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99" r:id="rId2"/>
    <p:sldId id="2147378296" r:id="rId3"/>
    <p:sldId id="2147378297" r:id="rId4"/>
    <p:sldId id="2147378266" r:id="rId5"/>
    <p:sldId id="2147378281" r:id="rId6"/>
    <p:sldId id="2147378256" r:id="rId7"/>
    <p:sldId id="2147378298" r:id="rId8"/>
    <p:sldId id="2147378280" r:id="rId9"/>
    <p:sldId id="2147378259" r:id="rId10"/>
    <p:sldId id="2147378260" r:id="rId11"/>
    <p:sldId id="2147378261" r:id="rId12"/>
    <p:sldId id="2147378268" r:id="rId13"/>
    <p:sldId id="2147378299" r:id="rId14"/>
    <p:sldId id="2147378305" r:id="rId15"/>
    <p:sldId id="2147378306" r:id="rId16"/>
    <p:sldId id="2147378307" r:id="rId17"/>
    <p:sldId id="2147378286" r:id="rId18"/>
    <p:sldId id="2147378293" r:id="rId19"/>
    <p:sldId id="2147378230" r:id="rId20"/>
    <p:sldId id="2147378284" r:id="rId21"/>
    <p:sldId id="2147378271" r:id="rId22"/>
    <p:sldId id="2147378300" r:id="rId23"/>
    <p:sldId id="81679" r:id="rId24"/>
    <p:sldId id="2147378294" r:id="rId25"/>
    <p:sldId id="81673" r:id="rId26"/>
    <p:sldId id="81678" r:id="rId27"/>
    <p:sldId id="2147378312" r:id="rId28"/>
    <p:sldId id="2147378313" r:id="rId29"/>
    <p:sldId id="2147378314" r:id="rId30"/>
    <p:sldId id="2147378316" r:id="rId31"/>
    <p:sldId id="2147378315" r:id="rId32"/>
  </p:sldIdLst>
  <p:sldSz cx="12192000" cy="6858000"/>
  <p:notesSz cx="6819900" cy="99187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08B62D9-D435-4647-B2B3-7C68FC893BB2}">
          <p14:sldIdLst>
            <p14:sldId id="299"/>
            <p14:sldId id="2147378296"/>
            <p14:sldId id="2147378297"/>
            <p14:sldId id="2147378266"/>
            <p14:sldId id="2147378281"/>
            <p14:sldId id="2147378256"/>
            <p14:sldId id="2147378298"/>
            <p14:sldId id="2147378280"/>
            <p14:sldId id="2147378259"/>
            <p14:sldId id="2147378260"/>
            <p14:sldId id="2147378261"/>
            <p14:sldId id="2147378268"/>
            <p14:sldId id="2147378299"/>
            <p14:sldId id="2147378305"/>
            <p14:sldId id="2147378306"/>
            <p14:sldId id="2147378307"/>
            <p14:sldId id="2147378286"/>
            <p14:sldId id="2147378293"/>
            <p14:sldId id="2147378230"/>
            <p14:sldId id="2147378284"/>
            <p14:sldId id="2147378271"/>
            <p14:sldId id="2147378300"/>
            <p14:sldId id="81679"/>
            <p14:sldId id="2147378294"/>
            <p14:sldId id="81673"/>
            <p14:sldId id="81678"/>
            <p14:sldId id="2147378312"/>
            <p14:sldId id="2147378313"/>
            <p14:sldId id="2147378314"/>
            <p14:sldId id="2147378316"/>
            <p14:sldId id="2147378315"/>
          </p14:sldIdLst>
        </p14:section>
      </p14:sectionLst>
    </p:ext>
    <p:ext uri="{EFAFB233-063F-42B5-8137-9DF3F51BA10A}">
      <p15:sldGuideLst xmlns:p15="http://schemas.microsoft.com/office/powerpoint/2012/main">
        <p15:guide id="1" pos="211" userDrawn="1">
          <p15:clr>
            <a:srgbClr val="A4A3A4"/>
          </p15:clr>
        </p15:guide>
        <p15:guide id="2" pos="7469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orient="horz" pos="2160" userDrawn="1">
          <p15:clr>
            <a:srgbClr val="A4A3A4"/>
          </p15:clr>
        </p15:guide>
        <p15:guide id="5" orient="horz" pos="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77BC"/>
    <a:srgbClr val="F1F2F6"/>
    <a:srgbClr val="29A3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67" autoAdjust="0"/>
    <p:restoredTop sz="94660"/>
  </p:normalViewPr>
  <p:slideViewPr>
    <p:cSldViewPr snapToGrid="0">
      <p:cViewPr varScale="1">
        <p:scale>
          <a:sx n="61" d="100"/>
          <a:sy n="61" d="100"/>
        </p:scale>
        <p:origin x="772" y="52"/>
      </p:cViewPr>
      <p:guideLst>
        <p:guide pos="211"/>
        <p:guide pos="7469"/>
        <p:guide pos="3840"/>
        <p:guide orient="horz" pos="2160"/>
        <p:guide orient="horz" pos="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2388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184EC-A135-4061-AAF8-41247E99326E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9838"/>
            <a:ext cx="5949950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2625" y="4773613"/>
            <a:ext cx="5454650" cy="39052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559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2388" y="9421813"/>
            <a:ext cx="29559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594EE8-89D6-4946-A6FA-EC6156338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741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E564D3-5707-E540-A6D8-455DDBEDBBA2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594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E564D3-5707-E540-A6D8-455DDBEDBBA2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2619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Изображение"/>
          <p:cNvSpPr>
            <a:spLocks noGrp="1"/>
          </p:cNvSpPr>
          <p:nvPr>
            <p:ph type="pic" idx="13"/>
          </p:nvPr>
        </p:nvSpPr>
        <p:spPr>
          <a:xfrm>
            <a:off x="2488533" y="685506"/>
            <a:ext cx="7214935" cy="481246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2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498248" y="4484967"/>
            <a:ext cx="9195505" cy="79829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dirty="0" err="1"/>
              <a:t>Текст</a:t>
            </a:r>
            <a:r>
              <a:rPr dirty="0"/>
              <a:t> </a:t>
            </a:r>
            <a:r>
              <a:rPr dirty="0" err="1"/>
              <a:t>заголовка</a:t>
            </a:r>
            <a:endParaRPr dirty="0"/>
          </a:p>
        </p:txBody>
      </p:sp>
      <p:sp>
        <p:nvSpPr>
          <p:cNvPr id="2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498248" y="5252944"/>
            <a:ext cx="9195505" cy="631560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4736797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ctangle 7"/>
          <p:cNvSpPr/>
          <p:nvPr/>
        </p:nvSpPr>
        <p:spPr>
          <a:xfrm>
            <a:off x="1775520" y="148479"/>
            <a:ext cx="8064897" cy="430645"/>
          </a:xfrm>
          <a:prstGeom prst="rect">
            <a:avLst/>
          </a:prstGeom>
          <a:solidFill>
            <a:srgbClr val="4F4A4D"/>
          </a:solidFill>
          <a:ln w="3175">
            <a:miter lim="400000"/>
          </a:ln>
        </p:spPr>
        <p:txBody>
          <a:bodyPr tIns="45720" bIns="45720" anchor="ctr"/>
          <a:lstStyle/>
          <a:p>
            <a:pPr defTabSz="914400">
              <a:defRPr sz="36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1800" dirty="0">
              <a:latin typeface="Montserrat" panose="00000500000000000000" pitchFamily="2" charset="-52"/>
            </a:endParaRPr>
          </a:p>
        </p:txBody>
      </p:sp>
      <p:sp>
        <p:nvSpPr>
          <p:cNvPr id="131" name="Rectangle 8"/>
          <p:cNvSpPr/>
          <p:nvPr/>
        </p:nvSpPr>
        <p:spPr>
          <a:xfrm>
            <a:off x="1760018" y="67277"/>
            <a:ext cx="8656463" cy="501911"/>
          </a:xfrm>
          <a:prstGeom prst="rect">
            <a:avLst/>
          </a:prstGeom>
          <a:solidFill>
            <a:srgbClr val="F3F3F3"/>
          </a:solidFill>
          <a:ln w="3175">
            <a:miter lim="400000"/>
          </a:ln>
        </p:spPr>
        <p:txBody>
          <a:bodyPr tIns="45720" bIns="45720" anchor="ctr"/>
          <a:lstStyle/>
          <a:p>
            <a:pPr defTabSz="914400">
              <a:defRPr sz="36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1800" dirty="0">
              <a:latin typeface="Montserrat" panose="00000500000000000000" pitchFamily="2" charset="-52"/>
            </a:endParaRPr>
          </a:p>
        </p:txBody>
      </p:sp>
      <p:sp>
        <p:nvSpPr>
          <p:cNvPr id="132" name="TextBox 9"/>
          <p:cNvSpPr txBox="1"/>
          <p:nvPr/>
        </p:nvSpPr>
        <p:spPr>
          <a:xfrm>
            <a:off x="1833512" y="163409"/>
            <a:ext cx="2422138" cy="30777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l" defTabSz="914400">
              <a:defRPr sz="2000">
                <a:solidFill>
                  <a:srgbClr val="003C86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000" dirty="0" err="1">
                <a:latin typeface="Montserrat" panose="00000500000000000000" pitchFamily="2" charset="-52"/>
              </a:rPr>
              <a:t>Министерство</a:t>
            </a:r>
            <a:r>
              <a:rPr sz="1000" dirty="0">
                <a:latin typeface="Montserrat" panose="00000500000000000000" pitchFamily="2" charset="-52"/>
              </a:rPr>
              <a:t> </a:t>
            </a:r>
            <a:r>
              <a:rPr sz="1000" dirty="0" err="1">
                <a:latin typeface="Montserrat" panose="00000500000000000000" pitchFamily="2" charset="-52"/>
              </a:rPr>
              <a:t>экономического</a:t>
            </a:r>
            <a:r>
              <a:rPr sz="1000" dirty="0">
                <a:latin typeface="Montserrat" panose="00000500000000000000" pitchFamily="2" charset="-52"/>
              </a:rPr>
              <a:t> </a:t>
            </a:r>
            <a:r>
              <a:rPr sz="1000" dirty="0" err="1">
                <a:latin typeface="Montserrat" panose="00000500000000000000" pitchFamily="2" charset="-52"/>
              </a:rPr>
              <a:t>развития</a:t>
            </a:r>
            <a:endParaRPr sz="1000" dirty="0">
              <a:latin typeface="Montserrat" panose="00000500000000000000" pitchFamily="2" charset="-52"/>
            </a:endParaRPr>
          </a:p>
          <a:p>
            <a:pPr algn="l" defTabSz="914400"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rPr sz="1000" dirty="0" err="1">
                <a:latin typeface="Montserrat" panose="00000500000000000000" pitchFamily="2" charset="-52"/>
              </a:rPr>
              <a:t>Российской</a:t>
            </a:r>
            <a:r>
              <a:rPr sz="1000" dirty="0">
                <a:latin typeface="Montserrat" panose="00000500000000000000" pitchFamily="2" charset="-52"/>
              </a:rPr>
              <a:t> </a:t>
            </a:r>
            <a:r>
              <a:rPr sz="1000" dirty="0" err="1">
                <a:latin typeface="Montserrat" panose="00000500000000000000" pitchFamily="2" charset="-52"/>
              </a:rPr>
              <a:t>Федерации</a:t>
            </a:r>
            <a:endParaRPr sz="1000" dirty="0">
              <a:latin typeface="Montserrat" panose="00000500000000000000" pitchFamily="2" charset="-52"/>
            </a:endParaRPr>
          </a:p>
        </p:txBody>
      </p:sp>
      <p:sp>
        <p:nvSpPr>
          <p:cNvPr id="13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768328" y="714408"/>
            <a:ext cx="8648153" cy="439153"/>
          </a:xfrm>
          <a:prstGeom prst="rect">
            <a:avLst/>
          </a:prstGeom>
        </p:spPr>
        <p:txBody>
          <a:bodyPr lIns="72000" tIns="72000" rIns="72000" bIns="72000" anchor="t"/>
          <a:lstStyle>
            <a:lvl1pPr algn="l" defTabSz="914400">
              <a:defRPr sz="2000" b="1">
                <a:solidFill>
                  <a:srgbClr val="003C86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Arial"/>
                <a:sym typeface="Arial"/>
              </a:defRPr>
            </a:lvl1pPr>
          </a:lstStyle>
          <a:p>
            <a:r>
              <a:rPr dirty="0" err="1"/>
              <a:t>Текст</a:t>
            </a:r>
            <a:r>
              <a:rPr dirty="0"/>
              <a:t> </a:t>
            </a:r>
            <a:r>
              <a:rPr dirty="0" err="1"/>
              <a:t>заголовка</a:t>
            </a:r>
            <a:endParaRPr dirty="0"/>
          </a:p>
        </p:txBody>
      </p:sp>
      <p:sp>
        <p:nvSpPr>
          <p:cNvPr id="13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775520" y="1268760"/>
            <a:ext cx="4176465" cy="360041"/>
          </a:xfrm>
          <a:prstGeom prst="rect">
            <a:avLst/>
          </a:prstGeom>
          <a:solidFill>
            <a:srgbClr val="E0E7F1"/>
          </a:solidFill>
        </p:spPr>
        <p:txBody>
          <a:bodyPr lIns="0" tIns="0" rIns="0" bIns="0" anchor="ctr"/>
          <a:lstStyle>
            <a:lvl1pPr algn="l" defTabSz="914400">
              <a:spcBef>
                <a:spcPts val="200"/>
              </a:spcBef>
              <a:defRPr sz="1000" b="1">
                <a:solidFill>
                  <a:srgbClr val="00295C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Arial"/>
                <a:sym typeface="Arial"/>
              </a:defRPr>
            </a:lvl1pPr>
            <a:lvl2pPr marL="466725" indent="-238125" algn="l" defTabSz="914400">
              <a:spcBef>
                <a:spcPts val="200"/>
              </a:spcBef>
              <a:buSzPct val="100000"/>
              <a:buChar char="▪"/>
              <a:defRPr sz="1000" b="1">
                <a:solidFill>
                  <a:srgbClr val="00295C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Arial"/>
                <a:sym typeface="Arial"/>
              </a:defRPr>
            </a:lvl2pPr>
            <a:lvl3pPr marL="665018" indent="-207818" algn="l" defTabSz="914400">
              <a:spcBef>
                <a:spcPts val="200"/>
              </a:spcBef>
              <a:buSzPct val="100000"/>
              <a:buChar char="•"/>
              <a:defRPr sz="1000" b="1">
                <a:solidFill>
                  <a:srgbClr val="00295C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Arial"/>
                <a:sym typeface="Arial"/>
              </a:defRPr>
            </a:lvl3pPr>
            <a:lvl4pPr marL="1028700" indent="-342900" algn="l" defTabSz="914400">
              <a:spcBef>
                <a:spcPts val="200"/>
              </a:spcBef>
              <a:buSzPct val="100000"/>
              <a:buChar char="•"/>
              <a:defRPr sz="1000" b="1">
                <a:solidFill>
                  <a:srgbClr val="00295C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Arial"/>
                <a:sym typeface="Arial"/>
              </a:defRPr>
            </a:lvl4pPr>
            <a:lvl5pPr marL="1143000" indent="-228600" algn="l" defTabSz="914400">
              <a:spcBef>
                <a:spcPts val="200"/>
              </a:spcBef>
              <a:buSzPct val="100000"/>
              <a:buChar char="»"/>
              <a:defRPr sz="1000" b="1">
                <a:solidFill>
                  <a:srgbClr val="00295C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Arial"/>
                <a:sym typeface="Arial"/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pic>
        <p:nvPicPr>
          <p:cNvPr id="135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1822" y="70421"/>
            <a:ext cx="589157" cy="644800"/>
          </a:xfrm>
          <a:prstGeom prst="rect">
            <a:avLst/>
          </a:prstGeom>
          <a:ln w="3175">
            <a:miter lim="400000"/>
          </a:ln>
        </p:spPr>
      </p:pic>
      <p:sp>
        <p:nvSpPr>
          <p:cNvPr id="13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0259387" y="6546466"/>
            <a:ext cx="157094" cy="153888"/>
          </a:xfrm>
          <a:prstGeom prst="rect">
            <a:avLst/>
          </a:prstGeom>
        </p:spPr>
        <p:txBody>
          <a:bodyPr lIns="0" tIns="0" rIns="0" bIns="0" anchor="ctr"/>
          <a:lstStyle>
            <a:lvl1pPr algn="r" defTabSz="914400">
              <a:defRPr sz="1000">
                <a:solidFill>
                  <a:srgbClr val="3B383A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Arial"/>
                <a:sym typeface="Arial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3588742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"/>
          <p:cNvSpPr txBox="1">
            <a:spLocks noGrp="1"/>
          </p:cNvSpPr>
          <p:nvPr>
            <p:ph type="body" sz="quarter" idx="13"/>
          </p:nvPr>
        </p:nvSpPr>
        <p:spPr>
          <a:xfrm>
            <a:off x="600671" y="5929932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pPr>
            <a:endParaRPr/>
          </a:p>
        </p:txBody>
      </p:sp>
      <p:sp>
        <p:nvSpPr>
          <p:cNvPr id="1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4350" spc="-87"/>
            </a:lvl1pPr>
          </a:lstStyle>
          <a:p>
            <a:r>
              <a:t>Текст заголовка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600672" y="3611596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309569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1pPr>
            <a:lvl2pPr marL="0" indent="171454" defTabSz="309569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2pPr>
            <a:lvl3pPr marL="0" indent="342907" defTabSz="309569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3pPr>
            <a:lvl4pPr marL="0" indent="514361" defTabSz="309569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4pPr>
            <a:lvl5pPr marL="0" indent="685814" defTabSz="309569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4722303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856503" y="6530877"/>
            <a:ext cx="253149" cy="25090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419253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0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4">
            <a:extLst>
              <a:ext uri="{FF2B5EF4-FFF2-40B4-BE49-F238E27FC236}">
                <a16:creationId xmlns:a16="http://schemas.microsoft.com/office/drawing/2014/main" id="{12ACE081-4004-7B47-9754-C6A84B595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935" y="620712"/>
            <a:ext cx="11084131" cy="946834"/>
          </a:xfrm>
          <a:prstGeom prst="rect">
            <a:avLst/>
          </a:prstGeom>
        </p:spPr>
        <p:txBody>
          <a:bodyPr lIns="0" tIns="0" rIns="0" bIns="288000"/>
          <a:lstStyle>
            <a:lvl1pPr>
              <a:defRPr sz="254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6F8AF82A-C8FD-F34B-B86F-094DF87517BD}"/>
              </a:ext>
            </a:extLst>
          </p:cNvPr>
          <p:cNvGrpSpPr/>
          <p:nvPr userDrawn="1"/>
        </p:nvGrpSpPr>
        <p:grpSpPr>
          <a:xfrm>
            <a:off x="553934" y="209414"/>
            <a:ext cx="11084131" cy="165378"/>
            <a:chOff x="485774" y="161633"/>
            <a:chExt cx="9720264" cy="182299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F28D0FEC-D4C1-104E-B790-0D6D97FBE988}"/>
                </a:ext>
              </a:extLst>
            </p:cNvPr>
            <p:cNvSpPr/>
            <p:nvPr userDrawn="1"/>
          </p:nvSpPr>
          <p:spPr>
            <a:xfrm>
              <a:off x="485775" y="161633"/>
              <a:ext cx="376181" cy="153872"/>
            </a:xfrm>
            <a:prstGeom prst="rect">
              <a:avLst/>
            </a:prstGeom>
          </p:spPr>
          <p:txBody>
            <a:bodyPr wrap="none" lIns="0" tIns="0" bIns="0" anchor="ctr">
              <a:spAutoFit/>
            </a:bodyPr>
            <a:lstStyle/>
            <a:p>
              <a:r>
                <a:rPr lang="en-US" sz="907" dirty="0">
                  <a:solidFill>
                    <a:schemeClr val="tx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csr.ru</a:t>
              </a:r>
            </a:p>
          </p:txBody>
        </p:sp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id="{08B03BA7-45C7-614A-B9E6-F5CD6E9B12F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85774" y="343932"/>
              <a:ext cx="356400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id="{B916AADD-BB17-9147-9B25-745BB0D1EA6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85774" y="343932"/>
              <a:ext cx="9720264" cy="0"/>
            </a:xfrm>
            <a:prstGeom prst="line">
              <a:avLst/>
            </a:prstGeom>
            <a:ln w="31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540E27A0-4942-D340-BEAD-A25BB40479D5}"/>
              </a:ext>
            </a:extLst>
          </p:cNvPr>
          <p:cNvSpPr txBox="1">
            <a:spLocks/>
          </p:cNvSpPr>
          <p:nvPr userDrawn="1"/>
        </p:nvSpPr>
        <p:spPr>
          <a:xfrm>
            <a:off x="10985528" y="168247"/>
            <a:ext cx="652537" cy="182563"/>
          </a:xfrm>
          <a:prstGeom prst="rect">
            <a:avLst/>
          </a:prstGeom>
        </p:spPr>
        <p:txBody>
          <a:bodyPr l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26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E1A4C3E-BD2D-024A-9DE4-DC9D8AE9E927}" type="slidenum">
              <a:rPr lang="ru-RU" sz="907" b="0" i="0" smtClean="0">
                <a:solidFill>
                  <a:schemeClr val="tx2"/>
                </a:solidFill>
                <a:latin typeface="Verdana" panose="020B0604030504040204" pitchFamily="34" charset="0"/>
              </a:rPr>
              <a:pPr algn="r"/>
              <a:t>‹#›</a:t>
            </a:fld>
            <a:endParaRPr lang="ru-RU" sz="907" b="0" i="0" dirty="0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3737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 слайд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F0AECEE-00C6-27C5-6E0E-87D4045D0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Montserrat" pitchFamily="2" charset="0"/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7A1B02-D754-735A-0575-3F03623F2D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8922BF9B-C547-47E3-D1BC-5612A8CF0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9436966-5A51-1688-A82B-7F84D922FC92}"/>
              </a:ext>
            </a:extLst>
          </p:cNvPr>
          <p:cNvSpPr/>
          <p:nvPr userDrawn="1"/>
        </p:nvSpPr>
        <p:spPr>
          <a:xfrm>
            <a:off x="6725653" y="2875548"/>
            <a:ext cx="5094872" cy="32740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исунок 5">
            <a:extLst>
              <a:ext uri="{FF2B5EF4-FFF2-40B4-BE49-F238E27FC236}">
                <a16:creationId xmlns:a16="http://schemas.microsoft.com/office/drawing/2014/main" id="{AE6BE421-6F50-A03B-3275-9D024FCDCB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25653" y="4212847"/>
            <a:ext cx="5094872" cy="19367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Montserrat" pitchFamily="2" charset="0"/>
              </a:defRPr>
            </a:lvl1pPr>
          </a:lstStyle>
          <a:p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73AEFEB-1C51-23C4-5FD2-77DB171329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1388" y="2543878"/>
            <a:ext cx="967828" cy="670621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A70F520A-D892-B42A-7EF3-D417FF1F20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8873" y="2673927"/>
            <a:ext cx="5527127" cy="3475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latin typeface="Montserrat" pitchFamily="2" charset="0"/>
              </a:defRPr>
            </a:lvl1pPr>
            <a:lvl2pPr marL="457200" indent="0">
              <a:buNone/>
              <a:defRPr sz="1400">
                <a:latin typeface="Montserrat" pitchFamily="2" charset="0"/>
              </a:defRPr>
            </a:lvl2pPr>
            <a:lvl3pPr marL="914400" indent="0">
              <a:buNone/>
              <a:defRPr sz="1400">
                <a:latin typeface="Montserrat" pitchFamily="2" charset="0"/>
              </a:defRPr>
            </a:lvl3pPr>
            <a:lvl4pPr marL="1371600" indent="0">
              <a:buNone/>
              <a:defRPr sz="1400">
                <a:latin typeface="Montserrat" pitchFamily="2" charset="0"/>
              </a:defRPr>
            </a:lvl4pPr>
            <a:lvl5pPr marL="1828800" indent="0">
              <a:buNone/>
              <a:defRPr sz="1400">
                <a:latin typeface="Montserrat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12041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>
          <p15:clr>
            <a:srgbClr val="FBAE40"/>
          </p15:clr>
        </p15:guide>
        <p15:guide id="2" pos="3273">
          <p15:clr>
            <a:srgbClr val="FBAE40"/>
          </p15:clr>
        </p15:guide>
        <p15:guide id="3" orient="horz" pos="867">
          <p15:clr>
            <a:srgbClr val="FBAE40"/>
          </p15:clr>
        </p15:guide>
        <p15:guide id="4" pos="415">
          <p15:clr>
            <a:srgbClr val="FBAE40"/>
          </p15:clr>
        </p15:guide>
        <p15:guide id="5" orient="horz" pos="1797">
          <p15:clr>
            <a:srgbClr val="FBAE40"/>
          </p15:clr>
        </p15:guide>
        <p15:guide id="6" orient="horz" pos="1457">
          <p15:clr>
            <a:srgbClr val="FBAE40"/>
          </p15:clr>
        </p15:guide>
        <p15:guide id="7" pos="3840">
          <p15:clr>
            <a:srgbClr val="FBAE40"/>
          </p15:clr>
        </p15:guide>
        <p15:guide id="8" orient="horz" pos="399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178404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 слайд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F0AECEE-00C6-27C5-6E0E-87D4045D0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Montserrat" pitchFamily="2" charset="0"/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7A1B02-D754-735A-0575-3F03623F2D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8922BF9B-C547-47E3-D1BC-5612A8CF0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73B95D-C424-A599-2B53-39B82C978B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8873" y="2673926"/>
            <a:ext cx="5257800" cy="31719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latin typeface="Montserrat" pitchFamily="2" charset="0"/>
              </a:defRPr>
            </a:lvl1pPr>
            <a:lvl2pPr marL="457200" indent="0">
              <a:buNone/>
              <a:defRPr sz="1400">
                <a:latin typeface="Montserrat" pitchFamily="2" charset="0"/>
              </a:defRPr>
            </a:lvl2pPr>
            <a:lvl3pPr marL="914400" indent="0">
              <a:buNone/>
              <a:defRPr sz="1400">
                <a:latin typeface="Montserrat" pitchFamily="2" charset="0"/>
              </a:defRPr>
            </a:lvl3pPr>
            <a:lvl4pPr marL="1371600" indent="0">
              <a:buNone/>
              <a:defRPr sz="1400">
                <a:latin typeface="Montserrat" pitchFamily="2" charset="0"/>
              </a:defRPr>
            </a:lvl4pPr>
            <a:lvl5pPr marL="1828800" indent="0">
              <a:buNone/>
              <a:defRPr sz="1400">
                <a:latin typeface="Montserrat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99064052-41B1-7350-5E94-CDDF32F11F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40085" y="2673926"/>
            <a:ext cx="5257800" cy="31719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latin typeface="Montserrat" pitchFamily="2" charset="0"/>
              </a:defRPr>
            </a:lvl1pPr>
            <a:lvl2pPr marL="457200" indent="0">
              <a:buNone/>
              <a:defRPr sz="1400">
                <a:latin typeface="Montserrat" pitchFamily="2" charset="0"/>
              </a:defRPr>
            </a:lvl2pPr>
            <a:lvl3pPr marL="914400" indent="0">
              <a:buNone/>
              <a:defRPr sz="1400">
                <a:latin typeface="Montserrat" pitchFamily="2" charset="0"/>
              </a:defRPr>
            </a:lvl3pPr>
            <a:lvl4pPr marL="1371600" indent="0">
              <a:buNone/>
              <a:defRPr sz="1400">
                <a:latin typeface="Montserrat" pitchFamily="2" charset="0"/>
              </a:defRPr>
            </a:lvl4pPr>
            <a:lvl5pPr marL="1828800" indent="0">
              <a:buNone/>
              <a:defRPr sz="1400">
                <a:latin typeface="Montserrat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699366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>
          <p15:clr>
            <a:srgbClr val="FBAE40"/>
          </p15:clr>
        </p15:guide>
        <p15:guide id="2" pos="3273">
          <p15:clr>
            <a:srgbClr val="FBAE40"/>
          </p15:clr>
        </p15:guide>
        <p15:guide id="3" orient="horz" pos="867">
          <p15:clr>
            <a:srgbClr val="FBAE40"/>
          </p15:clr>
        </p15:guide>
        <p15:guide id="4" pos="415">
          <p15:clr>
            <a:srgbClr val="FBAE40"/>
          </p15:clr>
        </p15:guide>
        <p15:guide id="5" orient="horz" pos="1797">
          <p15:clr>
            <a:srgbClr val="FBAE40"/>
          </p15:clr>
        </p15:guide>
        <p15:guide id="6" orient="horz" pos="1457">
          <p15:clr>
            <a:srgbClr val="FBAE40"/>
          </p15:clr>
        </p15:guide>
        <p15:guide id="7" pos="3840">
          <p15:clr>
            <a:srgbClr val="FBAE40"/>
          </p15:clr>
        </p15:guide>
        <p15:guide id="8" pos="3727">
          <p15:clr>
            <a:srgbClr val="FBAE40"/>
          </p15:clr>
        </p15:guide>
        <p15:guide id="9" pos="397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Изображение"/>
          <p:cNvSpPr>
            <a:spLocks noGrp="1"/>
          </p:cNvSpPr>
          <p:nvPr>
            <p:ph type="pic" sz="half" idx="13"/>
          </p:nvPr>
        </p:nvSpPr>
        <p:spPr>
          <a:xfrm>
            <a:off x="4408474" y="1140229"/>
            <a:ext cx="6866315" cy="457754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3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902446" y="1079599"/>
            <a:ext cx="4067243" cy="2207932"/>
          </a:xfrm>
          <a:prstGeom prst="rect">
            <a:avLst/>
          </a:prstGeom>
        </p:spPr>
        <p:txBody>
          <a:bodyPr/>
          <a:lstStyle>
            <a:lvl1pPr>
              <a:defRPr sz="4100"/>
            </a:lvl1pPr>
          </a:lstStyle>
          <a:p>
            <a:r>
              <a:rPr dirty="0" err="1"/>
              <a:t>Текст</a:t>
            </a:r>
            <a:r>
              <a:rPr dirty="0"/>
              <a:t> </a:t>
            </a:r>
            <a:r>
              <a:rPr dirty="0" err="1"/>
              <a:t>заголовка</a:t>
            </a:r>
            <a:endParaRPr dirty="0"/>
          </a:p>
        </p:txBody>
      </p:sp>
      <p:sp>
        <p:nvSpPr>
          <p:cNvPr id="4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902446" y="3297636"/>
            <a:ext cx="4067243" cy="2278667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4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579937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917603" y="842133"/>
            <a:ext cx="8356794" cy="909446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dirty="0" err="1"/>
              <a:t>Текст</a:t>
            </a:r>
            <a:r>
              <a:rPr dirty="0"/>
              <a:t> </a:t>
            </a:r>
            <a:r>
              <a:rPr dirty="0" err="1"/>
              <a:t>заголовка</a:t>
            </a:r>
            <a:endParaRPr dirty="0"/>
          </a:p>
        </p:txBody>
      </p:sp>
      <p:sp>
        <p:nvSpPr>
          <p:cNvPr id="4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93956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917603" y="842133"/>
            <a:ext cx="8356794" cy="909446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dirty="0" err="1"/>
              <a:t>Текст</a:t>
            </a:r>
            <a:r>
              <a:rPr dirty="0"/>
              <a:t> </a:t>
            </a:r>
            <a:r>
              <a:rPr dirty="0" err="1"/>
              <a:t>заголовка</a:t>
            </a:r>
            <a:endParaRPr dirty="0"/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917603" y="1953677"/>
            <a:ext cx="8356794" cy="3698413"/>
          </a:xfrm>
          <a:prstGeom prst="rect">
            <a:avLst/>
          </a:prstGeom>
        </p:spPr>
        <p:txBody>
          <a:bodyPr anchor="ctr"/>
          <a:lstStyle>
            <a:lvl1pPr marL="304271" indent="-304271" algn="l">
              <a:spcBef>
                <a:spcPts val="2900"/>
              </a:spcBef>
              <a:buSzPct val="125000"/>
              <a:buChar char="•"/>
              <a:defRPr sz="2300"/>
            </a:lvl1pPr>
            <a:lvl2pPr marL="621771" indent="-304271" algn="l">
              <a:spcBef>
                <a:spcPts val="2900"/>
              </a:spcBef>
              <a:buSzPct val="125000"/>
              <a:buChar char="•"/>
              <a:defRPr sz="2300"/>
            </a:lvl2pPr>
            <a:lvl3pPr marL="939271" indent="-304271" algn="l">
              <a:spcBef>
                <a:spcPts val="2900"/>
              </a:spcBef>
              <a:buSzPct val="125000"/>
              <a:buChar char="•"/>
              <a:defRPr sz="2300"/>
            </a:lvl3pPr>
            <a:lvl4pPr marL="1256771" indent="-304271" algn="l">
              <a:spcBef>
                <a:spcPts val="2900"/>
              </a:spcBef>
              <a:buSzPct val="125000"/>
              <a:buChar char="•"/>
              <a:defRPr sz="2300"/>
            </a:lvl4pPr>
            <a:lvl5pPr marL="1574271" indent="-304271" algn="l">
              <a:spcBef>
                <a:spcPts val="2900"/>
              </a:spcBef>
              <a:buSzPct val="125000"/>
              <a:buChar char="•"/>
              <a:defRPr sz="2300"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161904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Изображение"/>
          <p:cNvSpPr>
            <a:spLocks noGrp="1"/>
          </p:cNvSpPr>
          <p:nvPr>
            <p:ph type="pic" sz="half" idx="13"/>
          </p:nvPr>
        </p:nvSpPr>
        <p:spPr>
          <a:xfrm>
            <a:off x="5605910" y="1953677"/>
            <a:ext cx="5547618" cy="369841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66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917603" y="842133"/>
            <a:ext cx="8356794" cy="909446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dirty="0" err="1"/>
              <a:t>Текст</a:t>
            </a:r>
            <a:r>
              <a:rPr dirty="0"/>
              <a:t> </a:t>
            </a:r>
            <a:r>
              <a:rPr dirty="0" err="1"/>
              <a:t>заголовка</a:t>
            </a:r>
            <a:endParaRPr dirty="0"/>
          </a:p>
        </p:txBody>
      </p:sp>
      <p:sp>
        <p:nvSpPr>
          <p:cNvPr id="67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917603" y="1953677"/>
            <a:ext cx="4067243" cy="3698413"/>
          </a:xfrm>
          <a:prstGeom prst="rect">
            <a:avLst/>
          </a:prstGeom>
        </p:spPr>
        <p:txBody>
          <a:bodyPr anchor="ctr"/>
          <a:lstStyle>
            <a:lvl1pPr marL="264695" indent="-264695" algn="l">
              <a:spcBef>
                <a:spcPts val="2250"/>
              </a:spcBef>
              <a:buSzPct val="125000"/>
              <a:buChar char="•"/>
              <a:defRPr sz="1800"/>
            </a:lvl1pPr>
            <a:lvl2pPr marL="544095" indent="-264695" algn="l">
              <a:spcBef>
                <a:spcPts val="2250"/>
              </a:spcBef>
              <a:buSzPct val="125000"/>
              <a:buChar char="•"/>
              <a:defRPr sz="1800"/>
            </a:lvl2pPr>
            <a:lvl3pPr marL="823495" indent="-264695" algn="l">
              <a:spcBef>
                <a:spcPts val="2250"/>
              </a:spcBef>
              <a:buSzPct val="125000"/>
              <a:buChar char="•"/>
              <a:defRPr sz="1800"/>
            </a:lvl3pPr>
            <a:lvl4pPr marL="1102895" indent="-264695" algn="l">
              <a:spcBef>
                <a:spcPts val="2250"/>
              </a:spcBef>
              <a:buSzPct val="125000"/>
              <a:buChar char="•"/>
              <a:defRPr sz="1800"/>
            </a:lvl4pPr>
            <a:lvl5pPr marL="1382295" indent="-264695" algn="l">
              <a:spcBef>
                <a:spcPts val="2250"/>
              </a:spcBef>
              <a:buSzPct val="125000"/>
              <a:buChar char="•"/>
              <a:defRPr sz="1800"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6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536774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(3 шт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Изображение"/>
          <p:cNvSpPr>
            <a:spLocks noGrp="1"/>
          </p:cNvSpPr>
          <p:nvPr>
            <p:ph type="pic" sz="quarter" idx="13"/>
          </p:nvPr>
        </p:nvSpPr>
        <p:spPr>
          <a:xfrm>
            <a:off x="7484173" y="3499735"/>
            <a:ext cx="3340473" cy="222814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84" name="Изображение"/>
          <p:cNvSpPr>
            <a:spLocks noGrp="1"/>
          </p:cNvSpPr>
          <p:nvPr>
            <p:ph type="pic" sz="quarter" idx="14"/>
          </p:nvPr>
        </p:nvSpPr>
        <p:spPr>
          <a:xfrm>
            <a:off x="7328804" y="1150334"/>
            <a:ext cx="3314424" cy="220961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85" name="Изображение"/>
          <p:cNvSpPr>
            <a:spLocks noGrp="1"/>
          </p:cNvSpPr>
          <p:nvPr>
            <p:ph type="pic" sz="half" idx="15"/>
          </p:nvPr>
        </p:nvSpPr>
        <p:spPr>
          <a:xfrm>
            <a:off x="1124365" y="1150334"/>
            <a:ext cx="6843578" cy="456238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8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070116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— Иван Арсентьев"/>
          <p:cNvSpPr txBox="1">
            <a:spLocks noGrp="1"/>
          </p:cNvSpPr>
          <p:nvPr>
            <p:ph type="body" sz="quarter" idx="13"/>
          </p:nvPr>
        </p:nvSpPr>
        <p:spPr>
          <a:xfrm>
            <a:off x="2195489" y="4262658"/>
            <a:ext cx="7806075" cy="31246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500" i="1"/>
            </a:lvl1pPr>
          </a:lstStyle>
          <a:p>
            <a:r>
              <a:rPr dirty="0"/>
              <a:t>— </a:t>
            </a:r>
            <a:r>
              <a:rPr dirty="0" err="1"/>
              <a:t>Иван</a:t>
            </a:r>
            <a:r>
              <a:rPr dirty="0"/>
              <a:t> </a:t>
            </a:r>
            <a:r>
              <a:rPr dirty="0" err="1"/>
              <a:t>Арсентьев</a:t>
            </a:r>
            <a:endParaRPr dirty="0"/>
          </a:p>
        </p:txBody>
      </p:sp>
      <p:sp>
        <p:nvSpPr>
          <p:cNvPr id="94" name="«Место ввода цитаты»."/>
          <p:cNvSpPr txBox="1">
            <a:spLocks noGrp="1"/>
          </p:cNvSpPr>
          <p:nvPr>
            <p:ph type="body" sz="quarter" idx="14"/>
          </p:nvPr>
        </p:nvSpPr>
        <p:spPr>
          <a:xfrm>
            <a:off x="2195489" y="3064694"/>
            <a:ext cx="7806075" cy="435570"/>
          </a:xfrm>
          <a:prstGeom prst="rect">
            <a:avLst/>
          </a:prstGeom>
        </p:spPr>
        <p:txBody>
          <a:bodyPr anchor="ctr">
            <a:spAutoFit/>
          </a:bodyPr>
          <a:lstStyle>
            <a:lvl1pPr>
              <a:defRPr sz="2300">
                <a:latin typeface="Montserrat" panose="00000500000000000000" pitchFamily="2" charset="-52"/>
                <a:ea typeface="+mn-ea"/>
                <a:cs typeface="+mn-cs"/>
                <a:sym typeface="Helvetica Neue Medium"/>
              </a:defRPr>
            </a:lvl1pPr>
          </a:lstStyle>
          <a:p>
            <a:r>
              <a:rPr dirty="0"/>
              <a:t>«</a:t>
            </a:r>
            <a:r>
              <a:rPr dirty="0" err="1"/>
              <a:t>Место</a:t>
            </a:r>
            <a:r>
              <a:rPr dirty="0"/>
              <a:t> </a:t>
            </a:r>
            <a:r>
              <a:rPr dirty="0" err="1"/>
              <a:t>ввода</a:t>
            </a:r>
            <a:r>
              <a:rPr dirty="0"/>
              <a:t> </a:t>
            </a:r>
            <a:r>
              <a:rPr dirty="0" err="1"/>
              <a:t>цитаты</a:t>
            </a:r>
            <a:r>
              <a:rPr dirty="0"/>
              <a:t>».</a:t>
            </a:r>
          </a:p>
        </p:txBody>
      </p:sp>
      <p:sp>
        <p:nvSpPr>
          <p:cNvPr id="9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535991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Изображение"/>
          <p:cNvSpPr>
            <a:spLocks noGrp="1"/>
          </p:cNvSpPr>
          <p:nvPr>
            <p:ph type="pic" idx="13"/>
          </p:nvPr>
        </p:nvSpPr>
        <p:spPr>
          <a:xfrm>
            <a:off x="1245624" y="700663"/>
            <a:ext cx="9700752" cy="647053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10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218585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7"/>
          <p:cNvSpPr/>
          <p:nvPr/>
        </p:nvSpPr>
        <p:spPr>
          <a:xfrm>
            <a:off x="1415480" y="148479"/>
            <a:ext cx="8735790" cy="430645"/>
          </a:xfrm>
          <a:prstGeom prst="rect">
            <a:avLst/>
          </a:prstGeom>
          <a:solidFill>
            <a:srgbClr val="31B6FD"/>
          </a:solidFill>
          <a:ln w="3175">
            <a:miter lim="400000"/>
          </a:ln>
        </p:spPr>
        <p:txBody>
          <a:bodyPr tIns="45720" bIns="45720" anchor="ctr"/>
          <a:lstStyle/>
          <a:p>
            <a:pPr defTabSz="1072866">
              <a:defRPr sz="42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2100" dirty="0">
              <a:latin typeface="Montserrat" panose="00000500000000000000" pitchFamily="2" charset="-52"/>
            </a:endParaRPr>
          </a:p>
        </p:txBody>
      </p:sp>
      <p:sp>
        <p:nvSpPr>
          <p:cNvPr id="118" name="Rectangle 8"/>
          <p:cNvSpPr/>
          <p:nvPr/>
        </p:nvSpPr>
        <p:spPr>
          <a:xfrm>
            <a:off x="1398686" y="67278"/>
            <a:ext cx="9377834" cy="501911"/>
          </a:xfrm>
          <a:prstGeom prst="rect">
            <a:avLst/>
          </a:prstGeom>
          <a:solidFill>
            <a:srgbClr val="F3F3F3"/>
          </a:solidFill>
          <a:ln w="3175">
            <a:miter lim="400000"/>
          </a:ln>
        </p:spPr>
        <p:txBody>
          <a:bodyPr tIns="45720" bIns="45720" anchor="ctr"/>
          <a:lstStyle/>
          <a:p>
            <a:pPr defTabSz="1072866">
              <a:defRPr sz="42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2100" dirty="0">
              <a:latin typeface="Montserrat" panose="00000500000000000000" pitchFamily="2" charset="-52"/>
            </a:endParaRPr>
          </a:p>
        </p:txBody>
      </p:sp>
      <p:sp>
        <p:nvSpPr>
          <p:cNvPr id="119" name="TextBox 9"/>
          <p:cNvSpPr txBox="1"/>
          <p:nvPr/>
        </p:nvSpPr>
        <p:spPr>
          <a:xfrm>
            <a:off x="1478306" y="171335"/>
            <a:ext cx="2912657" cy="36933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l" defTabSz="1072866">
              <a:defRPr sz="2400">
                <a:solidFill>
                  <a:srgbClr val="003C86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200" dirty="0" err="1">
                <a:latin typeface="Montserrat" panose="00000500000000000000" pitchFamily="2" charset="-52"/>
              </a:rPr>
              <a:t>Министерство</a:t>
            </a:r>
            <a:r>
              <a:rPr sz="1200" dirty="0">
                <a:latin typeface="Montserrat" panose="00000500000000000000" pitchFamily="2" charset="-52"/>
              </a:rPr>
              <a:t> </a:t>
            </a:r>
            <a:r>
              <a:rPr sz="1200" dirty="0" err="1">
                <a:latin typeface="Montserrat" panose="00000500000000000000" pitchFamily="2" charset="-52"/>
              </a:rPr>
              <a:t>экономического</a:t>
            </a:r>
            <a:r>
              <a:rPr sz="1200" dirty="0">
                <a:latin typeface="Montserrat" panose="00000500000000000000" pitchFamily="2" charset="-52"/>
              </a:rPr>
              <a:t> </a:t>
            </a:r>
            <a:r>
              <a:rPr sz="1200" dirty="0" err="1">
                <a:latin typeface="Montserrat" panose="00000500000000000000" pitchFamily="2" charset="-52"/>
              </a:rPr>
              <a:t>развития</a:t>
            </a:r>
            <a:endParaRPr sz="1200" dirty="0">
              <a:latin typeface="Montserrat" panose="00000500000000000000" pitchFamily="2" charset="-52"/>
            </a:endParaRPr>
          </a:p>
          <a:p>
            <a:pPr algn="l" defTabSz="1072866">
              <a:defRPr sz="24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200" dirty="0" err="1">
                <a:latin typeface="Montserrat" panose="00000500000000000000" pitchFamily="2" charset="-52"/>
              </a:rPr>
              <a:t>Российской</a:t>
            </a:r>
            <a:r>
              <a:rPr sz="1200" dirty="0">
                <a:latin typeface="Montserrat" panose="00000500000000000000" pitchFamily="2" charset="-52"/>
              </a:rPr>
              <a:t> </a:t>
            </a:r>
            <a:r>
              <a:rPr sz="1200" dirty="0" err="1">
                <a:latin typeface="Montserrat" panose="00000500000000000000" pitchFamily="2" charset="-52"/>
              </a:rPr>
              <a:t>Федерации</a:t>
            </a:r>
            <a:endParaRPr sz="1200" dirty="0">
              <a:latin typeface="Montserrat" panose="00000500000000000000" pitchFamily="2" charset="-52"/>
            </a:endParaRPr>
          </a:p>
        </p:txBody>
      </p:sp>
      <p:sp>
        <p:nvSpPr>
          <p:cNvPr id="12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407689" y="714408"/>
            <a:ext cx="9368832" cy="439153"/>
          </a:xfrm>
          <a:prstGeom prst="rect">
            <a:avLst/>
          </a:prstGeom>
        </p:spPr>
        <p:txBody>
          <a:bodyPr lIns="84478" tIns="84478" rIns="84478" bIns="84478" anchor="t"/>
          <a:lstStyle>
            <a:lvl1pPr algn="l" defTabSz="1072866">
              <a:defRPr sz="2300" b="1">
                <a:solidFill>
                  <a:srgbClr val="094EAA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Arial"/>
                <a:sym typeface="Arial"/>
              </a:defRPr>
            </a:lvl1pPr>
          </a:lstStyle>
          <a:p>
            <a:r>
              <a:rPr dirty="0" err="1"/>
              <a:t>Текст</a:t>
            </a:r>
            <a:r>
              <a:rPr dirty="0"/>
              <a:t> </a:t>
            </a:r>
            <a:r>
              <a:rPr dirty="0" err="1"/>
              <a:t>заголовка</a:t>
            </a:r>
            <a:endParaRPr dirty="0"/>
          </a:p>
        </p:txBody>
      </p:sp>
      <p:sp>
        <p:nvSpPr>
          <p:cNvPr id="121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415480" y="1268760"/>
            <a:ext cx="4524504" cy="360041"/>
          </a:xfrm>
          <a:prstGeom prst="rect">
            <a:avLst/>
          </a:prstGeom>
          <a:solidFill>
            <a:srgbClr val="DEF6E4"/>
          </a:solidFill>
        </p:spPr>
        <p:txBody>
          <a:bodyPr lIns="0" tIns="0" rIns="0" bIns="0" anchor="ctr"/>
          <a:lstStyle>
            <a:lvl1pPr algn="l" defTabSz="1072866">
              <a:spcBef>
                <a:spcPts val="250"/>
              </a:spcBef>
              <a:defRPr sz="1200" b="1">
                <a:solidFill>
                  <a:srgbClr val="073E87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Arial"/>
                <a:sym typeface="Arial"/>
              </a:defRPr>
            </a:lvl1pPr>
            <a:lvl2pPr marL="555591" indent="-287374" algn="l" defTabSz="1072866">
              <a:spcBef>
                <a:spcPts val="250"/>
              </a:spcBef>
              <a:buSzPct val="100000"/>
              <a:buChar char="▪"/>
              <a:defRPr sz="1200" b="1">
                <a:solidFill>
                  <a:srgbClr val="073E87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Arial"/>
                <a:sym typeface="Arial"/>
              </a:defRPr>
            </a:lvl2pPr>
            <a:lvl3pPr marL="784017" indent="-247584" algn="l" defTabSz="1072866">
              <a:spcBef>
                <a:spcPts val="250"/>
              </a:spcBef>
              <a:buSzPct val="100000"/>
              <a:buChar char="•"/>
              <a:defRPr sz="1200" b="1">
                <a:solidFill>
                  <a:srgbClr val="073E87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Arial"/>
                <a:sym typeface="Arial"/>
              </a:defRPr>
            </a:lvl3pPr>
            <a:lvl4pPr marL="1206974" indent="-402325" algn="l" defTabSz="1072866">
              <a:spcBef>
                <a:spcPts val="250"/>
              </a:spcBef>
              <a:buSzPct val="100000"/>
              <a:buChar char="•"/>
              <a:defRPr sz="1200" b="1">
                <a:solidFill>
                  <a:srgbClr val="073E87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Arial"/>
                <a:sym typeface="Arial"/>
              </a:defRPr>
            </a:lvl4pPr>
            <a:lvl5pPr marL="1341082" indent="-268216" algn="l" defTabSz="1072866">
              <a:spcBef>
                <a:spcPts val="250"/>
              </a:spcBef>
              <a:buSzPct val="100000"/>
              <a:buChar char="»"/>
              <a:defRPr sz="1200" b="1">
                <a:solidFill>
                  <a:srgbClr val="073E87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Arial"/>
                <a:sym typeface="Arial"/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pic>
        <p:nvPicPr>
          <p:cNvPr id="122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1474" y="70422"/>
            <a:ext cx="638253" cy="644800"/>
          </a:xfrm>
          <a:prstGeom prst="rect">
            <a:avLst/>
          </a:prstGeom>
          <a:ln w="3175">
            <a:miter lim="400000"/>
          </a:ln>
        </p:spPr>
      </p:pic>
      <p:sp>
        <p:nvSpPr>
          <p:cNvPr id="12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0588968" y="6525345"/>
            <a:ext cx="187552" cy="184666"/>
          </a:xfrm>
          <a:prstGeom prst="rect">
            <a:avLst/>
          </a:prstGeom>
        </p:spPr>
        <p:txBody>
          <a:bodyPr lIns="0" tIns="0" rIns="0" bIns="0"/>
          <a:lstStyle>
            <a:lvl1pPr algn="r" defTabSz="1072866">
              <a:defRPr sz="1200">
                <a:solidFill>
                  <a:srgbClr val="0293E0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Arial"/>
                <a:sym typeface="Arial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318650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952971" y="1615162"/>
            <a:ext cx="8286059" cy="184920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0419" tIns="40419" rIns="40419" bIns="40419" anchor="b">
            <a:normAutofit/>
          </a:bodyPr>
          <a:lstStyle/>
          <a:p>
            <a:r>
              <a:rPr dirty="0" err="1"/>
              <a:t>Текст</a:t>
            </a:r>
            <a:r>
              <a:rPr dirty="0"/>
              <a:t> </a:t>
            </a:r>
            <a:r>
              <a:rPr dirty="0" err="1"/>
              <a:t>заголовка</a:t>
            </a:r>
            <a:endParaRPr dirty="0"/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952971" y="3514892"/>
            <a:ext cx="8286059" cy="63156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0419" tIns="40419" rIns="40419" bIns="40419">
            <a:norm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981696" y="5904712"/>
            <a:ext cx="253149" cy="250905"/>
          </a:xfrm>
          <a:prstGeom prst="rect">
            <a:avLst/>
          </a:prstGeom>
          <a:ln w="3175">
            <a:miter lim="400000"/>
          </a:ln>
        </p:spPr>
        <p:txBody>
          <a:bodyPr wrap="none" lIns="40419" tIns="40419" rIns="40419" bIns="40419">
            <a:spAutoFit/>
          </a:bodyPr>
          <a:lstStyle>
            <a:lvl1pPr>
              <a:defRPr sz="1100" b="0">
                <a:latin typeface="Montserrat" panose="00000500000000000000" pitchFamily="2" charset="-52"/>
                <a:ea typeface="Montserrat" panose="00000500000000000000" pitchFamily="2" charset="-52"/>
                <a:cs typeface="Montserrat" panose="00000500000000000000" pitchFamily="2" charset="-52"/>
                <a:sym typeface="Helvetica Neue Light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3336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7" r:id="rId15"/>
    <p:sldLayoutId id="2147483679" r:id="rId16"/>
  </p:sldLayoutIdLst>
  <p:transition spd="med"/>
  <p:hf hdr="0" ftr="0" dt="0"/>
  <p:txStyles>
    <p:title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solidFill>
            <a:srgbClr val="000000"/>
          </a:solidFill>
          <a:uFillTx/>
          <a:latin typeface="Montserrat" panose="00000500000000000000" pitchFamily="2" charset="-52"/>
          <a:ea typeface="+mn-ea"/>
          <a:cs typeface="+mn-cs"/>
          <a:sym typeface="Helvetica Neue Medium"/>
        </a:defRPr>
      </a:lvl1pPr>
      <a:lvl2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000000"/>
          </a:solidFill>
          <a:uFillTx/>
          <a:latin typeface="Montserrat" panose="00000500000000000000" pitchFamily="2" charset="-52"/>
          <a:ea typeface="Montserrat" panose="00000500000000000000" pitchFamily="2" charset="-52"/>
          <a:cs typeface="Helvetica Neue"/>
          <a:sym typeface="Helvetica Neue"/>
        </a:defRPr>
      </a:lvl1pPr>
      <a:lvl2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000000"/>
          </a:solidFill>
          <a:uFillTx/>
          <a:latin typeface="Montserrat" panose="00000500000000000000" pitchFamily="2" charset="-52"/>
          <a:ea typeface="Montserrat" panose="00000500000000000000" pitchFamily="2" charset="-52"/>
          <a:cs typeface="Helvetica Neue"/>
          <a:sym typeface="Helvetica Neue"/>
        </a:defRPr>
      </a:lvl2pPr>
      <a:lvl3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000000"/>
          </a:solidFill>
          <a:uFillTx/>
          <a:latin typeface="Montserrat" panose="00000500000000000000" pitchFamily="2" charset="-52"/>
          <a:ea typeface="Montserrat" panose="00000500000000000000" pitchFamily="2" charset="-52"/>
          <a:cs typeface="Helvetica Neue"/>
          <a:sym typeface="Helvetica Neue"/>
        </a:defRPr>
      </a:lvl3pPr>
      <a:lvl4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000000"/>
          </a:solidFill>
          <a:uFillTx/>
          <a:latin typeface="Montserrat" panose="00000500000000000000" pitchFamily="2" charset="-52"/>
          <a:ea typeface="Montserrat" panose="00000500000000000000" pitchFamily="2" charset="-52"/>
          <a:cs typeface="Helvetica Neue"/>
          <a:sym typeface="Helvetica Neue"/>
        </a:defRPr>
      </a:lvl4pPr>
      <a:lvl5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000000"/>
          </a:solidFill>
          <a:uFillTx/>
          <a:latin typeface="Montserrat" panose="00000500000000000000" pitchFamily="2" charset="-52"/>
          <a:ea typeface="Montserrat" panose="00000500000000000000" pitchFamily="2" charset="-52"/>
          <a:cs typeface="Helvetica Neue"/>
          <a:sym typeface="Helvetica Neue"/>
        </a:defRPr>
      </a:lvl5pPr>
      <a:lvl6pPr marL="0" marR="0" indent="1778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3556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5334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7112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143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2286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3429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4572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5715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6858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8001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9144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130">
          <p15:clr>
            <a:srgbClr val="F26B43"/>
          </p15:clr>
        </p15:guide>
        <p15:guide id="2" pos="649">
          <p15:clr>
            <a:srgbClr val="F26B43"/>
          </p15:clr>
        </p15:guide>
        <p15:guide id="3" pos="1471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3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avo.gov.ru/" TargetMode="External"/><Relationship Id="rId3" Type="http://schemas.openxmlformats.org/officeDocument/2006/relationships/image" Target="../media/image3.emf"/><Relationship Id="rId7" Type="http://schemas.openxmlformats.org/officeDocument/2006/relationships/image" Target="../media/image2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10" Type="http://schemas.openxmlformats.org/officeDocument/2006/relationships/hyperlink" Target="http://www.roskazna.gov.ru/" TargetMode="External"/><Relationship Id="rId4" Type="http://schemas.openxmlformats.org/officeDocument/2006/relationships/image" Target="../media/image26.png"/><Relationship Id="rId9" Type="http://schemas.openxmlformats.org/officeDocument/2006/relationships/hyperlink" Target="http://www.bus.gov.ru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svg"/><Relationship Id="rId3" Type="http://schemas.openxmlformats.org/officeDocument/2006/relationships/image" Target="../media/image31.svg"/><Relationship Id="rId7" Type="http://schemas.openxmlformats.org/officeDocument/2006/relationships/image" Target="../media/image7.svg"/><Relationship Id="rId12" Type="http://schemas.openxmlformats.org/officeDocument/2006/relationships/image" Target="../media/image36.png"/><Relationship Id="rId17" Type="http://schemas.openxmlformats.org/officeDocument/2006/relationships/image" Target="../media/image41.svg"/><Relationship Id="rId2" Type="http://schemas.openxmlformats.org/officeDocument/2006/relationships/image" Target="../media/image30.pn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35.svg"/><Relationship Id="rId5" Type="http://schemas.openxmlformats.org/officeDocument/2006/relationships/image" Target="../media/image3.emf"/><Relationship Id="rId15" Type="http://schemas.openxmlformats.org/officeDocument/2006/relationships/image" Target="../media/image39.svg"/><Relationship Id="rId10" Type="http://schemas.openxmlformats.org/officeDocument/2006/relationships/image" Target="../media/image34.png"/><Relationship Id="rId4" Type="http://schemas.openxmlformats.org/officeDocument/2006/relationships/image" Target="../media/image5.png"/><Relationship Id="rId9" Type="http://schemas.openxmlformats.org/officeDocument/2006/relationships/image" Target="../media/image33.svg"/><Relationship Id="rId1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3.png"/><Relationship Id="rId7" Type="http://schemas.openxmlformats.org/officeDocument/2006/relationships/image" Target="../media/image3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.emf"/><Relationship Id="rId7" Type="http://schemas.openxmlformats.org/officeDocument/2006/relationships/image" Target="../media/image4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7.svg"/><Relationship Id="rId3" Type="http://schemas.openxmlformats.org/officeDocument/2006/relationships/image" Target="../media/image51.png"/><Relationship Id="rId7" Type="http://schemas.openxmlformats.org/officeDocument/2006/relationships/image" Target="../media/image55.sv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png"/><Relationship Id="rId11" Type="http://schemas.openxmlformats.org/officeDocument/2006/relationships/image" Target="../media/image3.emf"/><Relationship Id="rId5" Type="http://schemas.openxmlformats.org/officeDocument/2006/relationships/image" Target="../media/image53.svg"/><Relationship Id="rId10" Type="http://schemas.openxmlformats.org/officeDocument/2006/relationships/image" Target="../media/image5.png"/><Relationship Id="rId4" Type="http://schemas.openxmlformats.org/officeDocument/2006/relationships/image" Target="../media/image52.png"/><Relationship Id="rId9" Type="http://schemas.openxmlformats.org/officeDocument/2006/relationships/image" Target="../media/image57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.png"/><Relationship Id="rId3" Type="http://schemas.openxmlformats.org/officeDocument/2006/relationships/image" Target="../media/image58.png"/><Relationship Id="rId7" Type="http://schemas.openxmlformats.org/officeDocument/2006/relationships/image" Target="../media/image57.sv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11" Type="http://schemas.openxmlformats.org/officeDocument/2006/relationships/image" Target="../media/image60.jpeg"/><Relationship Id="rId5" Type="http://schemas.openxmlformats.org/officeDocument/2006/relationships/image" Target="../media/image53.svg"/><Relationship Id="rId10" Type="http://schemas.openxmlformats.org/officeDocument/2006/relationships/image" Target="../media/image59.jpeg"/><Relationship Id="rId4" Type="http://schemas.openxmlformats.org/officeDocument/2006/relationships/image" Target="../media/image52.png"/><Relationship Id="rId9" Type="http://schemas.openxmlformats.org/officeDocument/2006/relationships/image" Target="../media/image55.svg"/><Relationship Id="rId1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3.svg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2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hyperlink" Target="mun-contest.csr.ru/login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emf"/><Relationship Id="rId5" Type="http://schemas.openxmlformats.org/officeDocument/2006/relationships/image" Target="../media/image5.png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6.png"/><Relationship Id="rId7" Type="http://schemas.openxmlformats.org/officeDocument/2006/relationships/image" Target="../media/image68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3.emf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1.png"/><Relationship Id="rId4" Type="http://schemas.openxmlformats.org/officeDocument/2006/relationships/image" Target="../media/image3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svg"/><Relationship Id="rId13" Type="http://schemas.openxmlformats.org/officeDocument/2006/relationships/image" Target="../media/image81.png"/><Relationship Id="rId3" Type="http://schemas.openxmlformats.org/officeDocument/2006/relationships/image" Target="../media/image3.emf"/><Relationship Id="rId7" Type="http://schemas.openxmlformats.org/officeDocument/2006/relationships/image" Target="../media/image75.png"/><Relationship Id="rId12" Type="http://schemas.openxmlformats.org/officeDocument/2006/relationships/image" Target="../media/image80.svg"/><Relationship Id="rId2" Type="http://schemas.openxmlformats.org/officeDocument/2006/relationships/image" Target="../media/image5.png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.sv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10" Type="http://schemas.openxmlformats.org/officeDocument/2006/relationships/image" Target="../media/image78.sv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5.png"/><Relationship Id="rId7" Type="http://schemas.openxmlformats.org/officeDocument/2006/relationships/image" Target="../media/image87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10" Type="http://schemas.openxmlformats.org/officeDocument/2006/relationships/image" Target="../media/image88.png"/><Relationship Id="rId4" Type="http://schemas.openxmlformats.org/officeDocument/2006/relationships/image" Target="../media/image3.emf"/><Relationship Id="rId9" Type="http://schemas.openxmlformats.org/officeDocument/2006/relationships/image" Target="../media/image68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5.png"/><Relationship Id="rId7" Type="http://schemas.openxmlformats.org/officeDocument/2006/relationships/image" Target="../media/image86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.svg"/><Relationship Id="rId5" Type="http://schemas.openxmlformats.org/officeDocument/2006/relationships/image" Target="../media/image67.png"/><Relationship Id="rId4" Type="http://schemas.openxmlformats.org/officeDocument/2006/relationships/image" Target="../media/image3.emf"/><Relationship Id="rId9" Type="http://schemas.openxmlformats.org/officeDocument/2006/relationships/image" Target="../media/image9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5.png"/><Relationship Id="rId7" Type="http://schemas.openxmlformats.org/officeDocument/2006/relationships/image" Target="../media/image68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86.png"/><Relationship Id="rId4" Type="http://schemas.openxmlformats.org/officeDocument/2006/relationships/image" Target="../media/image3.emf"/><Relationship Id="rId9" Type="http://schemas.openxmlformats.org/officeDocument/2006/relationships/image" Target="../media/image9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3" Type="http://schemas.openxmlformats.org/officeDocument/2006/relationships/image" Target="../media/image3.emf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5.png"/><Relationship Id="rId7" Type="http://schemas.openxmlformats.org/officeDocument/2006/relationships/image" Target="../media/image94.svg"/><Relationship Id="rId12" Type="http://schemas.openxmlformats.org/officeDocument/2006/relationships/image" Target="../media/image97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3.png"/><Relationship Id="rId11" Type="http://schemas.openxmlformats.org/officeDocument/2006/relationships/image" Target="../media/image96.png"/><Relationship Id="rId5" Type="http://schemas.openxmlformats.org/officeDocument/2006/relationships/image" Target="../media/image92.JPG"/><Relationship Id="rId10" Type="http://schemas.openxmlformats.org/officeDocument/2006/relationships/image" Target="../media/image84.png"/><Relationship Id="rId4" Type="http://schemas.openxmlformats.org/officeDocument/2006/relationships/image" Target="../media/image3.emf"/><Relationship Id="rId9" Type="http://schemas.openxmlformats.org/officeDocument/2006/relationships/image" Target="../media/image9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mun@csr.ru" TargetMode="External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9.png"/><Relationship Id="rId4" Type="http://schemas.openxmlformats.org/officeDocument/2006/relationships/hyperlink" Target="https://mun-contest.csr.ru/logi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1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2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2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Прямоугольник"/>
          <p:cNvSpPr/>
          <p:nvPr/>
        </p:nvSpPr>
        <p:spPr>
          <a:xfrm>
            <a:off x="8354284" y="1342"/>
            <a:ext cx="3921451" cy="710227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/>
            <a:endParaRPr sz="16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</a:endParaRPr>
          </a:p>
        </p:txBody>
      </p:sp>
      <p:sp>
        <p:nvSpPr>
          <p:cNvPr id="1734" name="Кружок"/>
          <p:cNvSpPr/>
          <p:nvPr/>
        </p:nvSpPr>
        <p:spPr>
          <a:xfrm>
            <a:off x="1761486" y="-731353"/>
            <a:ext cx="8947848" cy="8947848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735" name="Сквиркл"/>
          <p:cNvSpPr/>
          <p:nvPr/>
        </p:nvSpPr>
        <p:spPr>
          <a:xfrm>
            <a:off x="10174872" y="6311161"/>
            <a:ext cx="3858471" cy="27900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736" name="Месяц и год, город"/>
          <p:cNvSpPr txBox="1"/>
          <p:nvPr/>
        </p:nvSpPr>
        <p:spPr>
          <a:xfrm>
            <a:off x="10306649" y="6373245"/>
            <a:ext cx="730969" cy="1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lnSpc>
                <a:spcPct val="80000"/>
              </a:lnSpc>
              <a:spcBef>
                <a:spcPts val="4700"/>
              </a:spcBef>
              <a:defRPr sz="23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r>
              <a:rPr lang="ru-RU" sz="1150" dirty="0"/>
              <a:t>Июль 2025</a:t>
            </a:r>
            <a:endParaRPr sz="1150" dirty="0"/>
          </a:p>
        </p:txBody>
      </p:sp>
      <p:sp>
        <p:nvSpPr>
          <p:cNvPr id="1739" name="Прямоугольник"/>
          <p:cNvSpPr/>
          <p:nvPr/>
        </p:nvSpPr>
        <p:spPr>
          <a:xfrm>
            <a:off x="734909" y="5970665"/>
            <a:ext cx="1846476" cy="68705"/>
          </a:xfrm>
          <a:prstGeom prst="rect">
            <a:avLst/>
          </a:prstGeom>
          <a:gradFill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pic>
        <p:nvPicPr>
          <p:cNvPr id="1740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832" y="522068"/>
            <a:ext cx="2455490" cy="593945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Название презентации…">
            <a:extLst>
              <a:ext uri="{FF2B5EF4-FFF2-40B4-BE49-F238E27FC236}">
                <a16:creationId xmlns:a16="http://schemas.microsoft.com/office/drawing/2014/main" id="{B52E5A4A-ECF2-4EA2-A43C-72EB341AC99C}"/>
              </a:ext>
            </a:extLst>
          </p:cNvPr>
          <p:cNvSpPr txBox="1">
            <a:spLocks/>
          </p:cNvSpPr>
          <p:nvPr/>
        </p:nvSpPr>
        <p:spPr>
          <a:xfrm>
            <a:off x="711832" y="1911900"/>
            <a:ext cx="9907868" cy="3467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600" b="1" i="0" u="none" strike="noStrike" cap="none" spc="-232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defRPr sz="14100" b="0" spc="0">
                <a:latin typeface="Stem"/>
                <a:ea typeface="Stem"/>
                <a:cs typeface="Stem"/>
                <a:sym typeface="Stem"/>
              </a:defRPr>
            </a:pPr>
            <a:r>
              <a:rPr lang="ru-RU" sz="3200" b="0" spc="0" dirty="0">
                <a:solidFill>
                  <a:schemeClr val="bg2">
                    <a:lumMod val="10000"/>
                  </a:schemeClr>
                </a:solidFill>
                <a:latin typeface="Stem" panose="020B0503020203020204" pitchFamily="34" charset="-52"/>
                <a:ea typeface="Stem Medium" panose="020B0503020203020204" pitchFamily="34" charset="0"/>
                <a:cs typeface="Stem"/>
                <a:sym typeface="Stem"/>
              </a:rPr>
              <a:t>Всероссийский конкурс </a:t>
            </a:r>
            <a:br>
              <a:rPr lang="ru-RU" sz="3200" b="0" spc="0" dirty="0">
                <a:solidFill>
                  <a:schemeClr val="bg2">
                    <a:lumMod val="10000"/>
                  </a:schemeClr>
                </a:solidFill>
                <a:latin typeface="Stem" panose="020B0503020203020204" pitchFamily="34" charset="-52"/>
                <a:ea typeface="Stem Medium" panose="020B0503020203020204" pitchFamily="34" charset="0"/>
                <a:cs typeface="Stem"/>
                <a:sym typeface="Stem"/>
              </a:rPr>
            </a:br>
            <a:r>
              <a:rPr lang="ru-RU" sz="3200" b="0" spc="0" dirty="0">
                <a:solidFill>
                  <a:schemeClr val="bg2">
                    <a:lumMod val="10000"/>
                  </a:schemeClr>
                </a:solidFill>
                <a:latin typeface="Stem" panose="020B0503020203020204" pitchFamily="34" charset="-52"/>
                <a:ea typeface="Stem Medium" panose="020B0503020203020204" pitchFamily="34" charset="0"/>
                <a:cs typeface="Stem"/>
                <a:sym typeface="Stem"/>
              </a:rPr>
              <a:t>«Лучшая муниципальная практика»</a:t>
            </a:r>
            <a:br>
              <a:rPr lang="ru-RU" sz="3200" b="0" spc="0" dirty="0">
                <a:solidFill>
                  <a:schemeClr val="bg2">
                    <a:lumMod val="10000"/>
                  </a:schemeClr>
                </a:solidFill>
                <a:latin typeface="Stem" panose="020B0503020203020204" pitchFamily="34" charset="-52"/>
                <a:ea typeface="Stem Medium" panose="020B0503020203020204" pitchFamily="34" charset="0"/>
                <a:cs typeface="Stem"/>
                <a:sym typeface="Stem"/>
              </a:rPr>
            </a:br>
            <a:br>
              <a:rPr lang="ru-RU" sz="3200" b="0" spc="0" dirty="0">
                <a:solidFill>
                  <a:schemeClr val="bg2">
                    <a:lumMod val="10000"/>
                  </a:schemeClr>
                </a:solidFill>
                <a:latin typeface="Stem" panose="020B0503020203020204" pitchFamily="34" charset="-52"/>
                <a:ea typeface="Stem Medium" panose="020B0503020203020204" pitchFamily="34" charset="0"/>
                <a:cs typeface="Stem"/>
                <a:sym typeface="Stem"/>
              </a:rPr>
            </a:br>
            <a:br>
              <a:rPr lang="ru-RU" sz="4400" b="0" spc="0" dirty="0">
                <a:solidFill>
                  <a:schemeClr val="bg2">
                    <a:lumMod val="10000"/>
                  </a:schemeClr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  <a:sym typeface="Stem"/>
              </a:rPr>
            </a:br>
            <a:r>
              <a:rPr lang="ru-RU" sz="3600" b="0" spc="0" dirty="0">
                <a:solidFill>
                  <a:schemeClr val="bg2">
                    <a:lumMod val="10000"/>
                  </a:schemeClr>
                </a:solidFill>
                <a:latin typeface="Stem Medium" panose="020B0603020203020204" pitchFamily="34" charset="-52"/>
                <a:ea typeface="Stem Medium" panose="020B0503020203020204" pitchFamily="34" charset="0"/>
                <a:cs typeface="Stem"/>
                <a:sym typeface="Stem"/>
              </a:rPr>
              <a:t>Вебинар по запуску обновленных номинации и обработке конкурсных заявок</a:t>
            </a:r>
            <a:endParaRPr lang="ru-RU" sz="4400" b="0" spc="0" dirty="0">
              <a:latin typeface="Stem Medium" panose="020B0603020203020204" pitchFamily="34" charset="-52"/>
              <a:ea typeface="Stem Medium" panose="020B0603020203020204" pitchFamily="34" charset="-52"/>
              <a:cs typeface="Stem"/>
              <a:sym typeface="Stem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2DD6DC0-7CEE-CA2C-B44B-8E389E07CA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5389" y="587108"/>
            <a:ext cx="1840322" cy="463863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E322E-B1E4-704E-B4A0-C8CE42F5A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8891522A-2C19-4A97-A295-5E71399AC680}"/>
              </a:ext>
            </a:extLst>
          </p:cNvPr>
          <p:cNvSpPr/>
          <p:nvPr/>
        </p:nvSpPr>
        <p:spPr>
          <a:xfrm>
            <a:off x="6475602" y="1508228"/>
            <a:ext cx="5306613" cy="4935697"/>
          </a:xfrm>
          <a:prstGeom prst="roundRect">
            <a:avLst>
              <a:gd name="adj" fmla="val 3586"/>
            </a:avLst>
          </a:prstGeom>
          <a:solidFill>
            <a:schemeClr val="accent2">
              <a:lumMod val="20000"/>
              <a:lumOff val="80000"/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верхние углы 7">
            <a:extLst>
              <a:ext uri="{FF2B5EF4-FFF2-40B4-BE49-F238E27FC236}">
                <a16:creationId xmlns:a16="http://schemas.microsoft.com/office/drawing/2014/main" id="{2E8F775B-9EAD-4604-A848-15BD4B96F9EF}"/>
              </a:ext>
            </a:extLst>
          </p:cNvPr>
          <p:cNvSpPr/>
          <p:nvPr/>
        </p:nvSpPr>
        <p:spPr>
          <a:xfrm>
            <a:off x="6475604" y="947054"/>
            <a:ext cx="5306613" cy="663407"/>
          </a:xfrm>
          <a:prstGeom prst="round2SameRect">
            <a:avLst/>
          </a:prstGeom>
          <a:solidFill>
            <a:srgbClr val="1E77BC"/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737FD475-5FD4-48AE-BE64-39EDA21D0FDB}"/>
              </a:ext>
            </a:extLst>
          </p:cNvPr>
          <p:cNvSpPr/>
          <p:nvPr/>
        </p:nvSpPr>
        <p:spPr>
          <a:xfrm>
            <a:off x="972577" y="1508228"/>
            <a:ext cx="5347084" cy="4935697"/>
          </a:xfrm>
          <a:prstGeom prst="roundRect">
            <a:avLst>
              <a:gd name="adj" fmla="val 3586"/>
            </a:avLst>
          </a:prstGeom>
          <a:solidFill>
            <a:schemeClr val="accent2">
              <a:lumMod val="20000"/>
              <a:lumOff val="80000"/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верхние углы 9">
            <a:extLst>
              <a:ext uri="{FF2B5EF4-FFF2-40B4-BE49-F238E27FC236}">
                <a16:creationId xmlns:a16="http://schemas.microsoft.com/office/drawing/2014/main" id="{4BBD3533-38F0-4598-A12A-F3E44A67E5A3}"/>
              </a:ext>
            </a:extLst>
          </p:cNvPr>
          <p:cNvSpPr/>
          <p:nvPr/>
        </p:nvSpPr>
        <p:spPr>
          <a:xfrm>
            <a:off x="972579" y="947054"/>
            <a:ext cx="5347082" cy="663407"/>
          </a:xfrm>
          <a:prstGeom prst="round2SameRect">
            <a:avLst/>
          </a:prstGeom>
          <a:solidFill>
            <a:srgbClr val="1E77BC"/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7A09DE7-CB00-4B6B-8C93-8F8BC9E5F02E}"/>
              </a:ext>
            </a:extLst>
          </p:cNvPr>
          <p:cNvCxnSpPr>
            <a:cxnSpLocks/>
          </p:cNvCxnSpPr>
          <p:nvPr/>
        </p:nvCxnSpPr>
        <p:spPr>
          <a:xfrm>
            <a:off x="452689" y="2455053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2">
            <a:extLst>
              <a:ext uri="{FF2B5EF4-FFF2-40B4-BE49-F238E27FC236}">
                <a16:creationId xmlns:a16="http://schemas.microsoft.com/office/drawing/2014/main" id="{3EF99CB0-2034-4C9C-AC37-30BF1E4B9DB9}"/>
              </a:ext>
            </a:extLst>
          </p:cNvPr>
          <p:cNvSpPr txBox="1">
            <a:spLocks/>
          </p:cNvSpPr>
          <p:nvPr/>
        </p:nvSpPr>
        <p:spPr>
          <a:xfrm>
            <a:off x="1152579" y="1063939"/>
            <a:ext cx="2012962" cy="4442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914400" rtl="0" eaLnBrk="1" latinLnBrk="0" hangingPunct="1">
              <a:lnSpc>
                <a:spcPts val="332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 SemiBold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1600" dirty="0">
                <a:solidFill>
                  <a:schemeClr val="bg1"/>
                </a:solidFill>
                <a:latin typeface="+mn-lt"/>
              </a:rPr>
              <a:t>Название показателя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674F593F-1B36-4AC7-B87C-78473B089166}"/>
              </a:ext>
            </a:extLst>
          </p:cNvPr>
          <p:cNvSpPr/>
          <p:nvPr/>
        </p:nvSpPr>
        <p:spPr>
          <a:xfrm>
            <a:off x="5715560" y="922653"/>
            <a:ext cx="673796" cy="673796"/>
          </a:xfrm>
          <a:prstGeom prst="roundRect">
            <a:avLst>
              <a:gd name="adj" fmla="val 378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195477F-8BC9-4E45-9310-5DE40E0AFC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889147" y="1070428"/>
            <a:ext cx="360000" cy="360000"/>
          </a:xfrm>
          <a:prstGeom prst="rect">
            <a:avLst/>
          </a:prstGeom>
        </p:spPr>
      </p:pic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36358BE3-9440-4F13-860C-A29AFE9BBE34}"/>
              </a:ext>
            </a:extLst>
          </p:cNvPr>
          <p:cNvSpPr txBox="1">
            <a:spLocks/>
          </p:cNvSpPr>
          <p:nvPr/>
        </p:nvSpPr>
        <p:spPr>
          <a:xfrm>
            <a:off x="6655603" y="1063939"/>
            <a:ext cx="2880699" cy="4442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914400" rtl="0" eaLnBrk="1" latinLnBrk="0" hangingPunct="1">
              <a:lnSpc>
                <a:spcPts val="332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 SemiBold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1600" dirty="0">
                <a:solidFill>
                  <a:schemeClr val="bg1"/>
                </a:solidFill>
                <a:latin typeface="+mn-lt"/>
              </a:rPr>
              <a:t>Рекомендуемый источник информации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A88CCEBB-9F5B-4B51-B58C-BF95E5AA5B4F}"/>
              </a:ext>
            </a:extLst>
          </p:cNvPr>
          <p:cNvSpPr/>
          <p:nvPr/>
        </p:nvSpPr>
        <p:spPr>
          <a:xfrm>
            <a:off x="11183356" y="922653"/>
            <a:ext cx="673796" cy="673796"/>
          </a:xfrm>
          <a:prstGeom prst="roundRect">
            <a:avLst>
              <a:gd name="adj" fmla="val 378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053A6B9-8D47-4BB5-A85B-6AE722C1EF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338074" y="1051559"/>
            <a:ext cx="378869" cy="378869"/>
          </a:xfrm>
          <a:prstGeom prst="rect">
            <a:avLst/>
          </a:prstGeom>
        </p:spPr>
      </p:pic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17F0521F-4BCA-481E-B7D0-2ABF00ECA172}"/>
              </a:ext>
            </a:extLst>
          </p:cNvPr>
          <p:cNvCxnSpPr>
            <a:cxnSpLocks/>
          </p:cNvCxnSpPr>
          <p:nvPr/>
        </p:nvCxnSpPr>
        <p:spPr>
          <a:xfrm>
            <a:off x="452689" y="1611196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249F2A11-7ECF-4F24-86F9-43FF865739E1}"/>
              </a:ext>
            </a:extLst>
          </p:cNvPr>
          <p:cNvSpPr txBox="1">
            <a:spLocks/>
          </p:cNvSpPr>
          <p:nvPr/>
        </p:nvSpPr>
        <p:spPr>
          <a:xfrm>
            <a:off x="535606" y="1091793"/>
            <a:ext cx="396504" cy="2278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914400" rtl="0" eaLnBrk="1" latinLnBrk="0" hangingPunct="1">
              <a:lnSpc>
                <a:spcPts val="332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 SemiBold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1600" dirty="0">
                <a:latin typeface="+mn-lt"/>
              </a:rPr>
              <a:t>№</a:t>
            </a:r>
          </a:p>
        </p:txBody>
      </p:sp>
      <p:sp>
        <p:nvSpPr>
          <p:cNvPr id="27" name="Оформление текста с цифровыми данными">
            <a:extLst>
              <a:ext uri="{FF2B5EF4-FFF2-40B4-BE49-F238E27FC236}">
                <a16:creationId xmlns:a16="http://schemas.microsoft.com/office/drawing/2014/main" id="{5B3CBA0F-222B-419C-8C3C-5618654EB37E}"/>
              </a:ext>
            </a:extLst>
          </p:cNvPr>
          <p:cNvSpPr txBox="1"/>
          <p:nvPr/>
        </p:nvSpPr>
        <p:spPr>
          <a:xfrm>
            <a:off x="349094" y="215481"/>
            <a:ext cx="9481398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Комментарии к расчету новых показателей (3/4)</a:t>
            </a:r>
          </a:p>
        </p:txBody>
      </p:sp>
      <p:pic>
        <p:nvPicPr>
          <p:cNvPr id="28" name="Изображение" descr="Изображение">
            <a:extLst>
              <a:ext uri="{FF2B5EF4-FFF2-40B4-BE49-F238E27FC236}">
                <a16:creationId xmlns:a16="http://schemas.microsoft.com/office/drawing/2014/main" id="{488854C4-E4FC-49C5-AFAB-E733E29E24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D01E4840-55B1-40D1-8ABA-3391BAF43C7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sp>
        <p:nvSpPr>
          <p:cNvPr id="30" name="Прямоугольник">
            <a:extLst>
              <a:ext uri="{FF2B5EF4-FFF2-40B4-BE49-F238E27FC236}">
                <a16:creationId xmlns:a16="http://schemas.microsoft.com/office/drawing/2014/main" id="{005E166A-F65B-4902-BEB4-CF06D89CAA6D}"/>
              </a:ext>
            </a:extLst>
          </p:cNvPr>
          <p:cNvSpPr/>
          <p:nvPr/>
        </p:nvSpPr>
        <p:spPr>
          <a:xfrm>
            <a:off x="373858" y="634660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B96EB255-184D-0219-7492-1C738E39ED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542405"/>
              </p:ext>
            </p:extLst>
          </p:nvPr>
        </p:nvGraphicFramePr>
        <p:xfrm>
          <a:off x="291420" y="1727346"/>
          <a:ext cx="11522075" cy="48195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6071">
                  <a:extLst>
                    <a:ext uri="{9D8B030D-6E8A-4147-A177-3AD203B41FA5}">
                      <a16:colId xmlns:a16="http://schemas.microsoft.com/office/drawing/2014/main" val="1681118093"/>
                    </a:ext>
                  </a:extLst>
                </a:gridCol>
                <a:gridCol w="5453821">
                  <a:extLst>
                    <a:ext uri="{9D8B030D-6E8A-4147-A177-3AD203B41FA5}">
                      <a16:colId xmlns:a16="http://schemas.microsoft.com/office/drawing/2014/main" val="606105778"/>
                    </a:ext>
                  </a:extLst>
                </a:gridCol>
                <a:gridCol w="5352183">
                  <a:extLst>
                    <a:ext uri="{9D8B030D-6E8A-4147-A177-3AD203B41FA5}">
                      <a16:colId xmlns:a16="http://schemas.microsoft.com/office/drawing/2014/main" val="2556319204"/>
                    </a:ext>
                  </a:extLst>
                </a:gridCol>
              </a:tblGrid>
              <a:tr h="690480"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solidFill>
                            <a:schemeClr val="tx1"/>
                          </a:solidFill>
                        </a:rPr>
                        <a:t>3.2.8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b="0" i="0" dirty="0">
                          <a:solidFill>
                            <a:schemeClr val="tx1"/>
                          </a:solidFill>
                        </a:rPr>
                        <a:t>Доля массовых социально значимых государственных и муниципальных услуг, доступных в электронном виде, предоставляемых с использованием Единого портала государственных и муниципальных услуг (функций), в общем количестве таких услуг, предоставляемых в электронном виде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b="0" i="0" dirty="0">
                          <a:solidFill>
                            <a:schemeClr val="tx1"/>
                          </a:solidFill>
                        </a:rPr>
                        <a:t>ЕПГУ</a:t>
                      </a:r>
                    </a:p>
                  </a:txBody>
                  <a:tcPr marL="180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523660"/>
                  </a:ext>
                </a:extLst>
              </a:tr>
              <a:tr h="1146196"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solidFill>
                            <a:schemeClr val="tx1"/>
                          </a:solidFill>
                        </a:rPr>
                        <a:t>3.2.9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b="0" i="0" dirty="0">
                          <a:solidFill>
                            <a:schemeClr val="tx1"/>
                          </a:solidFill>
                        </a:rPr>
                        <a:t>Доля обращений за получением массовых социально значимых государственных и муниципальных услуг в электронном виде с использованием Единого портала государственных и муниципальных услуг (функций) без необходимости личного посещения органов государственной власти, органов местного самоуправления и многофункциональных центров предоставления государственных и муниципальных услуг в общем количестве таких услуг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b="0" i="0" dirty="0">
                          <a:solidFill>
                            <a:schemeClr val="tx1"/>
                          </a:solidFill>
                        </a:rPr>
                        <a:t>ЕПГУ</a:t>
                      </a:r>
                    </a:p>
                  </a:txBody>
                  <a:tcPr marL="18000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245639"/>
                  </a:ext>
                </a:extLst>
              </a:tr>
              <a:tr h="538574"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solidFill>
                            <a:schemeClr val="tx1"/>
                          </a:solidFill>
                        </a:rPr>
                        <a:t>3.2.10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b="0" i="0" dirty="0">
                          <a:solidFill>
                            <a:schemeClr val="tx1"/>
                          </a:solidFill>
                        </a:rPr>
                        <a:t>Возможность подачи обращения по проблеме на территории муниципального образования в электронном виде с приложением фото и видео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b="0" i="0" dirty="0">
                          <a:solidFill>
                            <a:schemeClr val="tx1"/>
                          </a:solidFill>
                        </a:rPr>
                        <a:t>Подтверждением является любой документ о наличии такого решения</a:t>
                      </a:r>
                    </a:p>
                  </a:txBody>
                  <a:tcPr marL="180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3254170"/>
                  </a:ext>
                </a:extLst>
              </a:tr>
              <a:tr h="1298101"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solidFill>
                            <a:schemeClr val="tx1"/>
                          </a:solidFill>
                        </a:rPr>
                        <a:t>3.2.11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1275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50" b="0" i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Наличие функционирующей базы знаний решений управленческих и рабочих задач </a:t>
                      </a:r>
                      <a:br>
                        <a:rPr lang="ru-RU" sz="950" b="0" i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</a:br>
                      <a:r>
                        <a:rPr lang="ru-RU" sz="950" b="0" i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в администрации муниципального образования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b="0" i="0" dirty="0">
                          <a:solidFill>
                            <a:schemeClr val="tx1"/>
                          </a:solidFill>
                        </a:rPr>
                        <a:t>Базой знаний может являться облачный сервис (Яндекс, облачные текстовые редакторы и др.) или закрытая часть сайта МО или даже система документооборота, </a:t>
                      </a:r>
                      <a:br>
                        <a:rPr lang="ru-RU" sz="950" b="0" i="0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sz="950" b="0" i="0" dirty="0">
                          <a:solidFill>
                            <a:schemeClr val="tx1"/>
                          </a:solidFill>
                        </a:rPr>
                        <a:t>в которой размещены аудио-, видеоматериалов, лекции, вебинары, описательные видео, схемы и инфографики, ответы на типовые вопросы и т. д., способствующие сокращению трудозатрат и передачи опыта новым сотрудникам. Подтверждением является любой документ о наличии такого решения (например, приказ о введении соответствующего ИТ-решения в эксплуатацию в МО).</a:t>
                      </a:r>
                    </a:p>
                  </a:txBody>
                  <a:tcPr marL="180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294307"/>
                  </a:ext>
                </a:extLst>
              </a:tr>
              <a:tr h="1146196"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solidFill>
                            <a:schemeClr val="tx1"/>
                          </a:solidFill>
                        </a:rPr>
                        <a:t>3.2.12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1275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50" b="0" i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Наличие в администрации муниципального образования электронной среды взаимодействия, выполняющей один из следующих функционалов: организационное проектирование, планирование и контроль задач, внутренняя коммуникация, </a:t>
                      </a:r>
                      <a:br>
                        <a:rPr lang="ru-RU" sz="950" b="0" i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</a:br>
                      <a:r>
                        <a:rPr lang="ru-RU" sz="950" b="0" i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совместная работа над документами, справочник организационных документов.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b="0" i="0" dirty="0">
                          <a:solidFill>
                            <a:schemeClr val="tx1"/>
                          </a:solidFill>
                        </a:rPr>
                        <a:t>Наличие в администрации МО электронной среды взаимодействия, выполняющей один из следующих функционалов: организационное проектирование, планирование и контроль задач, внутренняя коммуникация, совместная работа над документами, справочник организационных документов. Подтверждением является любой документ о наличии такого решения (например, приказ о введении соответствующего ИТ-решения в эксплуатацию в МО).</a:t>
                      </a:r>
                    </a:p>
                  </a:txBody>
                  <a:tcPr marL="180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2601033"/>
                  </a:ext>
                </a:extLst>
              </a:tr>
            </a:tbl>
          </a:graphicData>
        </a:graphic>
      </p:graphicFrame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E96EBCC1-116E-468A-9634-6CCCFACC1252}"/>
              </a:ext>
            </a:extLst>
          </p:cNvPr>
          <p:cNvCxnSpPr>
            <a:cxnSpLocks/>
          </p:cNvCxnSpPr>
          <p:nvPr/>
        </p:nvCxnSpPr>
        <p:spPr>
          <a:xfrm>
            <a:off x="452689" y="3532524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50D39CCB-E392-42FF-8DE9-91B4600E2763}"/>
              </a:ext>
            </a:extLst>
          </p:cNvPr>
          <p:cNvCxnSpPr>
            <a:cxnSpLocks/>
          </p:cNvCxnSpPr>
          <p:nvPr/>
        </p:nvCxnSpPr>
        <p:spPr>
          <a:xfrm>
            <a:off x="452689" y="4104024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9E098204-A87A-4590-8317-C2197D86D5A2}"/>
              </a:ext>
            </a:extLst>
          </p:cNvPr>
          <p:cNvCxnSpPr>
            <a:cxnSpLocks/>
          </p:cNvCxnSpPr>
          <p:nvPr/>
        </p:nvCxnSpPr>
        <p:spPr>
          <a:xfrm>
            <a:off x="452689" y="5393981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329128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1719C-390E-2BC4-190C-613D6FC1F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формление текста с цифровыми данными">
            <a:extLst>
              <a:ext uri="{FF2B5EF4-FFF2-40B4-BE49-F238E27FC236}">
                <a16:creationId xmlns:a16="http://schemas.microsoft.com/office/drawing/2014/main" id="{A5740229-814D-4CCF-A80D-907F90C3E5C1}"/>
              </a:ext>
            </a:extLst>
          </p:cNvPr>
          <p:cNvSpPr txBox="1"/>
          <p:nvPr/>
        </p:nvSpPr>
        <p:spPr>
          <a:xfrm>
            <a:off x="349094" y="215481"/>
            <a:ext cx="9481398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Комментарии к расчету новых показателей (4/4)</a:t>
            </a:r>
            <a:endParaRPr lang="ru-RU" sz="2000" b="1" kern="0" dirty="0">
              <a:solidFill>
                <a:schemeClr val="accent2"/>
              </a:solidFill>
              <a:latin typeface="+mn-lt"/>
              <a:sym typeface="Montserrat-Bold"/>
            </a:endParaRPr>
          </a:p>
        </p:txBody>
      </p:sp>
      <p:pic>
        <p:nvPicPr>
          <p:cNvPr id="8" name="Изображение" descr="Изображение">
            <a:extLst>
              <a:ext uri="{FF2B5EF4-FFF2-40B4-BE49-F238E27FC236}">
                <a16:creationId xmlns:a16="http://schemas.microsoft.com/office/drawing/2014/main" id="{C91C8126-8480-44D9-B318-2B0022340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83D4047-9B23-4AEE-93F8-3ED218F10C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sp>
        <p:nvSpPr>
          <p:cNvPr id="10" name="Прямоугольник">
            <a:extLst>
              <a:ext uri="{FF2B5EF4-FFF2-40B4-BE49-F238E27FC236}">
                <a16:creationId xmlns:a16="http://schemas.microsoft.com/office/drawing/2014/main" id="{86C3D858-10EE-453A-9248-A50813E37F43}"/>
              </a:ext>
            </a:extLst>
          </p:cNvPr>
          <p:cNvSpPr/>
          <p:nvPr/>
        </p:nvSpPr>
        <p:spPr>
          <a:xfrm>
            <a:off x="373858" y="634660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8E281795-417F-4619-A275-3ABDE7C88FFA}"/>
              </a:ext>
            </a:extLst>
          </p:cNvPr>
          <p:cNvSpPr/>
          <p:nvPr/>
        </p:nvSpPr>
        <p:spPr>
          <a:xfrm>
            <a:off x="6475602" y="1508228"/>
            <a:ext cx="5306613" cy="4935697"/>
          </a:xfrm>
          <a:prstGeom prst="roundRect">
            <a:avLst>
              <a:gd name="adj" fmla="val 3586"/>
            </a:avLst>
          </a:prstGeom>
          <a:solidFill>
            <a:schemeClr val="accent2">
              <a:lumMod val="20000"/>
              <a:lumOff val="80000"/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верхние углы 11">
            <a:extLst>
              <a:ext uri="{FF2B5EF4-FFF2-40B4-BE49-F238E27FC236}">
                <a16:creationId xmlns:a16="http://schemas.microsoft.com/office/drawing/2014/main" id="{59AD3877-E91B-4C24-A3F6-71284B31CB6F}"/>
              </a:ext>
            </a:extLst>
          </p:cNvPr>
          <p:cNvSpPr/>
          <p:nvPr/>
        </p:nvSpPr>
        <p:spPr>
          <a:xfrm>
            <a:off x="6475604" y="947054"/>
            <a:ext cx="5306613" cy="663407"/>
          </a:xfrm>
          <a:prstGeom prst="round2SameRect">
            <a:avLst/>
          </a:prstGeom>
          <a:solidFill>
            <a:srgbClr val="1E77BC"/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BC8B0AE8-7CBA-4E99-85BF-2FD63EFE4550}"/>
              </a:ext>
            </a:extLst>
          </p:cNvPr>
          <p:cNvSpPr/>
          <p:nvPr/>
        </p:nvSpPr>
        <p:spPr>
          <a:xfrm>
            <a:off x="972577" y="1508228"/>
            <a:ext cx="5347084" cy="4935697"/>
          </a:xfrm>
          <a:prstGeom prst="roundRect">
            <a:avLst>
              <a:gd name="adj" fmla="val 3586"/>
            </a:avLst>
          </a:prstGeom>
          <a:solidFill>
            <a:schemeClr val="accent2">
              <a:lumMod val="20000"/>
              <a:lumOff val="80000"/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верхние углы 13">
            <a:extLst>
              <a:ext uri="{FF2B5EF4-FFF2-40B4-BE49-F238E27FC236}">
                <a16:creationId xmlns:a16="http://schemas.microsoft.com/office/drawing/2014/main" id="{E9537913-3CE6-456E-8150-D0D779112820}"/>
              </a:ext>
            </a:extLst>
          </p:cNvPr>
          <p:cNvSpPr/>
          <p:nvPr/>
        </p:nvSpPr>
        <p:spPr>
          <a:xfrm>
            <a:off x="972579" y="947054"/>
            <a:ext cx="5347082" cy="663407"/>
          </a:xfrm>
          <a:prstGeom prst="round2SameRect">
            <a:avLst/>
          </a:prstGeom>
          <a:solidFill>
            <a:srgbClr val="1E77BC"/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83E6721-EB3E-4FDD-B332-DECB1F97A862}"/>
              </a:ext>
            </a:extLst>
          </p:cNvPr>
          <p:cNvCxnSpPr>
            <a:cxnSpLocks/>
          </p:cNvCxnSpPr>
          <p:nvPr/>
        </p:nvCxnSpPr>
        <p:spPr>
          <a:xfrm>
            <a:off x="376489" y="2501002"/>
            <a:ext cx="11412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4BED0D76-1A9D-4DE4-8928-082F3ED68FE4}"/>
              </a:ext>
            </a:extLst>
          </p:cNvPr>
          <p:cNvSpPr txBox="1">
            <a:spLocks/>
          </p:cNvSpPr>
          <p:nvPr/>
        </p:nvSpPr>
        <p:spPr>
          <a:xfrm>
            <a:off x="1152579" y="1063939"/>
            <a:ext cx="2012962" cy="4442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914400" rtl="0" eaLnBrk="1" latinLnBrk="0" hangingPunct="1">
              <a:lnSpc>
                <a:spcPts val="332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 SemiBold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1600" dirty="0">
                <a:solidFill>
                  <a:schemeClr val="bg1"/>
                </a:solidFill>
                <a:latin typeface="+mn-lt"/>
              </a:rPr>
              <a:t>Название показателя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1D3E7CCD-6683-4257-A61F-826DDA93641C}"/>
              </a:ext>
            </a:extLst>
          </p:cNvPr>
          <p:cNvSpPr/>
          <p:nvPr/>
        </p:nvSpPr>
        <p:spPr>
          <a:xfrm>
            <a:off x="5715560" y="922653"/>
            <a:ext cx="673796" cy="673796"/>
          </a:xfrm>
          <a:prstGeom prst="roundRect">
            <a:avLst>
              <a:gd name="adj" fmla="val 378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BF4485D-4DB9-4CB0-AEC7-E40C73C09A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889147" y="1070428"/>
            <a:ext cx="360000" cy="360000"/>
          </a:xfrm>
          <a:prstGeom prst="rect">
            <a:avLst/>
          </a:prstGeom>
        </p:spPr>
      </p:pic>
      <p:sp>
        <p:nvSpPr>
          <p:cNvPr id="19" name="Заголовок 2">
            <a:extLst>
              <a:ext uri="{FF2B5EF4-FFF2-40B4-BE49-F238E27FC236}">
                <a16:creationId xmlns:a16="http://schemas.microsoft.com/office/drawing/2014/main" id="{18D1A7E3-57E2-4783-A2D7-B6A52AFE513B}"/>
              </a:ext>
            </a:extLst>
          </p:cNvPr>
          <p:cNvSpPr txBox="1">
            <a:spLocks/>
          </p:cNvSpPr>
          <p:nvPr/>
        </p:nvSpPr>
        <p:spPr>
          <a:xfrm>
            <a:off x="6655603" y="1063939"/>
            <a:ext cx="2880699" cy="4442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914400" rtl="0" eaLnBrk="1" latinLnBrk="0" hangingPunct="1">
              <a:lnSpc>
                <a:spcPts val="332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 SemiBold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1600" dirty="0">
                <a:solidFill>
                  <a:schemeClr val="bg1"/>
                </a:solidFill>
                <a:latin typeface="+mn-lt"/>
              </a:rPr>
              <a:t>Рекомендуемый источник информации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929D0498-C851-4489-BDC7-3EE5D9C904D1}"/>
              </a:ext>
            </a:extLst>
          </p:cNvPr>
          <p:cNvSpPr/>
          <p:nvPr/>
        </p:nvSpPr>
        <p:spPr>
          <a:xfrm>
            <a:off x="11183356" y="922653"/>
            <a:ext cx="673796" cy="673796"/>
          </a:xfrm>
          <a:prstGeom prst="roundRect">
            <a:avLst>
              <a:gd name="adj" fmla="val 378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13DD00A-3AD7-460B-B583-B6C6F942DA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1338074" y="1051559"/>
            <a:ext cx="378869" cy="378869"/>
          </a:xfrm>
          <a:prstGeom prst="rect">
            <a:avLst/>
          </a:prstGeom>
        </p:spPr>
      </p:pic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81D57348-7921-4139-8951-2BE189812868}"/>
              </a:ext>
            </a:extLst>
          </p:cNvPr>
          <p:cNvCxnSpPr>
            <a:cxnSpLocks/>
          </p:cNvCxnSpPr>
          <p:nvPr/>
        </p:nvCxnSpPr>
        <p:spPr>
          <a:xfrm>
            <a:off x="452689" y="1611196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Заголовок 2">
            <a:extLst>
              <a:ext uri="{FF2B5EF4-FFF2-40B4-BE49-F238E27FC236}">
                <a16:creationId xmlns:a16="http://schemas.microsoft.com/office/drawing/2014/main" id="{CE4FA91F-45A6-4FDE-9B59-0E97D1C84B1D}"/>
              </a:ext>
            </a:extLst>
          </p:cNvPr>
          <p:cNvSpPr txBox="1">
            <a:spLocks/>
          </p:cNvSpPr>
          <p:nvPr/>
        </p:nvSpPr>
        <p:spPr>
          <a:xfrm>
            <a:off x="535606" y="1091793"/>
            <a:ext cx="396504" cy="2278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914400" rtl="0" eaLnBrk="1" latinLnBrk="0" hangingPunct="1">
              <a:lnSpc>
                <a:spcPts val="332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 SemiBold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1600" dirty="0">
                <a:latin typeface="+mn-lt"/>
              </a:rPr>
              <a:t>№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E8EF875B-85FA-EA2E-6947-6D912C5567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220309"/>
              </p:ext>
            </p:extLst>
          </p:nvPr>
        </p:nvGraphicFramePr>
        <p:xfrm>
          <a:off x="156768" y="1688262"/>
          <a:ext cx="11522075" cy="47423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6532">
                  <a:extLst>
                    <a:ext uri="{9D8B030D-6E8A-4147-A177-3AD203B41FA5}">
                      <a16:colId xmlns:a16="http://schemas.microsoft.com/office/drawing/2014/main" val="1681118093"/>
                    </a:ext>
                  </a:extLst>
                </a:gridCol>
                <a:gridCol w="5555343">
                  <a:extLst>
                    <a:ext uri="{9D8B030D-6E8A-4147-A177-3AD203B41FA5}">
                      <a16:colId xmlns:a16="http://schemas.microsoft.com/office/drawing/2014/main" val="606105778"/>
                    </a:ext>
                  </a:extLst>
                </a:gridCol>
                <a:gridCol w="5120200">
                  <a:extLst>
                    <a:ext uri="{9D8B030D-6E8A-4147-A177-3AD203B41FA5}">
                      <a16:colId xmlns:a16="http://schemas.microsoft.com/office/drawing/2014/main" val="2556319204"/>
                    </a:ext>
                  </a:extLst>
                </a:gridCol>
              </a:tblGrid>
              <a:tr h="857271">
                <a:tc>
                  <a:txBody>
                    <a:bodyPr/>
                    <a:lstStyle/>
                    <a:p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3.3.8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Наличие правового акта муниципального образования об установлении и введении в действие туристического налога на текущий финансовый год (при положительном ответе – 1, при отрицательном ответе – 0).</a:t>
                      </a:r>
                    </a:p>
                  </a:txBody>
                  <a:tcPr marR="108000" marT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1) Официальный сайт муниципального образования и (или) официальное периодическое печатное издание муниципального образования, определенные в уставе муниципального образования.</a:t>
                      </a:r>
                    </a:p>
                    <a:p>
                      <a:pPr algn="l"/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2) Официальный интернет-портал правовой информации (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hlinkClick r:id="rId8"/>
                        </a:rPr>
                        <a:t>www.pravo.gov.ru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9463917"/>
                  </a:ext>
                </a:extLst>
              </a:tr>
              <a:tr h="548091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3.3.10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Доля поступлений от уплаты местных налогов в объеме налоговых доходов местного бюджета за отчетный финансовый год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1) Данные  территориального органа Федерального казначейства об исполнении местного бюджета  за отчетный финансовый год.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339104"/>
                  </a:ext>
                </a:extLst>
              </a:tr>
              <a:tr h="1392260">
                <a:tc>
                  <a:txBody>
                    <a:bodyPr/>
                    <a:lstStyle/>
                    <a:p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3.3.11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Прирост объема доходов автономных и бюджетных учреждений от приносящей доход деятельности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1) Данные финансового органа муниципального образования  (на основании информации учредителей и  годовых форм отчетности и отчетов о деятельности автономных и бюджетных учреждений,  утвержденных  приказами Минфина России от  25.03.2011 № 33н (ред. от 30.09.2024) и от 02.11.2021 № 171н</a:t>
                      </a:r>
                    </a:p>
                    <a:p>
                      <a:pPr algn="l"/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(ред. от 23.09.2024).</a:t>
                      </a:r>
                    </a:p>
                    <a:p>
                      <a:pPr algn="l"/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2) Официальный интернет-портал информации (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hlinkClick r:id="rId9"/>
                        </a:rPr>
                        <a:t>www.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hlinkClick r:id="rId9"/>
                        </a:rPr>
                        <a:t>bus.gov.ru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3) Официальный сайт Казначейства России 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hlinkClick r:id="rId10"/>
                        </a:rPr>
                        <a:t>www.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hlinkClick r:id="rId10"/>
                        </a:rPr>
                        <a:t>roskazna.gov.ru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) 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4) ГИИС «Электронный бюджет»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0207396"/>
                  </a:ext>
                </a:extLst>
              </a:tr>
              <a:tr h="577640">
                <a:tc>
                  <a:txBody>
                    <a:bodyPr/>
                    <a:lstStyle/>
                    <a:p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3.3.12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Соотношение недоимки по местным налогам на начало текущего финансового года и недоимки по местным налогам</a:t>
                      </a:r>
                    </a:p>
                    <a:p>
                      <a:pPr algn="l"/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на начало отчетного финансового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1) Данные  территориального налогового органа ФНС России.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833328"/>
                  </a:ext>
                </a:extLst>
              </a:tr>
              <a:tr h="548091">
                <a:tc>
                  <a:txBody>
                    <a:bodyPr/>
                    <a:lstStyle/>
                    <a:p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3.3.13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Соотношение недоимки по местным налогам на начало текущего финансового года к поступлениям по местным налогам на начало текущего финансового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1) Данные  территориального налогового органа ФНС России.</a:t>
                      </a:r>
                    </a:p>
                    <a:p>
                      <a:pPr algn="l"/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2) Данные территориального органа Федерального казначейства.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4259794"/>
                  </a:ext>
                </a:extLst>
              </a:tr>
              <a:tr h="740564">
                <a:tc>
                  <a:txBody>
                    <a:bodyPr/>
                    <a:lstStyle/>
                    <a:p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3.3.14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Доля налогоплательщиков, зарегистрированных на территории муниципального образования, имеющих задолженность по местным налогам, в общем количестве налогоплательщиков, зарегистрированных на территории муниципального </a:t>
                      </a:r>
                      <a:br>
                        <a:rPr lang="ru-RU" b="0" i="0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образования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1) Данные  территориального налогового органа ФНС России.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4361515"/>
                  </a:ext>
                </a:extLst>
              </a:tr>
            </a:tbl>
          </a:graphicData>
        </a:graphic>
      </p:graphicFrame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204A4B66-395C-41F6-AD45-6EDD940FDED2}"/>
              </a:ext>
            </a:extLst>
          </p:cNvPr>
          <p:cNvCxnSpPr>
            <a:cxnSpLocks/>
          </p:cNvCxnSpPr>
          <p:nvPr/>
        </p:nvCxnSpPr>
        <p:spPr>
          <a:xfrm>
            <a:off x="376489" y="3043121"/>
            <a:ext cx="11412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14E282E2-5D55-4E70-B36C-90AC4383925F}"/>
              </a:ext>
            </a:extLst>
          </p:cNvPr>
          <p:cNvCxnSpPr>
            <a:cxnSpLocks/>
          </p:cNvCxnSpPr>
          <p:nvPr/>
        </p:nvCxnSpPr>
        <p:spPr>
          <a:xfrm>
            <a:off x="376489" y="4537185"/>
            <a:ext cx="11412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E85F8FD9-FE78-43D5-A4C6-A7441553803B}"/>
              </a:ext>
            </a:extLst>
          </p:cNvPr>
          <p:cNvCxnSpPr>
            <a:cxnSpLocks/>
          </p:cNvCxnSpPr>
          <p:nvPr/>
        </p:nvCxnSpPr>
        <p:spPr>
          <a:xfrm>
            <a:off x="376489" y="5106444"/>
            <a:ext cx="11412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30DC8F5B-BFE2-4F4B-B60B-BB6C3B91C8FF}"/>
              </a:ext>
            </a:extLst>
          </p:cNvPr>
          <p:cNvCxnSpPr>
            <a:cxnSpLocks/>
          </p:cNvCxnSpPr>
          <p:nvPr/>
        </p:nvCxnSpPr>
        <p:spPr>
          <a:xfrm>
            <a:off x="376489" y="5607347"/>
            <a:ext cx="11412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593901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06031-A6BC-B6E6-5042-2651FA9F8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">
            <a:extLst>
              <a:ext uri="{FF2B5EF4-FFF2-40B4-BE49-F238E27FC236}">
                <a16:creationId xmlns:a16="http://schemas.microsoft.com/office/drawing/2014/main" id="{AAFBD085-6D37-778F-E2A5-2185F9E83875}"/>
              </a:ext>
            </a:extLst>
          </p:cNvPr>
          <p:cNvSpPr/>
          <p:nvPr/>
        </p:nvSpPr>
        <p:spPr>
          <a:xfrm>
            <a:off x="8354284" y="1342"/>
            <a:ext cx="3921451" cy="710227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/>
            <a:endParaRPr sz="16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</a:endParaRPr>
          </a:p>
        </p:txBody>
      </p:sp>
      <p:sp>
        <p:nvSpPr>
          <p:cNvPr id="5" name="Кружок">
            <a:extLst>
              <a:ext uri="{FF2B5EF4-FFF2-40B4-BE49-F238E27FC236}">
                <a16:creationId xmlns:a16="http://schemas.microsoft.com/office/drawing/2014/main" id="{943C4289-8010-0B48-7DEE-2C305CD8A645}"/>
              </a:ext>
            </a:extLst>
          </p:cNvPr>
          <p:cNvSpPr/>
          <p:nvPr/>
        </p:nvSpPr>
        <p:spPr>
          <a:xfrm>
            <a:off x="1761486" y="-731353"/>
            <a:ext cx="8947848" cy="8947848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6" name="Прямоугольник">
            <a:extLst>
              <a:ext uri="{FF2B5EF4-FFF2-40B4-BE49-F238E27FC236}">
                <a16:creationId xmlns:a16="http://schemas.microsoft.com/office/drawing/2014/main" id="{D50EA2C8-3A93-B9E0-30C6-6BD70BB5495D}"/>
              </a:ext>
            </a:extLst>
          </p:cNvPr>
          <p:cNvSpPr/>
          <p:nvPr/>
        </p:nvSpPr>
        <p:spPr>
          <a:xfrm>
            <a:off x="734909" y="5970665"/>
            <a:ext cx="1846476" cy="68705"/>
          </a:xfrm>
          <a:prstGeom prst="rect">
            <a:avLst/>
          </a:prstGeom>
          <a:gradFill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pic>
        <p:nvPicPr>
          <p:cNvPr id="7" name="Изображение" descr="Изображение">
            <a:extLst>
              <a:ext uri="{FF2B5EF4-FFF2-40B4-BE49-F238E27FC236}">
                <a16:creationId xmlns:a16="http://schemas.microsoft.com/office/drawing/2014/main" id="{74815101-B8F7-132E-7AC5-7CE74A2C4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832" y="522068"/>
            <a:ext cx="2455490" cy="593945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75398F0-2475-F7B2-609D-A26AC247989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5389" y="587108"/>
            <a:ext cx="1840322" cy="463863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6EB7398-4372-4C29-A4A8-7263FC8FE871}"/>
              </a:ext>
            </a:extLst>
          </p:cNvPr>
          <p:cNvSpPr txBox="1">
            <a:spLocks/>
          </p:cNvSpPr>
          <p:nvPr/>
        </p:nvSpPr>
        <p:spPr>
          <a:xfrm>
            <a:off x="334964" y="842133"/>
            <a:ext cx="10501202" cy="456018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0419" tIns="40419" rIns="40419" bIns="40419" anchor="ctr">
            <a:normAutofit/>
          </a:bodyPr>
          <a:lstStyle>
            <a:lvl1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Montserrat" panose="00000500000000000000" pitchFamily="2" charset="-52"/>
                <a:ea typeface="+mn-ea"/>
                <a:cs typeface="+mn-cs"/>
                <a:sym typeface="Helvetica Neue Medium"/>
              </a:defRPr>
            </a:lvl1pPr>
            <a:lvl2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algn="l"/>
            <a:r>
              <a:rPr lang="ru-RU" sz="3600" kern="0" dirty="0">
                <a:latin typeface="+mj-lt"/>
              </a:rPr>
              <a:t>Номинация</a:t>
            </a:r>
            <a:r>
              <a:rPr lang="ru-RU" kern="0" dirty="0">
                <a:latin typeface="+mj-lt"/>
              </a:rPr>
              <a:t> </a:t>
            </a:r>
            <a:br>
              <a:rPr lang="ru-RU" kern="0" dirty="0">
                <a:latin typeface="+mj-lt"/>
              </a:rPr>
            </a:br>
            <a:r>
              <a:rPr lang="ru-RU" sz="4800" b="1" kern="0" dirty="0">
                <a:latin typeface="+mn-lt"/>
              </a:rPr>
              <a:t>«Повышение узнаваемости муниципальных образований «Бренд территории»</a:t>
            </a:r>
            <a:endParaRPr lang="ru-RU" b="1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581171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Рисунок 104">
            <a:extLst>
              <a:ext uri="{FF2B5EF4-FFF2-40B4-BE49-F238E27FC236}">
                <a16:creationId xmlns:a16="http://schemas.microsoft.com/office/drawing/2014/main" id="{1A864ADB-B91D-4ACF-955A-8523A8B5DC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5469"/>
          <a:stretch>
            <a:fillRect/>
          </a:stretch>
        </p:blipFill>
        <p:spPr>
          <a:xfrm>
            <a:off x="2872412" y="3550376"/>
            <a:ext cx="1117531" cy="832905"/>
          </a:xfrm>
          <a:custGeom>
            <a:avLst/>
            <a:gdLst>
              <a:gd name="connsiteX0" fmla="*/ 0 w 1117531"/>
              <a:gd name="connsiteY0" fmla="*/ 0 h 832905"/>
              <a:gd name="connsiteX1" fmla="*/ 1117531 w 1117531"/>
              <a:gd name="connsiteY1" fmla="*/ 0 h 832905"/>
              <a:gd name="connsiteX2" fmla="*/ 1117531 w 1117531"/>
              <a:gd name="connsiteY2" fmla="*/ 823708 h 832905"/>
              <a:gd name="connsiteX3" fmla="*/ 1101320 w 1117531"/>
              <a:gd name="connsiteY3" fmla="*/ 828740 h 832905"/>
              <a:gd name="connsiteX4" fmla="*/ 1060001 w 1117531"/>
              <a:gd name="connsiteY4" fmla="*/ 832905 h 832905"/>
              <a:gd name="connsiteX5" fmla="*/ 0 w 1117531"/>
              <a:gd name="connsiteY5" fmla="*/ 832905 h 83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17531" h="832905">
                <a:moveTo>
                  <a:pt x="0" y="0"/>
                </a:moveTo>
                <a:lnTo>
                  <a:pt x="1117531" y="0"/>
                </a:lnTo>
                <a:lnTo>
                  <a:pt x="1117531" y="823708"/>
                </a:lnTo>
                <a:lnTo>
                  <a:pt x="1101320" y="828740"/>
                </a:lnTo>
                <a:cubicBezTo>
                  <a:pt x="1087974" y="831471"/>
                  <a:pt x="1074155" y="832905"/>
                  <a:pt x="1060001" y="832905"/>
                </a:cubicBezTo>
                <a:lnTo>
                  <a:pt x="0" y="832905"/>
                </a:lnTo>
                <a:close/>
              </a:path>
            </a:pathLst>
          </a:cu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15AE7CB-16F8-6543-895A-74D74AB214C2}"/>
              </a:ext>
            </a:extLst>
          </p:cNvPr>
          <p:cNvSpPr txBox="1"/>
          <p:nvPr/>
        </p:nvSpPr>
        <p:spPr>
          <a:xfrm>
            <a:off x="541118" y="6514492"/>
            <a:ext cx="5390258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indent="0"/>
            <a:r>
              <a:rPr lang="ru-RU" sz="800" b="1" dirty="0">
                <a:ea typeface="Montserrat"/>
                <a:cs typeface="Montserrat"/>
              </a:rPr>
              <a:t>* </a:t>
            </a:r>
            <a:r>
              <a:rPr lang="ru-RU" sz="800" dirty="0">
                <a:ea typeface="Montserrat"/>
                <a:cs typeface="Montserrat"/>
              </a:rPr>
              <a:t>без привлечения средств из ФБ</a:t>
            </a:r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id="{4AA3907E-1A4D-4AB2-8C9A-CC283AEAAFDF}"/>
              </a:ext>
            </a:extLst>
          </p:cNvPr>
          <p:cNvSpPr/>
          <p:nvPr/>
        </p:nvSpPr>
        <p:spPr>
          <a:xfrm>
            <a:off x="334964" y="795913"/>
            <a:ext cx="11522074" cy="702184"/>
          </a:xfrm>
          <a:prstGeom prst="roundRect">
            <a:avLst/>
          </a:prstGeom>
          <a:gradFill>
            <a:gsLst>
              <a:gs pos="100000">
                <a:schemeClr val="accent5">
                  <a:alpha val="0"/>
                </a:schemeClr>
              </a:gs>
              <a:gs pos="0">
                <a:schemeClr val="accent5">
                  <a:alpha val="10000"/>
                </a:schemeClr>
              </a:gs>
            </a:gsLst>
            <a:lin ang="0" scaled="0"/>
          </a:gradFill>
          <a:ln w="3175">
            <a:solidFill>
              <a:schemeClr val="accent5">
                <a:alpha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8" name="Стрелка: шеврон 47">
            <a:extLst>
              <a:ext uri="{FF2B5EF4-FFF2-40B4-BE49-F238E27FC236}">
                <a16:creationId xmlns:a16="http://schemas.microsoft.com/office/drawing/2014/main" id="{B73ADA20-4261-4C42-B57F-2D90B9C92BC1}"/>
              </a:ext>
            </a:extLst>
          </p:cNvPr>
          <p:cNvSpPr/>
          <p:nvPr/>
        </p:nvSpPr>
        <p:spPr>
          <a:xfrm>
            <a:off x="1942988" y="806881"/>
            <a:ext cx="678006" cy="691216"/>
          </a:xfrm>
          <a:prstGeom prst="chevron">
            <a:avLst>
              <a:gd name="adj" fmla="val 50000"/>
            </a:avLst>
          </a:prstGeom>
          <a:solidFill>
            <a:schemeClr val="accent5">
              <a:alpha val="10000"/>
            </a:schemeClr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9" name="Стрелка: шеврон 48">
            <a:extLst>
              <a:ext uri="{FF2B5EF4-FFF2-40B4-BE49-F238E27FC236}">
                <a16:creationId xmlns:a16="http://schemas.microsoft.com/office/drawing/2014/main" id="{77B65A6A-7F89-4E56-8DD8-97D925790215}"/>
              </a:ext>
            </a:extLst>
          </p:cNvPr>
          <p:cNvSpPr/>
          <p:nvPr/>
        </p:nvSpPr>
        <p:spPr>
          <a:xfrm>
            <a:off x="6347696" y="806881"/>
            <a:ext cx="678006" cy="691216"/>
          </a:xfrm>
          <a:prstGeom prst="chevron">
            <a:avLst>
              <a:gd name="adj" fmla="val 50000"/>
            </a:avLst>
          </a:prstGeom>
          <a:solidFill>
            <a:schemeClr val="accent5">
              <a:alpha val="10000"/>
            </a:schemeClr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50" name="Стрелка: шеврон 49">
            <a:extLst>
              <a:ext uri="{FF2B5EF4-FFF2-40B4-BE49-F238E27FC236}">
                <a16:creationId xmlns:a16="http://schemas.microsoft.com/office/drawing/2014/main" id="{0AB7B69C-9A70-4378-B510-3FA0873AEC5B}"/>
              </a:ext>
            </a:extLst>
          </p:cNvPr>
          <p:cNvSpPr/>
          <p:nvPr/>
        </p:nvSpPr>
        <p:spPr>
          <a:xfrm>
            <a:off x="9020512" y="806881"/>
            <a:ext cx="678006" cy="691216"/>
          </a:xfrm>
          <a:prstGeom prst="chevron">
            <a:avLst>
              <a:gd name="adj" fmla="val 50000"/>
            </a:avLst>
          </a:prstGeom>
          <a:solidFill>
            <a:schemeClr val="accent5">
              <a:alpha val="10000"/>
            </a:schemeClr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CFAE18E-1AD6-4EA5-82DA-E508C0AD9047}"/>
              </a:ext>
            </a:extLst>
          </p:cNvPr>
          <p:cNvSpPr txBox="1"/>
          <p:nvPr/>
        </p:nvSpPr>
        <p:spPr>
          <a:xfrm>
            <a:off x="626074" y="1936436"/>
            <a:ext cx="7376096" cy="111569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defRPr sz="800">
                <a:latin typeface="Montserrat" panose="020B0604020202020204" charset="-52"/>
              </a:defRPr>
            </a:lvl1pPr>
          </a:lstStyle>
          <a:p>
            <a:pPr>
              <a:spcAft>
                <a:spcPts val="300"/>
              </a:spcAft>
              <a:buClr>
                <a:schemeClr val="accent5"/>
              </a:buClr>
              <a:buSzPct val="110000"/>
            </a:pPr>
            <a:r>
              <a:rPr lang="ru-RU" sz="1000" dirty="0">
                <a:latin typeface="+mn-lt"/>
              </a:rPr>
              <a:t>Создание и продвижение уникальных и брендированных товаров</a:t>
            </a:r>
          </a:p>
          <a:p>
            <a:pPr>
              <a:spcAft>
                <a:spcPts val="300"/>
              </a:spcAft>
              <a:buClr>
                <a:schemeClr val="accent5"/>
              </a:buClr>
              <a:buSzPct val="110000"/>
            </a:pPr>
            <a:r>
              <a:rPr lang="ru-RU" sz="1000" dirty="0">
                <a:latin typeface="+mn-lt"/>
              </a:rPr>
              <a:t>Внедрение бренда в городские сервисы: транспорт, образование, здравоохранение и пр. </a:t>
            </a:r>
          </a:p>
          <a:p>
            <a:pPr>
              <a:spcAft>
                <a:spcPts val="300"/>
              </a:spcAft>
              <a:buClr>
                <a:schemeClr val="accent5"/>
              </a:buClr>
              <a:buSzPct val="110000"/>
            </a:pPr>
            <a:r>
              <a:rPr lang="ru-RU" sz="1000" dirty="0">
                <a:latin typeface="+mn-lt"/>
              </a:rPr>
              <a:t>Благоустройство городской среды, разработка и внедрение брендбука</a:t>
            </a:r>
          </a:p>
          <a:p>
            <a:pPr>
              <a:spcAft>
                <a:spcPts val="300"/>
              </a:spcAft>
              <a:buClr>
                <a:schemeClr val="accent5"/>
              </a:buClr>
              <a:buSzPct val="110000"/>
            </a:pPr>
            <a:r>
              <a:rPr lang="ru-RU" sz="1000" dirty="0">
                <a:latin typeface="+mn-lt"/>
              </a:rPr>
              <a:t>Организация фестивалей,  выставок, гастролей</a:t>
            </a:r>
          </a:p>
          <a:p>
            <a:pPr>
              <a:spcAft>
                <a:spcPts val="300"/>
              </a:spcAft>
              <a:buClr>
                <a:schemeClr val="accent5"/>
              </a:buClr>
              <a:buSzPct val="110000"/>
            </a:pPr>
            <a:r>
              <a:rPr lang="ru-RU" sz="1000" dirty="0">
                <a:latin typeface="+mn-lt"/>
              </a:rPr>
              <a:t>Создание и модернизация музеев и достопримечательностей* </a:t>
            </a:r>
          </a:p>
          <a:p>
            <a:pPr>
              <a:spcAft>
                <a:spcPts val="300"/>
              </a:spcAft>
              <a:buClr>
                <a:schemeClr val="accent5"/>
              </a:buClr>
              <a:buSzPct val="110000"/>
            </a:pPr>
            <a:r>
              <a:rPr lang="ru-RU" sz="1000" dirty="0">
                <a:latin typeface="+mn-lt"/>
              </a:rPr>
              <a:t>Создание и развитие сообществ,  вовлеченных в исследование и брендирование территории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F02DCF1-F15F-4404-A32A-635CEABBDF88}"/>
              </a:ext>
            </a:extLst>
          </p:cNvPr>
          <p:cNvSpPr txBox="1"/>
          <p:nvPr/>
        </p:nvSpPr>
        <p:spPr>
          <a:xfrm>
            <a:off x="334964" y="1601540"/>
            <a:ext cx="4463691" cy="246221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lIns="0" tIns="0" rIns="0" bIns="0">
            <a:spAutoFit/>
          </a:bodyPr>
          <a:lstStyle/>
          <a:p>
            <a:r>
              <a:rPr lang="ru-RU" sz="1600" b="1" dirty="0"/>
              <a:t>Что понимается под элементом бренда?</a:t>
            </a:r>
          </a:p>
        </p:txBody>
      </p:sp>
      <p:sp>
        <p:nvSpPr>
          <p:cNvPr id="56" name="Оформление текста с цифровыми данными">
            <a:extLst>
              <a:ext uri="{FF2B5EF4-FFF2-40B4-BE49-F238E27FC236}">
                <a16:creationId xmlns:a16="http://schemas.microsoft.com/office/drawing/2014/main" id="{46CE7299-16C5-41BC-ACF9-9D4642D730EA}"/>
              </a:ext>
            </a:extLst>
          </p:cNvPr>
          <p:cNvSpPr txBox="1"/>
          <p:nvPr/>
        </p:nvSpPr>
        <p:spPr>
          <a:xfrm>
            <a:off x="349094" y="215481"/>
            <a:ext cx="9481398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Номинация «Бренд территории»</a:t>
            </a:r>
          </a:p>
        </p:txBody>
      </p:sp>
      <p:pic>
        <p:nvPicPr>
          <p:cNvPr id="57" name="Изображение" descr="Изображение">
            <a:extLst>
              <a:ext uri="{FF2B5EF4-FFF2-40B4-BE49-F238E27FC236}">
                <a16:creationId xmlns:a16="http://schemas.microsoft.com/office/drawing/2014/main" id="{F74D1D41-43DF-45CF-BA89-A5B496DB69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8A188499-9671-46CA-8207-032C91D6CF2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sp>
        <p:nvSpPr>
          <p:cNvPr id="59" name="Прямоугольник">
            <a:extLst>
              <a:ext uri="{FF2B5EF4-FFF2-40B4-BE49-F238E27FC236}">
                <a16:creationId xmlns:a16="http://schemas.microsoft.com/office/drawing/2014/main" id="{B5FF060A-FAB4-4C9E-B38A-036D3B0FA7F3}"/>
              </a:ext>
            </a:extLst>
          </p:cNvPr>
          <p:cNvSpPr/>
          <p:nvPr/>
        </p:nvSpPr>
        <p:spPr>
          <a:xfrm>
            <a:off x="373858" y="634660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973AC96-7C6F-47FF-9B1D-87815C54E16A}"/>
              </a:ext>
            </a:extLst>
          </p:cNvPr>
          <p:cNvSpPr txBox="1"/>
          <p:nvPr/>
        </p:nvSpPr>
        <p:spPr>
          <a:xfrm>
            <a:off x="541118" y="918042"/>
            <a:ext cx="1216072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000" b="1" dirty="0">
                <a:solidFill>
                  <a:schemeClr val="tx1"/>
                </a:solidFill>
              </a:rPr>
              <a:t>Практика муниципального образования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41A2F32-504D-4A45-84A8-73C2113BFDD4}"/>
              </a:ext>
            </a:extLst>
          </p:cNvPr>
          <p:cNvSpPr txBox="1"/>
          <p:nvPr/>
        </p:nvSpPr>
        <p:spPr>
          <a:xfrm>
            <a:off x="3245408" y="918042"/>
            <a:ext cx="2513033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000" b="1" dirty="0">
                <a:solidFill>
                  <a:schemeClr val="tx1"/>
                </a:solidFill>
              </a:rPr>
              <a:t>Оценка эффектов от внедрения бренда на основе показателей социально-экономического развития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1DC73E6-B9B1-4E8A-B686-B13859320C6D}"/>
              </a:ext>
            </a:extLst>
          </p:cNvPr>
          <p:cNvSpPr txBox="1"/>
          <p:nvPr/>
        </p:nvSpPr>
        <p:spPr>
          <a:xfrm>
            <a:off x="10282699" y="918042"/>
            <a:ext cx="1574337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000" b="1" dirty="0">
                <a:solidFill>
                  <a:schemeClr val="tx1"/>
                </a:solidFill>
              </a:rPr>
              <a:t>Определение победителей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26EC04F-71B8-40B4-BAFC-28071B373AB6}"/>
              </a:ext>
            </a:extLst>
          </p:cNvPr>
          <p:cNvSpPr txBox="1"/>
          <p:nvPr/>
        </p:nvSpPr>
        <p:spPr>
          <a:xfrm>
            <a:off x="7650116" y="918041"/>
            <a:ext cx="1078305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000" b="1" dirty="0">
                <a:solidFill>
                  <a:schemeClr val="tx1"/>
                </a:solidFill>
              </a:rPr>
              <a:t>Экспертная оценка</a:t>
            </a:r>
          </a:p>
        </p:txBody>
      </p:sp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D7069A58-556B-4026-B429-1795577973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9094" y="1933020"/>
            <a:ext cx="148466" cy="148466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208E45BD-262F-4849-A875-9ABC177A1C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9094" y="2124163"/>
            <a:ext cx="148466" cy="148466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6999F59D-B85B-466A-B4B4-B2CC7721A6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9094" y="2315306"/>
            <a:ext cx="148466" cy="148466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94481CF3-18BE-4121-B43F-4C9255AA58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9094" y="2506449"/>
            <a:ext cx="148466" cy="148466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99F9AA2C-0DD7-48DB-A412-79A6CC8C11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9094" y="2697592"/>
            <a:ext cx="148466" cy="148466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180E8343-BD42-4DE7-B5DC-6BFDDF922B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9094" y="2888734"/>
            <a:ext cx="148466" cy="148466"/>
          </a:xfrm>
          <a:prstGeom prst="rect">
            <a:avLst/>
          </a:prstGeom>
        </p:spPr>
      </p:pic>
      <p:sp>
        <p:nvSpPr>
          <p:cNvPr id="73" name="Прямоугольник: скругленные углы 72">
            <a:extLst>
              <a:ext uri="{FF2B5EF4-FFF2-40B4-BE49-F238E27FC236}">
                <a16:creationId xmlns:a16="http://schemas.microsoft.com/office/drawing/2014/main" id="{4C0DAD4A-D4DB-4EC3-9327-C291ED98E675}"/>
              </a:ext>
            </a:extLst>
          </p:cNvPr>
          <p:cNvSpPr/>
          <p:nvPr/>
        </p:nvSpPr>
        <p:spPr>
          <a:xfrm>
            <a:off x="349093" y="3434660"/>
            <a:ext cx="3788341" cy="950535"/>
          </a:xfrm>
          <a:prstGeom prst="roundRect">
            <a:avLst>
              <a:gd name="adj" fmla="val 21569"/>
            </a:avLst>
          </a:prstGeom>
          <a:gradFill>
            <a:gsLst>
              <a:gs pos="0">
                <a:schemeClr val="accent2">
                  <a:alpha val="10000"/>
                </a:schemeClr>
              </a:gs>
              <a:gs pos="63000">
                <a:schemeClr val="bg1">
                  <a:alpha val="0"/>
                </a:schemeClr>
              </a:gs>
            </a:gsLst>
            <a:lin ang="5400000" scaled="0"/>
          </a:gradFill>
          <a:ln w="3175">
            <a:solidFill>
              <a:schemeClr val="accent2">
                <a:lumMod val="20000"/>
                <a:lumOff val="80000"/>
              </a:schemeClr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D11E63A-3E94-488E-BC27-F43A38501BD3}"/>
              </a:ext>
            </a:extLst>
          </p:cNvPr>
          <p:cNvSpPr txBox="1"/>
          <p:nvPr/>
        </p:nvSpPr>
        <p:spPr>
          <a:xfrm>
            <a:off x="497560" y="3541157"/>
            <a:ext cx="3100223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400" b="1" kern="1200" dirty="0">
                <a:solidFill>
                  <a:schemeClr val="tx1"/>
                </a:solidFill>
                <a:ea typeface="Verdana" panose="020B0604030504040204" pitchFamily="34" charset="0"/>
                <a:cs typeface="+mn-cs"/>
              </a:rPr>
              <a:t>Рост предпринимательской активности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08DE7B9-81F3-43F2-84D3-B0940CC212AE}"/>
              </a:ext>
            </a:extLst>
          </p:cNvPr>
          <p:cNvSpPr txBox="1"/>
          <p:nvPr/>
        </p:nvSpPr>
        <p:spPr>
          <a:xfrm>
            <a:off x="334964" y="3123318"/>
            <a:ext cx="11353961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defRPr sz="800">
                <a:latin typeface="Montserrat" panose="020B0604020202020204" charset="-52"/>
              </a:defRPr>
            </a:lvl1pPr>
          </a:lstStyle>
          <a:p>
            <a:r>
              <a:rPr lang="ru-RU" sz="1600" b="1" dirty="0">
                <a:latin typeface="+mn-lt"/>
              </a:rPr>
              <a:t>Количественная оценка номинантов направлена на оценку </a:t>
            </a:r>
            <a:r>
              <a:rPr lang="ru-RU" sz="1600" b="1" dirty="0">
                <a:solidFill>
                  <a:schemeClr val="accent2"/>
                </a:solidFill>
                <a:latin typeface="+mn-lt"/>
              </a:rPr>
              <a:t>эффектов от внедрения бренда</a:t>
            </a:r>
          </a:p>
          <a:p>
            <a:r>
              <a:rPr lang="ru-RU" sz="1600" b="1" dirty="0">
                <a:solidFill>
                  <a:schemeClr val="accent2"/>
                </a:solidFill>
                <a:latin typeface="+mn-lt"/>
              </a:rPr>
              <a:t> </a:t>
            </a:r>
          </a:p>
        </p:txBody>
      </p:sp>
      <p:sp>
        <p:nvSpPr>
          <p:cNvPr id="91" name="Прямоугольник: скругленные углы 90">
            <a:extLst>
              <a:ext uri="{FF2B5EF4-FFF2-40B4-BE49-F238E27FC236}">
                <a16:creationId xmlns:a16="http://schemas.microsoft.com/office/drawing/2014/main" id="{4766D591-F833-4665-A609-F0FD3CDE34EB}"/>
              </a:ext>
            </a:extLst>
          </p:cNvPr>
          <p:cNvSpPr/>
          <p:nvPr/>
        </p:nvSpPr>
        <p:spPr>
          <a:xfrm>
            <a:off x="4209568" y="3434660"/>
            <a:ext cx="3788341" cy="950535"/>
          </a:xfrm>
          <a:prstGeom prst="roundRect">
            <a:avLst>
              <a:gd name="adj" fmla="val 21569"/>
            </a:avLst>
          </a:prstGeom>
          <a:gradFill>
            <a:gsLst>
              <a:gs pos="0">
                <a:schemeClr val="accent2">
                  <a:alpha val="10000"/>
                </a:schemeClr>
              </a:gs>
              <a:gs pos="63000">
                <a:schemeClr val="bg1">
                  <a:alpha val="0"/>
                </a:schemeClr>
              </a:gs>
            </a:gsLst>
            <a:lin ang="5400000" scaled="0"/>
          </a:gradFill>
          <a:ln w="3175">
            <a:solidFill>
              <a:schemeClr val="accent2">
                <a:lumMod val="20000"/>
                <a:lumOff val="80000"/>
              </a:schemeClr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244FBD8-752E-4931-9AFE-199F9FE16254}"/>
              </a:ext>
            </a:extLst>
          </p:cNvPr>
          <p:cNvSpPr txBox="1"/>
          <p:nvPr/>
        </p:nvSpPr>
        <p:spPr>
          <a:xfrm>
            <a:off x="4358035" y="3541157"/>
            <a:ext cx="3100223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400" b="1" kern="1200" dirty="0">
                <a:solidFill>
                  <a:schemeClr val="tx1"/>
                </a:solidFill>
                <a:ea typeface="Verdana" panose="020B0604030504040204" pitchFamily="34" charset="0"/>
                <a:cs typeface="+mn-cs"/>
              </a:rPr>
              <a:t>Увеличение туристического </a:t>
            </a:r>
            <a:br>
              <a:rPr lang="ru-RU" sz="1400" b="1" kern="1200" dirty="0">
                <a:solidFill>
                  <a:schemeClr val="tx1"/>
                </a:solidFill>
                <a:ea typeface="Verdana" panose="020B0604030504040204" pitchFamily="34" charset="0"/>
                <a:cs typeface="+mn-cs"/>
              </a:rPr>
            </a:br>
            <a:r>
              <a:rPr lang="ru-RU" sz="1400" b="1" kern="1200" dirty="0">
                <a:solidFill>
                  <a:schemeClr val="tx1"/>
                </a:solidFill>
                <a:ea typeface="Verdana" panose="020B0604030504040204" pitchFamily="34" charset="0"/>
                <a:cs typeface="+mn-cs"/>
              </a:rPr>
              <a:t>потока</a:t>
            </a:r>
          </a:p>
        </p:txBody>
      </p:sp>
      <p:sp>
        <p:nvSpPr>
          <p:cNvPr id="93" name="Прямоугольник: скругленные углы 92">
            <a:extLst>
              <a:ext uri="{FF2B5EF4-FFF2-40B4-BE49-F238E27FC236}">
                <a16:creationId xmlns:a16="http://schemas.microsoft.com/office/drawing/2014/main" id="{756DA886-319C-4613-A450-5C24C2485EBB}"/>
              </a:ext>
            </a:extLst>
          </p:cNvPr>
          <p:cNvSpPr/>
          <p:nvPr/>
        </p:nvSpPr>
        <p:spPr>
          <a:xfrm>
            <a:off x="8072143" y="3434660"/>
            <a:ext cx="3788341" cy="950535"/>
          </a:xfrm>
          <a:prstGeom prst="roundRect">
            <a:avLst>
              <a:gd name="adj" fmla="val 21569"/>
            </a:avLst>
          </a:prstGeom>
          <a:gradFill>
            <a:gsLst>
              <a:gs pos="0">
                <a:schemeClr val="accent2">
                  <a:alpha val="10000"/>
                </a:schemeClr>
              </a:gs>
              <a:gs pos="63000">
                <a:schemeClr val="bg1">
                  <a:alpha val="0"/>
                </a:schemeClr>
              </a:gs>
            </a:gsLst>
            <a:lin ang="5400000" scaled="0"/>
          </a:gradFill>
          <a:ln w="3175">
            <a:solidFill>
              <a:schemeClr val="accent2">
                <a:lumMod val="20000"/>
                <a:lumOff val="80000"/>
              </a:schemeClr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33A1292-D770-4AEC-9297-D9BAB3E72F0F}"/>
              </a:ext>
            </a:extLst>
          </p:cNvPr>
          <p:cNvSpPr txBox="1"/>
          <p:nvPr/>
        </p:nvSpPr>
        <p:spPr>
          <a:xfrm>
            <a:off x="8220610" y="3541157"/>
            <a:ext cx="3100223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400" b="1" kern="1200" dirty="0">
                <a:solidFill>
                  <a:schemeClr val="tx1"/>
                </a:solidFill>
                <a:ea typeface="Verdana" panose="020B0604030504040204" pitchFamily="34" charset="0"/>
                <a:cs typeface="+mn-cs"/>
              </a:rPr>
              <a:t>Рост благосостояния </a:t>
            </a:r>
            <a:br>
              <a:rPr lang="ru-RU" sz="1400" b="1" kern="1200" dirty="0">
                <a:solidFill>
                  <a:schemeClr val="tx1"/>
                </a:solidFill>
                <a:ea typeface="Verdana" panose="020B0604030504040204" pitchFamily="34" charset="0"/>
                <a:cs typeface="+mn-cs"/>
              </a:rPr>
            </a:br>
            <a:r>
              <a:rPr lang="ru-RU" sz="1400" b="1" kern="1200" dirty="0">
                <a:solidFill>
                  <a:schemeClr val="tx1"/>
                </a:solidFill>
                <a:ea typeface="Verdana" panose="020B0604030504040204" pitchFamily="34" charset="0"/>
                <a:cs typeface="+mn-cs"/>
              </a:rPr>
              <a:t>населения</a:t>
            </a:r>
          </a:p>
        </p:txBody>
      </p:sp>
      <p:sp>
        <p:nvSpPr>
          <p:cNvPr id="95" name="Прямоугольник: скругленные углы 94">
            <a:extLst>
              <a:ext uri="{FF2B5EF4-FFF2-40B4-BE49-F238E27FC236}">
                <a16:creationId xmlns:a16="http://schemas.microsoft.com/office/drawing/2014/main" id="{7C5D0AFA-2961-457D-A0C0-E331B6D03EFE}"/>
              </a:ext>
            </a:extLst>
          </p:cNvPr>
          <p:cNvSpPr/>
          <p:nvPr/>
        </p:nvSpPr>
        <p:spPr>
          <a:xfrm>
            <a:off x="349093" y="4506989"/>
            <a:ext cx="3788341" cy="950535"/>
          </a:xfrm>
          <a:prstGeom prst="roundRect">
            <a:avLst>
              <a:gd name="adj" fmla="val 21569"/>
            </a:avLst>
          </a:prstGeom>
          <a:gradFill>
            <a:gsLst>
              <a:gs pos="0">
                <a:schemeClr val="accent2">
                  <a:alpha val="10000"/>
                </a:schemeClr>
              </a:gs>
              <a:gs pos="63000">
                <a:schemeClr val="bg1">
                  <a:alpha val="0"/>
                </a:schemeClr>
              </a:gs>
            </a:gsLst>
            <a:lin ang="5400000" scaled="0"/>
          </a:gradFill>
          <a:ln w="3175">
            <a:solidFill>
              <a:schemeClr val="accent2">
                <a:lumMod val="20000"/>
                <a:lumOff val="80000"/>
              </a:schemeClr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797A887-93B9-4D9F-9B02-5F342E1B5F6F}"/>
              </a:ext>
            </a:extLst>
          </p:cNvPr>
          <p:cNvSpPr txBox="1"/>
          <p:nvPr/>
        </p:nvSpPr>
        <p:spPr>
          <a:xfrm>
            <a:off x="497560" y="4613486"/>
            <a:ext cx="3100223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400" b="1" kern="1200" dirty="0">
                <a:solidFill>
                  <a:schemeClr val="tx1"/>
                </a:solidFill>
                <a:ea typeface="Verdana" panose="020B0604030504040204" pitchFamily="34" charset="0"/>
                <a:cs typeface="+mn-cs"/>
              </a:rPr>
              <a:t>Рост объема </a:t>
            </a:r>
            <a:br>
              <a:rPr lang="ru-RU" sz="1400" b="1" kern="1200" dirty="0">
                <a:solidFill>
                  <a:schemeClr val="tx1"/>
                </a:solidFill>
                <a:ea typeface="Verdana" panose="020B0604030504040204" pitchFamily="34" charset="0"/>
                <a:cs typeface="+mn-cs"/>
              </a:rPr>
            </a:br>
            <a:r>
              <a:rPr lang="ru-RU" sz="1400" b="1" kern="1200" dirty="0">
                <a:solidFill>
                  <a:schemeClr val="tx1"/>
                </a:solidFill>
                <a:ea typeface="Verdana" panose="020B0604030504040204" pitchFamily="34" charset="0"/>
                <a:cs typeface="+mn-cs"/>
              </a:rPr>
              <a:t>инвестиций</a:t>
            </a:r>
          </a:p>
        </p:txBody>
      </p:sp>
      <p:sp>
        <p:nvSpPr>
          <p:cNvPr id="97" name="Прямоугольник: скругленные углы 96">
            <a:extLst>
              <a:ext uri="{FF2B5EF4-FFF2-40B4-BE49-F238E27FC236}">
                <a16:creationId xmlns:a16="http://schemas.microsoft.com/office/drawing/2014/main" id="{03C81A2E-BD26-44C1-9E67-D74EDBF149B3}"/>
              </a:ext>
            </a:extLst>
          </p:cNvPr>
          <p:cNvSpPr/>
          <p:nvPr/>
        </p:nvSpPr>
        <p:spPr>
          <a:xfrm>
            <a:off x="4209568" y="4506989"/>
            <a:ext cx="3788341" cy="950535"/>
          </a:xfrm>
          <a:prstGeom prst="roundRect">
            <a:avLst>
              <a:gd name="adj" fmla="val 21569"/>
            </a:avLst>
          </a:prstGeom>
          <a:gradFill>
            <a:gsLst>
              <a:gs pos="0">
                <a:schemeClr val="accent2">
                  <a:alpha val="10000"/>
                </a:schemeClr>
              </a:gs>
              <a:gs pos="63000">
                <a:schemeClr val="bg1">
                  <a:alpha val="0"/>
                </a:schemeClr>
              </a:gs>
            </a:gsLst>
            <a:lin ang="5400000" scaled="0"/>
          </a:gradFill>
          <a:ln w="3175">
            <a:solidFill>
              <a:schemeClr val="accent2">
                <a:lumMod val="20000"/>
                <a:lumOff val="80000"/>
              </a:schemeClr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35B61B45-F28E-49F9-A13C-3E514E3CCBCC}"/>
              </a:ext>
            </a:extLst>
          </p:cNvPr>
          <p:cNvSpPr txBox="1"/>
          <p:nvPr/>
        </p:nvSpPr>
        <p:spPr>
          <a:xfrm>
            <a:off x="4358035" y="4613486"/>
            <a:ext cx="3100223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400" b="1" kern="1200" dirty="0">
                <a:solidFill>
                  <a:schemeClr val="tx1"/>
                </a:solidFill>
                <a:ea typeface="Verdana" panose="020B0604030504040204" pitchFamily="34" charset="0"/>
                <a:cs typeface="+mn-cs"/>
              </a:rPr>
              <a:t>Рост узнаваемости </a:t>
            </a:r>
            <a:br>
              <a:rPr lang="ru-RU" sz="1400" b="1" kern="1200" dirty="0">
                <a:solidFill>
                  <a:schemeClr val="tx1"/>
                </a:solidFill>
                <a:ea typeface="Verdana" panose="020B0604030504040204" pitchFamily="34" charset="0"/>
                <a:cs typeface="+mn-cs"/>
              </a:rPr>
            </a:br>
            <a:r>
              <a:rPr lang="ru-RU" sz="1400" b="1" kern="1200" dirty="0">
                <a:solidFill>
                  <a:schemeClr val="tx1"/>
                </a:solidFill>
                <a:ea typeface="Verdana" panose="020B0604030504040204" pitchFamily="34" charset="0"/>
                <a:cs typeface="+mn-cs"/>
              </a:rPr>
              <a:t>территории</a:t>
            </a:r>
          </a:p>
        </p:txBody>
      </p:sp>
      <p:sp>
        <p:nvSpPr>
          <p:cNvPr id="99" name="Прямоугольник: скругленные углы 98">
            <a:extLst>
              <a:ext uri="{FF2B5EF4-FFF2-40B4-BE49-F238E27FC236}">
                <a16:creationId xmlns:a16="http://schemas.microsoft.com/office/drawing/2014/main" id="{50177EE8-4086-4F43-AF58-A74BEE2286E3}"/>
              </a:ext>
            </a:extLst>
          </p:cNvPr>
          <p:cNvSpPr/>
          <p:nvPr/>
        </p:nvSpPr>
        <p:spPr>
          <a:xfrm>
            <a:off x="8072143" y="4506989"/>
            <a:ext cx="3788341" cy="950535"/>
          </a:xfrm>
          <a:prstGeom prst="roundRect">
            <a:avLst>
              <a:gd name="adj" fmla="val 21569"/>
            </a:avLst>
          </a:prstGeom>
          <a:gradFill>
            <a:gsLst>
              <a:gs pos="0">
                <a:schemeClr val="accent2">
                  <a:alpha val="10000"/>
                </a:schemeClr>
              </a:gs>
              <a:gs pos="63000">
                <a:schemeClr val="bg1">
                  <a:alpha val="0"/>
                </a:schemeClr>
              </a:gs>
            </a:gsLst>
            <a:lin ang="5400000" scaled="0"/>
          </a:gradFill>
          <a:ln w="3175">
            <a:solidFill>
              <a:schemeClr val="accent2">
                <a:lumMod val="20000"/>
                <a:lumOff val="80000"/>
              </a:schemeClr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13334B64-25D8-462D-9744-8F47F946AF8A}"/>
              </a:ext>
            </a:extLst>
          </p:cNvPr>
          <p:cNvSpPr txBox="1"/>
          <p:nvPr/>
        </p:nvSpPr>
        <p:spPr>
          <a:xfrm>
            <a:off x="8220610" y="4613486"/>
            <a:ext cx="3100223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400" b="1" kern="1200" dirty="0">
                <a:solidFill>
                  <a:schemeClr val="tx1"/>
                </a:solidFill>
                <a:ea typeface="Verdana" panose="020B0604030504040204" pitchFamily="34" charset="0"/>
                <a:cs typeface="+mn-cs"/>
              </a:rPr>
              <a:t>Улучшение миграционной </a:t>
            </a:r>
            <a:br>
              <a:rPr lang="ru-RU" sz="1400" b="1" kern="1200" dirty="0">
                <a:solidFill>
                  <a:schemeClr val="tx1"/>
                </a:solidFill>
                <a:ea typeface="Verdana" panose="020B0604030504040204" pitchFamily="34" charset="0"/>
                <a:cs typeface="+mn-cs"/>
              </a:rPr>
            </a:br>
            <a:r>
              <a:rPr lang="ru-RU" sz="1400" b="1" kern="1200" dirty="0">
                <a:solidFill>
                  <a:schemeClr val="tx1"/>
                </a:solidFill>
                <a:ea typeface="Verdana" panose="020B0604030504040204" pitchFamily="34" charset="0"/>
                <a:cs typeface="+mn-cs"/>
              </a:rPr>
              <a:t>ситуации</a:t>
            </a:r>
          </a:p>
        </p:txBody>
      </p:sp>
      <p:pic>
        <p:nvPicPr>
          <p:cNvPr id="110" name="Рисунок 109">
            <a:extLst>
              <a:ext uri="{FF2B5EF4-FFF2-40B4-BE49-F238E27FC236}">
                <a16:creationId xmlns:a16="http://schemas.microsoft.com/office/drawing/2014/main" id="{D501251F-4983-41CA-91B5-8A9400A52C6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b="20231"/>
          <a:stretch>
            <a:fillRect/>
          </a:stretch>
        </p:blipFill>
        <p:spPr>
          <a:xfrm>
            <a:off x="6832459" y="3610035"/>
            <a:ext cx="979594" cy="773796"/>
          </a:xfrm>
          <a:custGeom>
            <a:avLst/>
            <a:gdLst>
              <a:gd name="connsiteX0" fmla="*/ 0 w 979594"/>
              <a:gd name="connsiteY0" fmla="*/ 0 h 773796"/>
              <a:gd name="connsiteX1" fmla="*/ 979594 w 979594"/>
              <a:gd name="connsiteY1" fmla="*/ 0 h 773796"/>
              <a:gd name="connsiteX2" fmla="*/ 979594 w 979594"/>
              <a:gd name="connsiteY2" fmla="*/ 771864 h 773796"/>
              <a:gd name="connsiteX3" fmla="*/ 960429 w 979594"/>
              <a:gd name="connsiteY3" fmla="*/ 773796 h 773796"/>
              <a:gd name="connsiteX4" fmla="*/ 0 w 979594"/>
              <a:gd name="connsiteY4" fmla="*/ 773796 h 773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9594" h="773796">
                <a:moveTo>
                  <a:pt x="0" y="0"/>
                </a:moveTo>
                <a:lnTo>
                  <a:pt x="979594" y="0"/>
                </a:lnTo>
                <a:lnTo>
                  <a:pt x="979594" y="771864"/>
                </a:lnTo>
                <a:lnTo>
                  <a:pt x="960429" y="773796"/>
                </a:lnTo>
                <a:lnTo>
                  <a:pt x="0" y="773796"/>
                </a:lnTo>
                <a:close/>
              </a:path>
            </a:pathLst>
          </a:custGeom>
        </p:spPr>
      </p:pic>
      <p:pic>
        <p:nvPicPr>
          <p:cNvPr id="115" name="Рисунок 114">
            <a:extLst>
              <a:ext uri="{FF2B5EF4-FFF2-40B4-BE49-F238E27FC236}">
                <a16:creationId xmlns:a16="http://schemas.microsoft.com/office/drawing/2014/main" id="{2A20D52A-B0AE-4FD2-B046-CADD7BF9289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b="14759"/>
          <a:stretch>
            <a:fillRect/>
          </a:stretch>
        </p:blipFill>
        <p:spPr>
          <a:xfrm>
            <a:off x="10489340" y="3493199"/>
            <a:ext cx="1161053" cy="891995"/>
          </a:xfrm>
          <a:custGeom>
            <a:avLst/>
            <a:gdLst>
              <a:gd name="connsiteX0" fmla="*/ 0 w 1161053"/>
              <a:gd name="connsiteY0" fmla="*/ 0 h 891995"/>
              <a:gd name="connsiteX1" fmla="*/ 1161053 w 1161053"/>
              <a:gd name="connsiteY1" fmla="*/ 0 h 891995"/>
              <a:gd name="connsiteX2" fmla="*/ 1161053 w 1161053"/>
              <a:gd name="connsiteY2" fmla="*/ 891995 h 891995"/>
              <a:gd name="connsiteX3" fmla="*/ 0 w 1161053"/>
              <a:gd name="connsiteY3" fmla="*/ 891995 h 891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1053" h="891995">
                <a:moveTo>
                  <a:pt x="0" y="0"/>
                </a:moveTo>
                <a:lnTo>
                  <a:pt x="1161053" y="0"/>
                </a:lnTo>
                <a:lnTo>
                  <a:pt x="1161053" y="891995"/>
                </a:lnTo>
                <a:lnTo>
                  <a:pt x="0" y="891995"/>
                </a:lnTo>
                <a:close/>
              </a:path>
            </a:pathLst>
          </a:custGeom>
        </p:spPr>
      </p:pic>
      <p:pic>
        <p:nvPicPr>
          <p:cNvPr id="120" name="Рисунок 119">
            <a:extLst>
              <a:ext uri="{FF2B5EF4-FFF2-40B4-BE49-F238E27FC236}">
                <a16:creationId xmlns:a16="http://schemas.microsoft.com/office/drawing/2014/main" id="{B4955ED6-46D5-416C-B0A6-BD9D8E4F696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14970"/>
          <a:stretch>
            <a:fillRect/>
          </a:stretch>
        </p:blipFill>
        <p:spPr>
          <a:xfrm>
            <a:off x="10545605" y="4584899"/>
            <a:ext cx="1024306" cy="870967"/>
          </a:xfrm>
          <a:custGeom>
            <a:avLst/>
            <a:gdLst>
              <a:gd name="connsiteX0" fmla="*/ 0 w 1024306"/>
              <a:gd name="connsiteY0" fmla="*/ 0 h 870967"/>
              <a:gd name="connsiteX1" fmla="*/ 1024306 w 1024306"/>
              <a:gd name="connsiteY1" fmla="*/ 0 h 870967"/>
              <a:gd name="connsiteX2" fmla="*/ 1024306 w 1024306"/>
              <a:gd name="connsiteY2" fmla="*/ 870967 h 870967"/>
              <a:gd name="connsiteX3" fmla="*/ 0 w 1024306"/>
              <a:gd name="connsiteY3" fmla="*/ 870967 h 870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4306" h="870967">
                <a:moveTo>
                  <a:pt x="0" y="0"/>
                </a:moveTo>
                <a:lnTo>
                  <a:pt x="1024306" y="0"/>
                </a:lnTo>
                <a:lnTo>
                  <a:pt x="1024306" y="870967"/>
                </a:lnTo>
                <a:lnTo>
                  <a:pt x="0" y="870967"/>
                </a:lnTo>
                <a:close/>
              </a:path>
            </a:pathLst>
          </a:custGeom>
        </p:spPr>
      </p:pic>
      <p:pic>
        <p:nvPicPr>
          <p:cNvPr id="125" name="Рисунок 124">
            <a:extLst>
              <a:ext uri="{FF2B5EF4-FFF2-40B4-BE49-F238E27FC236}">
                <a16:creationId xmlns:a16="http://schemas.microsoft.com/office/drawing/2014/main" id="{BB04B977-421D-43D8-8050-920BA29566C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b="10290"/>
          <a:stretch>
            <a:fillRect/>
          </a:stretch>
        </p:blipFill>
        <p:spPr>
          <a:xfrm>
            <a:off x="6781268" y="4531693"/>
            <a:ext cx="1030786" cy="926523"/>
          </a:xfrm>
          <a:custGeom>
            <a:avLst/>
            <a:gdLst>
              <a:gd name="connsiteX0" fmla="*/ 0 w 1030786"/>
              <a:gd name="connsiteY0" fmla="*/ 0 h 926523"/>
              <a:gd name="connsiteX1" fmla="*/ 1030786 w 1030786"/>
              <a:gd name="connsiteY1" fmla="*/ 0 h 926523"/>
              <a:gd name="connsiteX2" fmla="*/ 1030786 w 1030786"/>
              <a:gd name="connsiteY2" fmla="*/ 924591 h 926523"/>
              <a:gd name="connsiteX3" fmla="*/ 1011620 w 1030786"/>
              <a:gd name="connsiteY3" fmla="*/ 926523 h 926523"/>
              <a:gd name="connsiteX4" fmla="*/ 0 w 1030786"/>
              <a:gd name="connsiteY4" fmla="*/ 926523 h 926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786" h="926523">
                <a:moveTo>
                  <a:pt x="0" y="0"/>
                </a:moveTo>
                <a:lnTo>
                  <a:pt x="1030786" y="0"/>
                </a:lnTo>
                <a:lnTo>
                  <a:pt x="1030786" y="924591"/>
                </a:lnTo>
                <a:lnTo>
                  <a:pt x="1011620" y="926523"/>
                </a:lnTo>
                <a:lnTo>
                  <a:pt x="0" y="926523"/>
                </a:lnTo>
                <a:close/>
              </a:path>
            </a:pathLst>
          </a:custGeom>
        </p:spPr>
      </p:pic>
      <p:pic>
        <p:nvPicPr>
          <p:cNvPr id="130" name="Рисунок 129">
            <a:extLst>
              <a:ext uri="{FF2B5EF4-FFF2-40B4-BE49-F238E27FC236}">
                <a16:creationId xmlns:a16="http://schemas.microsoft.com/office/drawing/2014/main" id="{4E0352D7-9CA1-402A-9D4E-9062664ACAE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b="17019"/>
          <a:stretch>
            <a:fillRect/>
          </a:stretch>
        </p:blipFill>
        <p:spPr>
          <a:xfrm>
            <a:off x="2872412" y="4571190"/>
            <a:ext cx="1066117" cy="884676"/>
          </a:xfrm>
          <a:custGeom>
            <a:avLst/>
            <a:gdLst>
              <a:gd name="connsiteX0" fmla="*/ 0 w 1066117"/>
              <a:gd name="connsiteY0" fmla="*/ 0 h 884676"/>
              <a:gd name="connsiteX1" fmla="*/ 1066117 w 1066117"/>
              <a:gd name="connsiteY1" fmla="*/ 0 h 884676"/>
              <a:gd name="connsiteX2" fmla="*/ 1066117 w 1066117"/>
              <a:gd name="connsiteY2" fmla="*/ 884060 h 884676"/>
              <a:gd name="connsiteX3" fmla="*/ 1060001 w 1066117"/>
              <a:gd name="connsiteY3" fmla="*/ 884676 h 884676"/>
              <a:gd name="connsiteX4" fmla="*/ 0 w 1066117"/>
              <a:gd name="connsiteY4" fmla="*/ 884676 h 884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117" h="884676">
                <a:moveTo>
                  <a:pt x="0" y="0"/>
                </a:moveTo>
                <a:lnTo>
                  <a:pt x="1066117" y="0"/>
                </a:lnTo>
                <a:lnTo>
                  <a:pt x="1066117" y="884060"/>
                </a:lnTo>
                <a:lnTo>
                  <a:pt x="1060001" y="884676"/>
                </a:lnTo>
                <a:lnTo>
                  <a:pt x="0" y="884676"/>
                </a:lnTo>
                <a:close/>
              </a:path>
            </a:pathLst>
          </a:custGeom>
        </p:spPr>
      </p:pic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127A84A1-DE43-4B2D-A829-0932B656C06B}"/>
              </a:ext>
            </a:extLst>
          </p:cNvPr>
          <p:cNvSpPr/>
          <p:nvPr/>
        </p:nvSpPr>
        <p:spPr>
          <a:xfrm>
            <a:off x="0" y="5879333"/>
            <a:ext cx="12192000" cy="553996"/>
          </a:xfrm>
          <a:prstGeom prst="rect">
            <a:avLst/>
          </a:prstGeom>
          <a:gradFill>
            <a:gsLst>
              <a:gs pos="0">
                <a:srgbClr val="29A3CD"/>
              </a:gs>
              <a:gs pos="100000">
                <a:srgbClr val="1E77BC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DC8EC42-703A-4A1F-8E8D-30F4C4ABAC44}"/>
              </a:ext>
            </a:extLst>
          </p:cNvPr>
          <p:cNvSpPr txBox="1"/>
          <p:nvPr/>
        </p:nvSpPr>
        <p:spPr>
          <a:xfrm>
            <a:off x="543833" y="5987054"/>
            <a:ext cx="959412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Предпосылки реализации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2820444-6BDF-43D0-90CC-CA35D545A0E8}"/>
              </a:ext>
            </a:extLst>
          </p:cNvPr>
          <p:cNvSpPr txBox="1"/>
          <p:nvPr/>
        </p:nvSpPr>
        <p:spPr>
          <a:xfrm>
            <a:off x="4340775" y="5987054"/>
            <a:ext cx="815412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Результаты </a:t>
            </a:r>
          </a:p>
          <a:p>
            <a:r>
              <a:rPr lang="ru-RU" sz="1100" dirty="0">
                <a:solidFill>
                  <a:schemeClr val="bg1"/>
                </a:solidFill>
              </a:rPr>
              <a:t>реализации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FD64477-A831-45CA-82AF-D3A27533BD37}"/>
              </a:ext>
            </a:extLst>
          </p:cNvPr>
          <p:cNvSpPr txBox="1"/>
          <p:nvPr/>
        </p:nvSpPr>
        <p:spPr>
          <a:xfrm>
            <a:off x="5712544" y="5987054"/>
            <a:ext cx="1175412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Тиражируемость практики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72B2732-B3D4-4E77-A969-0F1057A2F84F}"/>
              </a:ext>
            </a:extLst>
          </p:cNvPr>
          <p:cNvSpPr txBox="1"/>
          <p:nvPr/>
        </p:nvSpPr>
        <p:spPr>
          <a:xfrm>
            <a:off x="7444313" y="5987054"/>
            <a:ext cx="1427412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Инновационность </a:t>
            </a:r>
            <a:br>
              <a:rPr lang="en-US" sz="1100" dirty="0">
                <a:solidFill>
                  <a:schemeClr val="bg1"/>
                </a:solidFill>
              </a:rPr>
            </a:br>
            <a:r>
              <a:rPr lang="ru-RU" sz="1100" dirty="0">
                <a:solidFill>
                  <a:schemeClr val="bg1"/>
                </a:solidFill>
              </a:rPr>
              <a:t>и качество решений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3B117859-9D6D-4748-BC8B-0E4C47E81396}"/>
              </a:ext>
            </a:extLst>
          </p:cNvPr>
          <p:cNvSpPr txBox="1"/>
          <p:nvPr/>
        </p:nvSpPr>
        <p:spPr>
          <a:xfrm>
            <a:off x="9428084" y="5987054"/>
            <a:ext cx="2220081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Эффективность взаимодействия </a:t>
            </a:r>
            <a:br>
              <a:rPr lang="en-US" sz="1100" dirty="0">
                <a:solidFill>
                  <a:schemeClr val="bg1"/>
                </a:solidFill>
              </a:rPr>
            </a:br>
            <a:r>
              <a:rPr lang="ru-RU" sz="1100" dirty="0">
                <a:solidFill>
                  <a:schemeClr val="bg1"/>
                </a:solidFill>
              </a:rPr>
              <a:t>с гражданами и бизнесом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B8D898CB-A6ED-415A-B3CF-E12E5E6E6E0C}"/>
              </a:ext>
            </a:extLst>
          </p:cNvPr>
          <p:cNvSpPr txBox="1"/>
          <p:nvPr/>
        </p:nvSpPr>
        <p:spPr>
          <a:xfrm>
            <a:off x="2059602" y="5987054"/>
            <a:ext cx="1724816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План реализации </a:t>
            </a:r>
            <a:br>
              <a:rPr lang="en-US" sz="1100" dirty="0">
                <a:solidFill>
                  <a:schemeClr val="bg1"/>
                </a:solidFill>
              </a:rPr>
            </a:br>
            <a:r>
              <a:rPr lang="ru-RU" sz="1100" dirty="0">
                <a:solidFill>
                  <a:schemeClr val="bg1"/>
                </a:solidFill>
              </a:rPr>
              <a:t>и перечень мероприятий</a:t>
            </a:r>
          </a:p>
        </p:txBody>
      </p:sp>
      <p:sp>
        <p:nvSpPr>
          <p:cNvPr id="103" name="Полилиния: фигура 102">
            <a:extLst>
              <a:ext uri="{FF2B5EF4-FFF2-40B4-BE49-F238E27FC236}">
                <a16:creationId xmlns:a16="http://schemas.microsoft.com/office/drawing/2014/main" id="{6787B1D8-FD2F-45D6-BB35-41EBA63DD711}"/>
              </a:ext>
            </a:extLst>
          </p:cNvPr>
          <p:cNvSpPr/>
          <p:nvPr/>
        </p:nvSpPr>
        <p:spPr>
          <a:xfrm>
            <a:off x="1654818" y="5992504"/>
            <a:ext cx="253211" cy="327654"/>
          </a:xfrm>
          <a:custGeom>
            <a:avLst/>
            <a:gdLst>
              <a:gd name="connsiteX0" fmla="*/ 962118 w 976855"/>
              <a:gd name="connsiteY0" fmla="*/ 593642 h 1264045"/>
              <a:gd name="connsiteX1" fmla="*/ 445009 w 976855"/>
              <a:gd name="connsiteY1" fmla="*/ 19076 h 1264045"/>
              <a:gd name="connsiteX2" fmla="*/ 402261 w 976855"/>
              <a:gd name="connsiteY2" fmla="*/ 0 h 1264045"/>
              <a:gd name="connsiteX3" fmla="*/ 57521 w 976855"/>
              <a:gd name="connsiteY3" fmla="*/ 0 h 1264045"/>
              <a:gd name="connsiteX4" fmla="*/ 5006 w 976855"/>
              <a:gd name="connsiteY4" fmla="*/ 34014 h 1264045"/>
              <a:gd name="connsiteX5" fmla="*/ 14774 w 976855"/>
              <a:gd name="connsiteY5" fmla="*/ 95838 h 1264045"/>
              <a:gd name="connsiteX6" fmla="*/ 497294 w 976855"/>
              <a:gd name="connsiteY6" fmla="*/ 632023 h 1264045"/>
              <a:gd name="connsiteX7" fmla="*/ 14774 w 976855"/>
              <a:gd name="connsiteY7" fmla="*/ 1168093 h 1264045"/>
              <a:gd name="connsiteX8" fmla="*/ 5006 w 976855"/>
              <a:gd name="connsiteY8" fmla="*/ 1229916 h 1264045"/>
              <a:gd name="connsiteX9" fmla="*/ 57521 w 976855"/>
              <a:gd name="connsiteY9" fmla="*/ 1264045 h 1264045"/>
              <a:gd name="connsiteX10" fmla="*/ 402261 w 976855"/>
              <a:gd name="connsiteY10" fmla="*/ 1264045 h 1264045"/>
              <a:gd name="connsiteX11" fmla="*/ 445009 w 976855"/>
              <a:gd name="connsiteY11" fmla="*/ 1245085 h 1264045"/>
              <a:gd name="connsiteX12" fmla="*/ 962118 w 976855"/>
              <a:gd name="connsiteY12" fmla="*/ 670519 h 1264045"/>
              <a:gd name="connsiteX13" fmla="*/ 962118 w 976855"/>
              <a:gd name="connsiteY13" fmla="*/ 593642 h 1264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76855" h="1264045">
                <a:moveTo>
                  <a:pt x="962118" y="593642"/>
                </a:moveTo>
                <a:lnTo>
                  <a:pt x="445009" y="19076"/>
                </a:lnTo>
                <a:cubicBezTo>
                  <a:pt x="433977" y="6895"/>
                  <a:pt x="418578" y="0"/>
                  <a:pt x="402261" y="0"/>
                </a:cubicBezTo>
                <a:lnTo>
                  <a:pt x="57521" y="0"/>
                </a:lnTo>
                <a:cubicBezTo>
                  <a:pt x="34850" y="24"/>
                  <a:pt x="14299" y="13336"/>
                  <a:pt x="5006" y="34014"/>
                </a:cubicBezTo>
                <a:cubicBezTo>
                  <a:pt x="-4187" y="54814"/>
                  <a:pt x="-395" y="79060"/>
                  <a:pt x="14774" y="95838"/>
                </a:cubicBezTo>
                <a:lnTo>
                  <a:pt x="497294" y="632023"/>
                </a:lnTo>
                <a:lnTo>
                  <a:pt x="14774" y="1168093"/>
                </a:lnTo>
                <a:cubicBezTo>
                  <a:pt x="-395" y="1184985"/>
                  <a:pt x="-4302" y="1209232"/>
                  <a:pt x="5006" y="1229916"/>
                </a:cubicBezTo>
                <a:cubicBezTo>
                  <a:pt x="14314" y="1250715"/>
                  <a:pt x="34883" y="1264045"/>
                  <a:pt x="57521" y="1264045"/>
                </a:cubicBezTo>
                <a:lnTo>
                  <a:pt x="402261" y="1264045"/>
                </a:lnTo>
                <a:cubicBezTo>
                  <a:pt x="418578" y="1264045"/>
                  <a:pt x="433977" y="1257036"/>
                  <a:pt x="445009" y="1245085"/>
                </a:cubicBezTo>
                <a:lnTo>
                  <a:pt x="962118" y="670519"/>
                </a:lnTo>
                <a:cubicBezTo>
                  <a:pt x="981768" y="648685"/>
                  <a:pt x="981768" y="615360"/>
                  <a:pt x="962118" y="593642"/>
                </a:cubicBezTo>
                <a:close/>
              </a:path>
            </a:pathLst>
          </a:custGeom>
          <a:solidFill>
            <a:schemeClr val="bg1"/>
          </a:solidFill>
          <a:ln w="3572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04" name="Полилиния: фигура 103">
            <a:extLst>
              <a:ext uri="{FF2B5EF4-FFF2-40B4-BE49-F238E27FC236}">
                <a16:creationId xmlns:a16="http://schemas.microsoft.com/office/drawing/2014/main" id="{305D8D0E-08B6-4041-9F83-FA878648361F}"/>
              </a:ext>
            </a:extLst>
          </p:cNvPr>
          <p:cNvSpPr/>
          <p:nvPr/>
        </p:nvSpPr>
        <p:spPr>
          <a:xfrm>
            <a:off x="3935991" y="5992504"/>
            <a:ext cx="253211" cy="327654"/>
          </a:xfrm>
          <a:custGeom>
            <a:avLst/>
            <a:gdLst>
              <a:gd name="connsiteX0" fmla="*/ 962118 w 976855"/>
              <a:gd name="connsiteY0" fmla="*/ 593642 h 1264045"/>
              <a:gd name="connsiteX1" fmla="*/ 445009 w 976855"/>
              <a:gd name="connsiteY1" fmla="*/ 19076 h 1264045"/>
              <a:gd name="connsiteX2" fmla="*/ 402261 w 976855"/>
              <a:gd name="connsiteY2" fmla="*/ 0 h 1264045"/>
              <a:gd name="connsiteX3" fmla="*/ 57521 w 976855"/>
              <a:gd name="connsiteY3" fmla="*/ 0 h 1264045"/>
              <a:gd name="connsiteX4" fmla="*/ 5006 w 976855"/>
              <a:gd name="connsiteY4" fmla="*/ 34014 h 1264045"/>
              <a:gd name="connsiteX5" fmla="*/ 14774 w 976855"/>
              <a:gd name="connsiteY5" fmla="*/ 95838 h 1264045"/>
              <a:gd name="connsiteX6" fmla="*/ 497294 w 976855"/>
              <a:gd name="connsiteY6" fmla="*/ 632023 h 1264045"/>
              <a:gd name="connsiteX7" fmla="*/ 14774 w 976855"/>
              <a:gd name="connsiteY7" fmla="*/ 1168093 h 1264045"/>
              <a:gd name="connsiteX8" fmla="*/ 5006 w 976855"/>
              <a:gd name="connsiteY8" fmla="*/ 1229916 h 1264045"/>
              <a:gd name="connsiteX9" fmla="*/ 57521 w 976855"/>
              <a:gd name="connsiteY9" fmla="*/ 1264045 h 1264045"/>
              <a:gd name="connsiteX10" fmla="*/ 402261 w 976855"/>
              <a:gd name="connsiteY10" fmla="*/ 1264045 h 1264045"/>
              <a:gd name="connsiteX11" fmla="*/ 445009 w 976855"/>
              <a:gd name="connsiteY11" fmla="*/ 1245085 h 1264045"/>
              <a:gd name="connsiteX12" fmla="*/ 962118 w 976855"/>
              <a:gd name="connsiteY12" fmla="*/ 670519 h 1264045"/>
              <a:gd name="connsiteX13" fmla="*/ 962118 w 976855"/>
              <a:gd name="connsiteY13" fmla="*/ 593642 h 1264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76855" h="1264045">
                <a:moveTo>
                  <a:pt x="962118" y="593642"/>
                </a:moveTo>
                <a:lnTo>
                  <a:pt x="445009" y="19076"/>
                </a:lnTo>
                <a:cubicBezTo>
                  <a:pt x="433977" y="6895"/>
                  <a:pt x="418578" y="0"/>
                  <a:pt x="402261" y="0"/>
                </a:cubicBezTo>
                <a:lnTo>
                  <a:pt x="57521" y="0"/>
                </a:lnTo>
                <a:cubicBezTo>
                  <a:pt x="34850" y="24"/>
                  <a:pt x="14299" y="13336"/>
                  <a:pt x="5006" y="34014"/>
                </a:cubicBezTo>
                <a:cubicBezTo>
                  <a:pt x="-4187" y="54814"/>
                  <a:pt x="-395" y="79060"/>
                  <a:pt x="14774" y="95838"/>
                </a:cubicBezTo>
                <a:lnTo>
                  <a:pt x="497294" y="632023"/>
                </a:lnTo>
                <a:lnTo>
                  <a:pt x="14774" y="1168093"/>
                </a:lnTo>
                <a:cubicBezTo>
                  <a:pt x="-395" y="1184985"/>
                  <a:pt x="-4302" y="1209232"/>
                  <a:pt x="5006" y="1229916"/>
                </a:cubicBezTo>
                <a:cubicBezTo>
                  <a:pt x="14314" y="1250715"/>
                  <a:pt x="34883" y="1264045"/>
                  <a:pt x="57521" y="1264045"/>
                </a:cubicBezTo>
                <a:lnTo>
                  <a:pt x="402261" y="1264045"/>
                </a:lnTo>
                <a:cubicBezTo>
                  <a:pt x="418578" y="1264045"/>
                  <a:pt x="433977" y="1257036"/>
                  <a:pt x="445009" y="1245085"/>
                </a:cubicBezTo>
                <a:lnTo>
                  <a:pt x="962118" y="670519"/>
                </a:lnTo>
                <a:cubicBezTo>
                  <a:pt x="981768" y="648685"/>
                  <a:pt x="981768" y="615360"/>
                  <a:pt x="962118" y="593642"/>
                </a:cubicBezTo>
                <a:close/>
              </a:path>
            </a:pathLst>
          </a:custGeom>
          <a:solidFill>
            <a:schemeClr val="bg1"/>
          </a:solidFill>
          <a:ln w="3572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06" name="Полилиния: фигура 105">
            <a:extLst>
              <a:ext uri="{FF2B5EF4-FFF2-40B4-BE49-F238E27FC236}">
                <a16:creationId xmlns:a16="http://schemas.microsoft.com/office/drawing/2014/main" id="{736FC864-4FFB-4498-8247-9E4B7BE96FBC}"/>
              </a:ext>
            </a:extLst>
          </p:cNvPr>
          <p:cNvSpPr/>
          <p:nvPr/>
        </p:nvSpPr>
        <p:spPr>
          <a:xfrm>
            <a:off x="5307760" y="5992504"/>
            <a:ext cx="253211" cy="327654"/>
          </a:xfrm>
          <a:custGeom>
            <a:avLst/>
            <a:gdLst>
              <a:gd name="connsiteX0" fmla="*/ 962118 w 976855"/>
              <a:gd name="connsiteY0" fmla="*/ 593642 h 1264045"/>
              <a:gd name="connsiteX1" fmla="*/ 445009 w 976855"/>
              <a:gd name="connsiteY1" fmla="*/ 19076 h 1264045"/>
              <a:gd name="connsiteX2" fmla="*/ 402261 w 976855"/>
              <a:gd name="connsiteY2" fmla="*/ 0 h 1264045"/>
              <a:gd name="connsiteX3" fmla="*/ 57521 w 976855"/>
              <a:gd name="connsiteY3" fmla="*/ 0 h 1264045"/>
              <a:gd name="connsiteX4" fmla="*/ 5006 w 976855"/>
              <a:gd name="connsiteY4" fmla="*/ 34014 h 1264045"/>
              <a:gd name="connsiteX5" fmla="*/ 14774 w 976855"/>
              <a:gd name="connsiteY5" fmla="*/ 95838 h 1264045"/>
              <a:gd name="connsiteX6" fmla="*/ 497294 w 976855"/>
              <a:gd name="connsiteY6" fmla="*/ 632023 h 1264045"/>
              <a:gd name="connsiteX7" fmla="*/ 14774 w 976855"/>
              <a:gd name="connsiteY7" fmla="*/ 1168093 h 1264045"/>
              <a:gd name="connsiteX8" fmla="*/ 5006 w 976855"/>
              <a:gd name="connsiteY8" fmla="*/ 1229916 h 1264045"/>
              <a:gd name="connsiteX9" fmla="*/ 57521 w 976855"/>
              <a:gd name="connsiteY9" fmla="*/ 1264045 h 1264045"/>
              <a:gd name="connsiteX10" fmla="*/ 402261 w 976855"/>
              <a:gd name="connsiteY10" fmla="*/ 1264045 h 1264045"/>
              <a:gd name="connsiteX11" fmla="*/ 445009 w 976855"/>
              <a:gd name="connsiteY11" fmla="*/ 1245085 h 1264045"/>
              <a:gd name="connsiteX12" fmla="*/ 962118 w 976855"/>
              <a:gd name="connsiteY12" fmla="*/ 670519 h 1264045"/>
              <a:gd name="connsiteX13" fmla="*/ 962118 w 976855"/>
              <a:gd name="connsiteY13" fmla="*/ 593642 h 1264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76855" h="1264045">
                <a:moveTo>
                  <a:pt x="962118" y="593642"/>
                </a:moveTo>
                <a:lnTo>
                  <a:pt x="445009" y="19076"/>
                </a:lnTo>
                <a:cubicBezTo>
                  <a:pt x="433977" y="6895"/>
                  <a:pt x="418578" y="0"/>
                  <a:pt x="402261" y="0"/>
                </a:cubicBezTo>
                <a:lnTo>
                  <a:pt x="57521" y="0"/>
                </a:lnTo>
                <a:cubicBezTo>
                  <a:pt x="34850" y="24"/>
                  <a:pt x="14299" y="13336"/>
                  <a:pt x="5006" y="34014"/>
                </a:cubicBezTo>
                <a:cubicBezTo>
                  <a:pt x="-4187" y="54814"/>
                  <a:pt x="-395" y="79060"/>
                  <a:pt x="14774" y="95838"/>
                </a:cubicBezTo>
                <a:lnTo>
                  <a:pt x="497294" y="632023"/>
                </a:lnTo>
                <a:lnTo>
                  <a:pt x="14774" y="1168093"/>
                </a:lnTo>
                <a:cubicBezTo>
                  <a:pt x="-395" y="1184985"/>
                  <a:pt x="-4302" y="1209232"/>
                  <a:pt x="5006" y="1229916"/>
                </a:cubicBezTo>
                <a:cubicBezTo>
                  <a:pt x="14314" y="1250715"/>
                  <a:pt x="34883" y="1264045"/>
                  <a:pt x="57521" y="1264045"/>
                </a:cubicBezTo>
                <a:lnTo>
                  <a:pt x="402261" y="1264045"/>
                </a:lnTo>
                <a:cubicBezTo>
                  <a:pt x="418578" y="1264045"/>
                  <a:pt x="433977" y="1257036"/>
                  <a:pt x="445009" y="1245085"/>
                </a:cubicBezTo>
                <a:lnTo>
                  <a:pt x="962118" y="670519"/>
                </a:lnTo>
                <a:cubicBezTo>
                  <a:pt x="981768" y="648685"/>
                  <a:pt x="981768" y="615360"/>
                  <a:pt x="962118" y="593642"/>
                </a:cubicBezTo>
                <a:close/>
              </a:path>
            </a:pathLst>
          </a:custGeom>
          <a:solidFill>
            <a:schemeClr val="bg1"/>
          </a:solidFill>
          <a:ln w="3572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08" name="Полилиния: фигура 107">
            <a:extLst>
              <a:ext uri="{FF2B5EF4-FFF2-40B4-BE49-F238E27FC236}">
                <a16:creationId xmlns:a16="http://schemas.microsoft.com/office/drawing/2014/main" id="{6FDCD2A4-2422-41BD-95FD-95371A92A00C}"/>
              </a:ext>
            </a:extLst>
          </p:cNvPr>
          <p:cNvSpPr/>
          <p:nvPr/>
        </p:nvSpPr>
        <p:spPr>
          <a:xfrm>
            <a:off x="7039529" y="5992504"/>
            <a:ext cx="253211" cy="327654"/>
          </a:xfrm>
          <a:custGeom>
            <a:avLst/>
            <a:gdLst>
              <a:gd name="connsiteX0" fmla="*/ 962118 w 976855"/>
              <a:gd name="connsiteY0" fmla="*/ 593642 h 1264045"/>
              <a:gd name="connsiteX1" fmla="*/ 445009 w 976855"/>
              <a:gd name="connsiteY1" fmla="*/ 19076 h 1264045"/>
              <a:gd name="connsiteX2" fmla="*/ 402261 w 976855"/>
              <a:gd name="connsiteY2" fmla="*/ 0 h 1264045"/>
              <a:gd name="connsiteX3" fmla="*/ 57521 w 976855"/>
              <a:gd name="connsiteY3" fmla="*/ 0 h 1264045"/>
              <a:gd name="connsiteX4" fmla="*/ 5006 w 976855"/>
              <a:gd name="connsiteY4" fmla="*/ 34014 h 1264045"/>
              <a:gd name="connsiteX5" fmla="*/ 14774 w 976855"/>
              <a:gd name="connsiteY5" fmla="*/ 95838 h 1264045"/>
              <a:gd name="connsiteX6" fmla="*/ 497294 w 976855"/>
              <a:gd name="connsiteY6" fmla="*/ 632023 h 1264045"/>
              <a:gd name="connsiteX7" fmla="*/ 14774 w 976855"/>
              <a:gd name="connsiteY7" fmla="*/ 1168093 h 1264045"/>
              <a:gd name="connsiteX8" fmla="*/ 5006 w 976855"/>
              <a:gd name="connsiteY8" fmla="*/ 1229916 h 1264045"/>
              <a:gd name="connsiteX9" fmla="*/ 57521 w 976855"/>
              <a:gd name="connsiteY9" fmla="*/ 1264045 h 1264045"/>
              <a:gd name="connsiteX10" fmla="*/ 402261 w 976855"/>
              <a:gd name="connsiteY10" fmla="*/ 1264045 h 1264045"/>
              <a:gd name="connsiteX11" fmla="*/ 445009 w 976855"/>
              <a:gd name="connsiteY11" fmla="*/ 1245085 h 1264045"/>
              <a:gd name="connsiteX12" fmla="*/ 962118 w 976855"/>
              <a:gd name="connsiteY12" fmla="*/ 670519 h 1264045"/>
              <a:gd name="connsiteX13" fmla="*/ 962118 w 976855"/>
              <a:gd name="connsiteY13" fmla="*/ 593642 h 1264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76855" h="1264045">
                <a:moveTo>
                  <a:pt x="962118" y="593642"/>
                </a:moveTo>
                <a:lnTo>
                  <a:pt x="445009" y="19076"/>
                </a:lnTo>
                <a:cubicBezTo>
                  <a:pt x="433977" y="6895"/>
                  <a:pt x="418578" y="0"/>
                  <a:pt x="402261" y="0"/>
                </a:cubicBezTo>
                <a:lnTo>
                  <a:pt x="57521" y="0"/>
                </a:lnTo>
                <a:cubicBezTo>
                  <a:pt x="34850" y="24"/>
                  <a:pt x="14299" y="13336"/>
                  <a:pt x="5006" y="34014"/>
                </a:cubicBezTo>
                <a:cubicBezTo>
                  <a:pt x="-4187" y="54814"/>
                  <a:pt x="-395" y="79060"/>
                  <a:pt x="14774" y="95838"/>
                </a:cubicBezTo>
                <a:lnTo>
                  <a:pt x="497294" y="632023"/>
                </a:lnTo>
                <a:lnTo>
                  <a:pt x="14774" y="1168093"/>
                </a:lnTo>
                <a:cubicBezTo>
                  <a:pt x="-395" y="1184985"/>
                  <a:pt x="-4302" y="1209232"/>
                  <a:pt x="5006" y="1229916"/>
                </a:cubicBezTo>
                <a:cubicBezTo>
                  <a:pt x="14314" y="1250715"/>
                  <a:pt x="34883" y="1264045"/>
                  <a:pt x="57521" y="1264045"/>
                </a:cubicBezTo>
                <a:lnTo>
                  <a:pt x="402261" y="1264045"/>
                </a:lnTo>
                <a:cubicBezTo>
                  <a:pt x="418578" y="1264045"/>
                  <a:pt x="433977" y="1257036"/>
                  <a:pt x="445009" y="1245085"/>
                </a:cubicBezTo>
                <a:lnTo>
                  <a:pt x="962118" y="670519"/>
                </a:lnTo>
                <a:cubicBezTo>
                  <a:pt x="981768" y="648685"/>
                  <a:pt x="981768" y="615360"/>
                  <a:pt x="962118" y="593642"/>
                </a:cubicBezTo>
                <a:close/>
              </a:path>
            </a:pathLst>
          </a:custGeom>
          <a:solidFill>
            <a:schemeClr val="bg1"/>
          </a:solidFill>
          <a:ln w="3572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09" name="Полилиния: фигура 108">
            <a:extLst>
              <a:ext uri="{FF2B5EF4-FFF2-40B4-BE49-F238E27FC236}">
                <a16:creationId xmlns:a16="http://schemas.microsoft.com/office/drawing/2014/main" id="{621264B0-604F-4759-9CC4-E505914D9BD6}"/>
              </a:ext>
            </a:extLst>
          </p:cNvPr>
          <p:cNvSpPr/>
          <p:nvPr/>
        </p:nvSpPr>
        <p:spPr>
          <a:xfrm>
            <a:off x="9023298" y="5992504"/>
            <a:ext cx="253211" cy="327654"/>
          </a:xfrm>
          <a:custGeom>
            <a:avLst/>
            <a:gdLst>
              <a:gd name="connsiteX0" fmla="*/ 962118 w 976855"/>
              <a:gd name="connsiteY0" fmla="*/ 593642 h 1264045"/>
              <a:gd name="connsiteX1" fmla="*/ 445009 w 976855"/>
              <a:gd name="connsiteY1" fmla="*/ 19076 h 1264045"/>
              <a:gd name="connsiteX2" fmla="*/ 402261 w 976855"/>
              <a:gd name="connsiteY2" fmla="*/ 0 h 1264045"/>
              <a:gd name="connsiteX3" fmla="*/ 57521 w 976855"/>
              <a:gd name="connsiteY3" fmla="*/ 0 h 1264045"/>
              <a:gd name="connsiteX4" fmla="*/ 5006 w 976855"/>
              <a:gd name="connsiteY4" fmla="*/ 34014 h 1264045"/>
              <a:gd name="connsiteX5" fmla="*/ 14774 w 976855"/>
              <a:gd name="connsiteY5" fmla="*/ 95838 h 1264045"/>
              <a:gd name="connsiteX6" fmla="*/ 497294 w 976855"/>
              <a:gd name="connsiteY6" fmla="*/ 632023 h 1264045"/>
              <a:gd name="connsiteX7" fmla="*/ 14774 w 976855"/>
              <a:gd name="connsiteY7" fmla="*/ 1168093 h 1264045"/>
              <a:gd name="connsiteX8" fmla="*/ 5006 w 976855"/>
              <a:gd name="connsiteY8" fmla="*/ 1229916 h 1264045"/>
              <a:gd name="connsiteX9" fmla="*/ 57521 w 976855"/>
              <a:gd name="connsiteY9" fmla="*/ 1264045 h 1264045"/>
              <a:gd name="connsiteX10" fmla="*/ 402261 w 976855"/>
              <a:gd name="connsiteY10" fmla="*/ 1264045 h 1264045"/>
              <a:gd name="connsiteX11" fmla="*/ 445009 w 976855"/>
              <a:gd name="connsiteY11" fmla="*/ 1245085 h 1264045"/>
              <a:gd name="connsiteX12" fmla="*/ 962118 w 976855"/>
              <a:gd name="connsiteY12" fmla="*/ 670519 h 1264045"/>
              <a:gd name="connsiteX13" fmla="*/ 962118 w 976855"/>
              <a:gd name="connsiteY13" fmla="*/ 593642 h 1264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76855" h="1264045">
                <a:moveTo>
                  <a:pt x="962118" y="593642"/>
                </a:moveTo>
                <a:lnTo>
                  <a:pt x="445009" y="19076"/>
                </a:lnTo>
                <a:cubicBezTo>
                  <a:pt x="433977" y="6895"/>
                  <a:pt x="418578" y="0"/>
                  <a:pt x="402261" y="0"/>
                </a:cubicBezTo>
                <a:lnTo>
                  <a:pt x="57521" y="0"/>
                </a:lnTo>
                <a:cubicBezTo>
                  <a:pt x="34850" y="24"/>
                  <a:pt x="14299" y="13336"/>
                  <a:pt x="5006" y="34014"/>
                </a:cubicBezTo>
                <a:cubicBezTo>
                  <a:pt x="-4187" y="54814"/>
                  <a:pt x="-395" y="79060"/>
                  <a:pt x="14774" y="95838"/>
                </a:cubicBezTo>
                <a:lnTo>
                  <a:pt x="497294" y="632023"/>
                </a:lnTo>
                <a:lnTo>
                  <a:pt x="14774" y="1168093"/>
                </a:lnTo>
                <a:cubicBezTo>
                  <a:pt x="-395" y="1184985"/>
                  <a:pt x="-4302" y="1209232"/>
                  <a:pt x="5006" y="1229916"/>
                </a:cubicBezTo>
                <a:cubicBezTo>
                  <a:pt x="14314" y="1250715"/>
                  <a:pt x="34883" y="1264045"/>
                  <a:pt x="57521" y="1264045"/>
                </a:cubicBezTo>
                <a:lnTo>
                  <a:pt x="402261" y="1264045"/>
                </a:lnTo>
                <a:cubicBezTo>
                  <a:pt x="418578" y="1264045"/>
                  <a:pt x="433977" y="1257036"/>
                  <a:pt x="445009" y="1245085"/>
                </a:cubicBezTo>
                <a:lnTo>
                  <a:pt x="962118" y="670519"/>
                </a:lnTo>
                <a:cubicBezTo>
                  <a:pt x="981768" y="648685"/>
                  <a:pt x="981768" y="615360"/>
                  <a:pt x="962118" y="593642"/>
                </a:cubicBezTo>
                <a:close/>
              </a:path>
            </a:pathLst>
          </a:custGeom>
          <a:solidFill>
            <a:schemeClr val="bg1"/>
          </a:solidFill>
          <a:ln w="3572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11" name="Заголовок 1">
            <a:extLst>
              <a:ext uri="{FF2B5EF4-FFF2-40B4-BE49-F238E27FC236}">
                <a16:creationId xmlns:a16="http://schemas.microsoft.com/office/drawing/2014/main" id="{FA130E95-DC23-4182-98B5-AA50593F165A}"/>
              </a:ext>
            </a:extLst>
          </p:cNvPr>
          <p:cNvSpPr txBox="1">
            <a:spLocks/>
          </p:cNvSpPr>
          <p:nvPr/>
        </p:nvSpPr>
        <p:spPr>
          <a:xfrm>
            <a:off x="543832" y="5598164"/>
            <a:ext cx="6655957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t">
            <a:spAutoFit/>
          </a:bodyPr>
          <a:lstStyle>
            <a:lvl1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Montserrat" panose="00000500000000000000" pitchFamily="2" charset="-52"/>
                <a:ea typeface="+mn-ea"/>
                <a:cs typeface="+mn-cs"/>
                <a:sym typeface="Helvetica Neue Medium"/>
              </a:defRPr>
            </a:lvl1pPr>
            <a:lvl2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algn="l">
              <a:spcAft>
                <a:spcPts val="600"/>
              </a:spcAft>
            </a:pPr>
            <a:r>
              <a:rPr lang="ru-RU" sz="1400" dirty="0">
                <a:solidFill>
                  <a:schemeClr val="tx1"/>
                </a:solidFill>
                <a:latin typeface="Stem Med" panose="020B0603020203020204" pitchFamily="34" charset="-52"/>
                <a:ea typeface="Montserrat"/>
                <a:cs typeface="Montserrat"/>
              </a:rPr>
              <a:t>Экспертная оценка номинантов</a:t>
            </a:r>
          </a:p>
        </p:txBody>
      </p:sp>
    </p:spTree>
    <p:extLst>
      <p:ext uri="{BB962C8B-B14F-4D97-AF65-F5344CB8AC3E}">
        <p14:creationId xmlns:p14="http://schemas.microsoft.com/office/powerpoint/2010/main" val="34137041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066A1-13A5-7D26-D900-40DD9827C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FACA8A8E-3C2F-91BD-9B3F-ED270BCB1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1627" y="4114818"/>
            <a:ext cx="3163917" cy="235855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76D445C-14C8-A6EB-B61E-FBB84D1DBA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8948" y="1494946"/>
            <a:ext cx="3163917" cy="1871694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EBF44940-7FFA-FEDB-21BD-BE2364F550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6643574" y="2114538"/>
            <a:ext cx="189291" cy="1669136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ABF9F5E-6747-3A9C-5BFC-65289C3D1CCC}"/>
              </a:ext>
            </a:extLst>
          </p:cNvPr>
          <p:cNvSpPr/>
          <p:nvPr/>
        </p:nvSpPr>
        <p:spPr>
          <a:xfrm>
            <a:off x="3038882" y="2178409"/>
            <a:ext cx="1057131" cy="1651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94817F9-5D3A-A870-66BF-B35C9DDD8988}"/>
              </a:ext>
            </a:extLst>
          </p:cNvPr>
          <p:cNvSpPr/>
          <p:nvPr/>
        </p:nvSpPr>
        <p:spPr>
          <a:xfrm>
            <a:off x="3275592" y="2169532"/>
            <a:ext cx="1057131" cy="1651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FD0FBD64-9D3F-3C00-88FB-E20CD1EC3DDB}"/>
              </a:ext>
            </a:extLst>
          </p:cNvPr>
          <p:cNvSpPr/>
          <p:nvPr/>
        </p:nvSpPr>
        <p:spPr>
          <a:xfrm>
            <a:off x="3408218" y="1458686"/>
            <a:ext cx="5179863" cy="5010848"/>
          </a:xfrm>
          <a:prstGeom prst="roundRect">
            <a:avLst>
              <a:gd name="adj" fmla="val 2119"/>
            </a:avLst>
          </a:prstGeom>
          <a:gradFill>
            <a:gsLst>
              <a:gs pos="0">
                <a:schemeClr val="accent2">
                  <a:alpha val="10000"/>
                </a:schemeClr>
              </a:gs>
              <a:gs pos="63000">
                <a:schemeClr val="bg1">
                  <a:alpha val="0"/>
                </a:schemeClr>
              </a:gs>
            </a:gsLst>
            <a:lin ang="5400000" scaled="0"/>
          </a:gradFill>
          <a:ln w="3175">
            <a:solidFill>
              <a:schemeClr val="accent2">
                <a:lumMod val="20000"/>
                <a:lumOff val="80000"/>
              </a:schemeClr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6E9982-0215-46A6-5ACB-00D14DCC28F1}"/>
              </a:ext>
            </a:extLst>
          </p:cNvPr>
          <p:cNvSpPr txBox="1"/>
          <p:nvPr/>
        </p:nvSpPr>
        <p:spPr>
          <a:xfrm>
            <a:off x="3684815" y="1813585"/>
            <a:ext cx="4778828" cy="427809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1800"/>
              </a:spcAft>
              <a:buClr>
                <a:schemeClr val="accent2"/>
              </a:buClr>
            </a:pPr>
            <a:r>
              <a:rPr lang="ru-RU" sz="1550" dirty="0"/>
              <a:t>Форма конкурсной заявки муниципальных образований, представляемая для участия </a:t>
            </a:r>
            <a:br>
              <a:rPr lang="ru-RU" sz="1550" dirty="0"/>
            </a:br>
            <a:r>
              <a:rPr lang="ru-RU" sz="1550" dirty="0"/>
              <a:t>во Всероссийском конкурсе «Лучшая муниципальная практика» и методика оценки конкурсных заявок муниципальных образований, утверждены приказом Минэкономразвития России.</a:t>
            </a:r>
          </a:p>
          <a:p>
            <a:pPr>
              <a:spcAft>
                <a:spcPts val="1800"/>
              </a:spcAft>
              <a:buClr>
                <a:schemeClr val="accent2"/>
              </a:buClr>
            </a:pPr>
            <a:r>
              <a:rPr lang="ru-RU" sz="1550" dirty="0"/>
              <a:t>Конкурсная заявка помимо данных  показателей содержит текстовые поля в которые необходимо внести описание бренда и описание практики муниципального образования и результатов </a:t>
            </a:r>
            <a:br>
              <a:rPr lang="ru-RU" sz="1550" dirty="0"/>
            </a:br>
            <a:r>
              <a:rPr lang="ru-RU" sz="1550" dirty="0"/>
              <a:t>ее внедрения, это </a:t>
            </a:r>
            <a:r>
              <a:rPr lang="ru-RU" sz="1550" b="1" dirty="0">
                <a:solidFill>
                  <a:srgbClr val="1E77BC"/>
                </a:solidFill>
              </a:rPr>
              <a:t>описания играют важную </a:t>
            </a:r>
            <a:r>
              <a:rPr lang="ru-RU" sz="1550" b="1" spc="-10" dirty="0">
                <a:solidFill>
                  <a:srgbClr val="1E77BC"/>
                </a:solidFill>
              </a:rPr>
              <a:t>роль </a:t>
            </a:r>
            <a:br>
              <a:rPr lang="ru-RU" sz="1550" b="1" spc="-10" dirty="0">
                <a:solidFill>
                  <a:srgbClr val="1E77BC"/>
                </a:solidFill>
              </a:rPr>
            </a:br>
            <a:r>
              <a:rPr lang="ru-RU" sz="1550" b="1" spc="-10" dirty="0">
                <a:solidFill>
                  <a:srgbClr val="1E77BC"/>
                </a:solidFill>
              </a:rPr>
              <a:t>в экспертной оценке конкурсной заявки.</a:t>
            </a:r>
          </a:p>
          <a:p>
            <a:pPr>
              <a:spcAft>
                <a:spcPts val="600"/>
              </a:spcAft>
              <a:buClr>
                <a:schemeClr val="accent2"/>
              </a:buClr>
            </a:pPr>
            <a:r>
              <a:rPr lang="ru-RU" sz="1550" dirty="0"/>
              <a:t>Методика оценки конкурсных заявок </a:t>
            </a:r>
            <a:br>
              <a:rPr lang="ru-RU" sz="1550" dirty="0"/>
            </a:br>
            <a:r>
              <a:rPr lang="ru-RU" sz="1550" dirty="0"/>
              <a:t>содержит формулы расчета регионального </a:t>
            </a:r>
            <a:br>
              <a:rPr lang="ru-RU" sz="1550" dirty="0"/>
            </a:br>
            <a:r>
              <a:rPr lang="ru-RU" sz="1550" dirty="0"/>
              <a:t>и федерального этапов Конкурса.</a:t>
            </a: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04D1D92E-1BB5-680F-30B5-67378A293AD2}"/>
              </a:ext>
            </a:extLst>
          </p:cNvPr>
          <p:cNvSpPr/>
          <p:nvPr/>
        </p:nvSpPr>
        <p:spPr>
          <a:xfrm>
            <a:off x="8712640" y="1511194"/>
            <a:ext cx="3250270" cy="1891140"/>
          </a:xfrm>
          <a:prstGeom prst="roundRect">
            <a:avLst>
              <a:gd name="adj" fmla="val 10439"/>
            </a:avLst>
          </a:prstGeom>
          <a:noFill/>
          <a:ln w="12700" cap="rnd">
            <a:solidFill>
              <a:schemeClr val="accent2"/>
            </a:solidFill>
            <a:prstDash val="sysDash"/>
            <a:round/>
          </a:ln>
        </p:spPr>
        <p:txBody>
          <a:bodyPr lIns="0" tIns="0" rIns="0" bIns="0" rtlCol="0" anchor="ctr"/>
          <a:lstStyle/>
          <a:p>
            <a:pPr algn="ctr"/>
            <a:endParaRPr lang="ru-RU" sz="300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F259B9F7-C36C-79F0-10F0-504F3CD32286}"/>
              </a:ext>
            </a:extLst>
          </p:cNvPr>
          <p:cNvSpPr/>
          <p:nvPr/>
        </p:nvSpPr>
        <p:spPr>
          <a:xfrm>
            <a:off x="8712640" y="4053558"/>
            <a:ext cx="3272433" cy="2430702"/>
          </a:xfrm>
          <a:prstGeom prst="roundRect">
            <a:avLst>
              <a:gd name="adj" fmla="val 10439"/>
            </a:avLst>
          </a:prstGeom>
          <a:noFill/>
          <a:ln w="12700" cap="rnd">
            <a:solidFill>
              <a:schemeClr val="accent5"/>
            </a:solidFill>
            <a:prstDash val="sysDash"/>
            <a:round/>
          </a:ln>
        </p:spPr>
        <p:txBody>
          <a:bodyPr lIns="0" tIns="0" rIns="0" bIns="0" rtlCol="0" anchor="ctr"/>
          <a:lstStyle/>
          <a:p>
            <a:pPr algn="ctr"/>
            <a:endParaRPr lang="ru-RU" sz="300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2D20738D-0703-4A81-498B-9BC695AA113B}"/>
              </a:ext>
            </a:extLst>
          </p:cNvPr>
          <p:cNvSpPr/>
          <p:nvPr/>
        </p:nvSpPr>
        <p:spPr>
          <a:xfrm>
            <a:off x="6313713" y="3685947"/>
            <a:ext cx="752929" cy="274490"/>
          </a:xfrm>
          <a:prstGeom prst="roundRect">
            <a:avLst>
              <a:gd name="adj" fmla="val 10439"/>
            </a:avLst>
          </a:prstGeom>
          <a:noFill/>
          <a:ln w="12700" cap="rnd">
            <a:solidFill>
              <a:schemeClr val="accent2"/>
            </a:solidFill>
            <a:prstDash val="sysDash"/>
            <a:round/>
          </a:ln>
        </p:spPr>
        <p:txBody>
          <a:bodyPr lIns="0" tIns="0" rIns="0" bIns="0" rtlCol="0" anchor="ctr"/>
          <a:lstStyle/>
          <a:p>
            <a:pPr algn="ctr"/>
            <a:endParaRPr lang="ru-RU" sz="300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6" name="Оформление текста с цифровыми данными">
            <a:extLst>
              <a:ext uri="{FF2B5EF4-FFF2-40B4-BE49-F238E27FC236}">
                <a16:creationId xmlns:a16="http://schemas.microsoft.com/office/drawing/2014/main" id="{65F5CF8D-E7B3-4F92-A1B5-B48F88CB4C41}"/>
              </a:ext>
            </a:extLst>
          </p:cNvPr>
          <p:cNvSpPr txBox="1"/>
          <p:nvPr/>
        </p:nvSpPr>
        <p:spPr>
          <a:xfrm>
            <a:off x="349094" y="215481"/>
            <a:ext cx="9481398" cy="666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Форма конкурсной заявки и методика оценки конкурсных заявок муниципальных образований</a:t>
            </a:r>
          </a:p>
        </p:txBody>
      </p:sp>
      <p:pic>
        <p:nvPicPr>
          <p:cNvPr id="28" name="Изображение" descr="Изображение">
            <a:extLst>
              <a:ext uri="{FF2B5EF4-FFF2-40B4-BE49-F238E27FC236}">
                <a16:creationId xmlns:a16="http://schemas.microsoft.com/office/drawing/2014/main" id="{99E2AEB6-5CC5-405D-AE87-CC2ACB78ED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DC7D0F11-6022-4401-A930-B288253A937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sp>
        <p:nvSpPr>
          <p:cNvPr id="33" name="Прямоугольник">
            <a:extLst>
              <a:ext uri="{FF2B5EF4-FFF2-40B4-BE49-F238E27FC236}">
                <a16:creationId xmlns:a16="http://schemas.microsoft.com/office/drawing/2014/main" id="{C6A37295-B1EA-41B6-B1D2-CA670BF39767}"/>
              </a:ext>
            </a:extLst>
          </p:cNvPr>
          <p:cNvSpPr/>
          <p:nvPr/>
        </p:nvSpPr>
        <p:spPr>
          <a:xfrm>
            <a:off x="373858" y="950346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930A575-36E6-4B49-9E53-4880B93E1BA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2" t="9312" r="39424"/>
          <a:stretch/>
        </p:blipFill>
        <p:spPr>
          <a:xfrm>
            <a:off x="-62372" y="1630656"/>
            <a:ext cx="3866529" cy="4583283"/>
          </a:xfrm>
          <a:prstGeom prst="rect">
            <a:avLst/>
          </a:prstGeom>
        </p:spPr>
      </p:pic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CEB7A4E9-24F0-415D-AE79-CC2B2D694B86}"/>
              </a:ext>
            </a:extLst>
          </p:cNvPr>
          <p:cNvSpPr/>
          <p:nvPr/>
        </p:nvSpPr>
        <p:spPr>
          <a:xfrm>
            <a:off x="3645287" y="3952632"/>
            <a:ext cx="2573178" cy="211154"/>
          </a:xfrm>
          <a:prstGeom prst="roundRect">
            <a:avLst>
              <a:gd name="adj" fmla="val 10439"/>
            </a:avLst>
          </a:prstGeom>
          <a:noFill/>
          <a:ln w="12700" cap="rnd">
            <a:solidFill>
              <a:schemeClr val="accent5"/>
            </a:solidFill>
            <a:prstDash val="sysDash"/>
            <a:round/>
          </a:ln>
        </p:spPr>
        <p:txBody>
          <a:bodyPr lIns="0" tIns="0" rIns="0" bIns="0" rtlCol="0" anchor="ctr"/>
          <a:lstStyle/>
          <a:p>
            <a:pPr algn="ctr"/>
            <a:endParaRPr lang="ru-RU" sz="300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378B631A-925F-4E92-ABFE-0C7FAA22090F}"/>
              </a:ext>
            </a:extLst>
          </p:cNvPr>
          <p:cNvSpPr/>
          <p:nvPr/>
        </p:nvSpPr>
        <p:spPr>
          <a:xfrm>
            <a:off x="7120167" y="3685947"/>
            <a:ext cx="1323746" cy="274490"/>
          </a:xfrm>
          <a:prstGeom prst="roundRect">
            <a:avLst>
              <a:gd name="adj" fmla="val 10439"/>
            </a:avLst>
          </a:prstGeom>
          <a:noFill/>
          <a:ln w="12700" cap="rnd">
            <a:solidFill>
              <a:schemeClr val="accent5"/>
            </a:solidFill>
            <a:prstDash val="sysDash"/>
            <a:round/>
          </a:ln>
        </p:spPr>
        <p:txBody>
          <a:bodyPr lIns="0" tIns="0" rIns="0" bIns="0" rtlCol="0" anchor="ctr"/>
          <a:lstStyle/>
          <a:p>
            <a:pPr algn="ctr"/>
            <a:endParaRPr lang="ru-RU" sz="300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" name="Полилиния: фигура 1">
            <a:extLst>
              <a:ext uri="{FF2B5EF4-FFF2-40B4-BE49-F238E27FC236}">
                <a16:creationId xmlns:a16="http://schemas.microsoft.com/office/drawing/2014/main" id="{B54474B6-450C-4963-902B-5DE48DE33E46}"/>
              </a:ext>
            </a:extLst>
          </p:cNvPr>
          <p:cNvSpPr/>
          <p:nvPr/>
        </p:nvSpPr>
        <p:spPr>
          <a:xfrm>
            <a:off x="6699997" y="3395383"/>
            <a:ext cx="3520328" cy="291914"/>
          </a:xfrm>
          <a:custGeom>
            <a:avLst/>
            <a:gdLst>
              <a:gd name="connsiteX0" fmla="*/ 0 w 3536577"/>
              <a:gd name="connsiteY0" fmla="*/ 282389 h 282389"/>
              <a:gd name="connsiteX1" fmla="*/ 3536577 w 3536577"/>
              <a:gd name="connsiteY1" fmla="*/ 0 h 282389"/>
              <a:gd name="connsiteX2" fmla="*/ 3536577 w 3536577"/>
              <a:gd name="connsiteY2" fmla="*/ 0 h 282389"/>
              <a:gd name="connsiteX3" fmla="*/ 3529853 w 3536577"/>
              <a:gd name="connsiteY3" fmla="*/ 0 h 282389"/>
              <a:gd name="connsiteX0" fmla="*/ 0 w 3536577"/>
              <a:gd name="connsiteY0" fmla="*/ 282389 h 282389"/>
              <a:gd name="connsiteX1" fmla="*/ 3536577 w 3536577"/>
              <a:gd name="connsiteY1" fmla="*/ 0 h 282389"/>
              <a:gd name="connsiteX2" fmla="*/ 3536577 w 3536577"/>
              <a:gd name="connsiteY2" fmla="*/ 0 h 282389"/>
              <a:gd name="connsiteX3" fmla="*/ 3529853 w 3536577"/>
              <a:gd name="connsiteY3" fmla="*/ 0 h 282389"/>
              <a:gd name="connsiteX0" fmla="*/ 0 w 3479427"/>
              <a:gd name="connsiteY0" fmla="*/ 282389 h 282389"/>
              <a:gd name="connsiteX1" fmla="*/ 3479427 w 3479427"/>
              <a:gd name="connsiteY1" fmla="*/ 0 h 282389"/>
              <a:gd name="connsiteX2" fmla="*/ 3479427 w 3479427"/>
              <a:gd name="connsiteY2" fmla="*/ 0 h 282389"/>
              <a:gd name="connsiteX3" fmla="*/ 3472703 w 3479427"/>
              <a:gd name="connsiteY3" fmla="*/ 0 h 282389"/>
              <a:gd name="connsiteX0" fmla="*/ 0 w 3479427"/>
              <a:gd name="connsiteY0" fmla="*/ 282389 h 320675"/>
              <a:gd name="connsiteX1" fmla="*/ 3479427 w 3479427"/>
              <a:gd name="connsiteY1" fmla="*/ 0 h 320675"/>
              <a:gd name="connsiteX2" fmla="*/ 3479427 w 3479427"/>
              <a:gd name="connsiteY2" fmla="*/ 0 h 320675"/>
              <a:gd name="connsiteX3" fmla="*/ 3317128 w 3479427"/>
              <a:gd name="connsiteY3" fmla="*/ 320675 h 320675"/>
              <a:gd name="connsiteX0" fmla="*/ 0 w 3479427"/>
              <a:gd name="connsiteY0" fmla="*/ 282389 h 282389"/>
              <a:gd name="connsiteX1" fmla="*/ 3479427 w 3479427"/>
              <a:gd name="connsiteY1" fmla="*/ 0 h 282389"/>
              <a:gd name="connsiteX2" fmla="*/ 3479427 w 3479427"/>
              <a:gd name="connsiteY2" fmla="*/ 0 h 282389"/>
              <a:gd name="connsiteX0" fmla="*/ 0 w 3479427"/>
              <a:gd name="connsiteY0" fmla="*/ 282389 h 282389"/>
              <a:gd name="connsiteX1" fmla="*/ 3479427 w 3479427"/>
              <a:gd name="connsiteY1" fmla="*/ 0 h 282389"/>
              <a:gd name="connsiteX2" fmla="*/ 3479427 w 3479427"/>
              <a:gd name="connsiteY2" fmla="*/ 0 h 282389"/>
              <a:gd name="connsiteX0" fmla="*/ 0 w 3479427"/>
              <a:gd name="connsiteY0" fmla="*/ 282389 h 282389"/>
              <a:gd name="connsiteX1" fmla="*/ 3479427 w 3479427"/>
              <a:gd name="connsiteY1" fmla="*/ 0 h 282389"/>
              <a:gd name="connsiteX2" fmla="*/ 3479427 w 3479427"/>
              <a:gd name="connsiteY2" fmla="*/ 0 h 282389"/>
              <a:gd name="connsiteX0" fmla="*/ 0 w 3479427"/>
              <a:gd name="connsiteY0" fmla="*/ 291914 h 291914"/>
              <a:gd name="connsiteX1" fmla="*/ 3479427 w 3479427"/>
              <a:gd name="connsiteY1" fmla="*/ 0 h 291914"/>
              <a:gd name="connsiteX2" fmla="*/ 3479427 w 3479427"/>
              <a:gd name="connsiteY2" fmla="*/ 0 h 291914"/>
              <a:gd name="connsiteX0" fmla="*/ 0 w 3479427"/>
              <a:gd name="connsiteY0" fmla="*/ 291914 h 291914"/>
              <a:gd name="connsiteX1" fmla="*/ 3479427 w 3479427"/>
              <a:gd name="connsiteY1" fmla="*/ 0 h 291914"/>
              <a:gd name="connsiteX2" fmla="*/ 3479427 w 3479427"/>
              <a:gd name="connsiteY2" fmla="*/ 0 h 291914"/>
              <a:gd name="connsiteX0" fmla="*/ 0 w 3479427"/>
              <a:gd name="connsiteY0" fmla="*/ 291914 h 291914"/>
              <a:gd name="connsiteX1" fmla="*/ 3479427 w 3479427"/>
              <a:gd name="connsiteY1" fmla="*/ 0 h 291914"/>
              <a:gd name="connsiteX2" fmla="*/ 3479427 w 3479427"/>
              <a:gd name="connsiteY2" fmla="*/ 0 h 291914"/>
              <a:gd name="connsiteX0" fmla="*/ 0 w 3479427"/>
              <a:gd name="connsiteY0" fmla="*/ 291914 h 291914"/>
              <a:gd name="connsiteX1" fmla="*/ 3479427 w 3479427"/>
              <a:gd name="connsiteY1" fmla="*/ 0 h 291914"/>
              <a:gd name="connsiteX2" fmla="*/ 3479427 w 3479427"/>
              <a:gd name="connsiteY2" fmla="*/ 0 h 291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79427" h="291914">
                <a:moveTo>
                  <a:pt x="0" y="291914"/>
                </a:moveTo>
                <a:cubicBezTo>
                  <a:pt x="4109" y="-75266"/>
                  <a:pt x="3478493" y="417980"/>
                  <a:pt x="3479427" y="0"/>
                </a:cubicBezTo>
                <a:lnTo>
                  <a:pt x="3479427" y="0"/>
                </a:lnTo>
              </a:path>
            </a:pathLst>
          </a:custGeom>
          <a:noFill/>
          <a:ln w="12700" cap="rnd">
            <a:solidFill>
              <a:schemeClr val="accent2"/>
            </a:solidFill>
            <a:prstDash val="sysDash"/>
            <a:round/>
            <a:tailEnd type="oval"/>
          </a:ln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A58C7C00-819F-41DC-8CD0-59C84B2044F5}"/>
              </a:ext>
            </a:extLst>
          </p:cNvPr>
          <p:cNvSpPr/>
          <p:nvPr/>
        </p:nvSpPr>
        <p:spPr>
          <a:xfrm flipV="1">
            <a:off x="8443913" y="3764434"/>
            <a:ext cx="1776412" cy="289124"/>
          </a:xfrm>
          <a:custGeom>
            <a:avLst/>
            <a:gdLst>
              <a:gd name="connsiteX0" fmla="*/ 0 w 3536577"/>
              <a:gd name="connsiteY0" fmla="*/ 282389 h 282389"/>
              <a:gd name="connsiteX1" fmla="*/ 3536577 w 3536577"/>
              <a:gd name="connsiteY1" fmla="*/ 0 h 282389"/>
              <a:gd name="connsiteX2" fmla="*/ 3536577 w 3536577"/>
              <a:gd name="connsiteY2" fmla="*/ 0 h 282389"/>
              <a:gd name="connsiteX3" fmla="*/ 3529853 w 3536577"/>
              <a:gd name="connsiteY3" fmla="*/ 0 h 282389"/>
              <a:gd name="connsiteX0" fmla="*/ 0 w 3536577"/>
              <a:gd name="connsiteY0" fmla="*/ 282389 h 282389"/>
              <a:gd name="connsiteX1" fmla="*/ 3536577 w 3536577"/>
              <a:gd name="connsiteY1" fmla="*/ 0 h 282389"/>
              <a:gd name="connsiteX2" fmla="*/ 3536577 w 3536577"/>
              <a:gd name="connsiteY2" fmla="*/ 0 h 282389"/>
              <a:gd name="connsiteX3" fmla="*/ 3529853 w 3536577"/>
              <a:gd name="connsiteY3" fmla="*/ 0 h 282389"/>
              <a:gd name="connsiteX0" fmla="*/ 0 w 3479427"/>
              <a:gd name="connsiteY0" fmla="*/ 282389 h 282389"/>
              <a:gd name="connsiteX1" fmla="*/ 3479427 w 3479427"/>
              <a:gd name="connsiteY1" fmla="*/ 0 h 282389"/>
              <a:gd name="connsiteX2" fmla="*/ 3479427 w 3479427"/>
              <a:gd name="connsiteY2" fmla="*/ 0 h 282389"/>
              <a:gd name="connsiteX3" fmla="*/ 3472703 w 3479427"/>
              <a:gd name="connsiteY3" fmla="*/ 0 h 282389"/>
              <a:gd name="connsiteX0" fmla="*/ 0 w 3479427"/>
              <a:gd name="connsiteY0" fmla="*/ 282389 h 320675"/>
              <a:gd name="connsiteX1" fmla="*/ 3479427 w 3479427"/>
              <a:gd name="connsiteY1" fmla="*/ 0 h 320675"/>
              <a:gd name="connsiteX2" fmla="*/ 3479427 w 3479427"/>
              <a:gd name="connsiteY2" fmla="*/ 0 h 320675"/>
              <a:gd name="connsiteX3" fmla="*/ 3317128 w 3479427"/>
              <a:gd name="connsiteY3" fmla="*/ 320675 h 320675"/>
              <a:gd name="connsiteX0" fmla="*/ 0 w 3479427"/>
              <a:gd name="connsiteY0" fmla="*/ 282389 h 282389"/>
              <a:gd name="connsiteX1" fmla="*/ 3479427 w 3479427"/>
              <a:gd name="connsiteY1" fmla="*/ 0 h 282389"/>
              <a:gd name="connsiteX2" fmla="*/ 3479427 w 3479427"/>
              <a:gd name="connsiteY2" fmla="*/ 0 h 282389"/>
              <a:gd name="connsiteX0" fmla="*/ 0 w 3479427"/>
              <a:gd name="connsiteY0" fmla="*/ 282389 h 282389"/>
              <a:gd name="connsiteX1" fmla="*/ 3479427 w 3479427"/>
              <a:gd name="connsiteY1" fmla="*/ 0 h 282389"/>
              <a:gd name="connsiteX2" fmla="*/ 3479427 w 3479427"/>
              <a:gd name="connsiteY2" fmla="*/ 0 h 282389"/>
              <a:gd name="connsiteX0" fmla="*/ 0 w 3479427"/>
              <a:gd name="connsiteY0" fmla="*/ 282389 h 282389"/>
              <a:gd name="connsiteX1" fmla="*/ 3479427 w 3479427"/>
              <a:gd name="connsiteY1" fmla="*/ 0 h 282389"/>
              <a:gd name="connsiteX2" fmla="*/ 3479427 w 3479427"/>
              <a:gd name="connsiteY2" fmla="*/ 0 h 282389"/>
              <a:gd name="connsiteX0" fmla="*/ 0 w 3479427"/>
              <a:gd name="connsiteY0" fmla="*/ 291914 h 291914"/>
              <a:gd name="connsiteX1" fmla="*/ 3479427 w 3479427"/>
              <a:gd name="connsiteY1" fmla="*/ 0 h 291914"/>
              <a:gd name="connsiteX2" fmla="*/ 3479427 w 3479427"/>
              <a:gd name="connsiteY2" fmla="*/ 0 h 291914"/>
              <a:gd name="connsiteX0" fmla="*/ 0 w 3479427"/>
              <a:gd name="connsiteY0" fmla="*/ 291914 h 291914"/>
              <a:gd name="connsiteX1" fmla="*/ 3479427 w 3479427"/>
              <a:gd name="connsiteY1" fmla="*/ 0 h 291914"/>
              <a:gd name="connsiteX2" fmla="*/ 3479427 w 3479427"/>
              <a:gd name="connsiteY2" fmla="*/ 0 h 291914"/>
              <a:gd name="connsiteX0" fmla="*/ 0 w 3479427"/>
              <a:gd name="connsiteY0" fmla="*/ 291914 h 291914"/>
              <a:gd name="connsiteX1" fmla="*/ 3479427 w 3479427"/>
              <a:gd name="connsiteY1" fmla="*/ 0 h 291914"/>
              <a:gd name="connsiteX2" fmla="*/ 3479427 w 3479427"/>
              <a:gd name="connsiteY2" fmla="*/ 0 h 291914"/>
              <a:gd name="connsiteX0" fmla="*/ 0 w 3479427"/>
              <a:gd name="connsiteY0" fmla="*/ 291914 h 291914"/>
              <a:gd name="connsiteX1" fmla="*/ 3479427 w 3479427"/>
              <a:gd name="connsiteY1" fmla="*/ 0 h 291914"/>
              <a:gd name="connsiteX2" fmla="*/ 3479427 w 3479427"/>
              <a:gd name="connsiteY2" fmla="*/ 0 h 291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79427" h="291914">
                <a:moveTo>
                  <a:pt x="0" y="291914"/>
                </a:moveTo>
                <a:cubicBezTo>
                  <a:pt x="4109" y="-75266"/>
                  <a:pt x="3478493" y="417980"/>
                  <a:pt x="3479427" y="0"/>
                </a:cubicBezTo>
                <a:lnTo>
                  <a:pt x="3479427" y="0"/>
                </a:lnTo>
              </a:path>
            </a:pathLst>
          </a:custGeom>
          <a:noFill/>
          <a:ln w="12700" cap="rnd">
            <a:solidFill>
              <a:schemeClr val="accent5"/>
            </a:solidFill>
            <a:prstDash val="sysDash"/>
            <a:round/>
            <a:tailEnd type="oval"/>
          </a:ln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76238017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1">
            <a:extLst>
              <a:ext uri="{FF2B5EF4-FFF2-40B4-BE49-F238E27FC236}">
                <a16:creationId xmlns:a16="http://schemas.microsoft.com/office/drawing/2014/main" id="{DA7BA950-3EB0-4D54-BD12-584859B95E2B}"/>
              </a:ext>
            </a:extLst>
          </p:cNvPr>
          <p:cNvSpPr/>
          <p:nvPr/>
        </p:nvSpPr>
        <p:spPr>
          <a:xfrm>
            <a:off x="5355296" y="4857738"/>
            <a:ext cx="763682" cy="1398242"/>
          </a:xfrm>
          <a:custGeom>
            <a:avLst/>
            <a:gdLst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60626"/>
              <a:gd name="connsiteY0" fmla="*/ 0 h 788214"/>
              <a:gd name="connsiteX1" fmla="*/ 743692 w 760626"/>
              <a:gd name="connsiteY1" fmla="*/ 0 h 788214"/>
              <a:gd name="connsiteX2" fmla="*/ 760626 w 760626"/>
              <a:gd name="connsiteY2" fmla="*/ 517281 h 788214"/>
              <a:gd name="connsiteX3" fmla="*/ 0 w 760626"/>
              <a:gd name="connsiteY3" fmla="*/ 788214 h 788214"/>
              <a:gd name="connsiteX4" fmla="*/ 0 w 760626"/>
              <a:gd name="connsiteY4" fmla="*/ 0 h 788214"/>
              <a:gd name="connsiteX0" fmla="*/ 0 w 760626"/>
              <a:gd name="connsiteY0" fmla="*/ 0 h 788214"/>
              <a:gd name="connsiteX1" fmla="*/ 743692 w 760626"/>
              <a:gd name="connsiteY1" fmla="*/ 0 h 788214"/>
              <a:gd name="connsiteX2" fmla="*/ 760626 w 760626"/>
              <a:gd name="connsiteY2" fmla="*/ 517281 h 788214"/>
              <a:gd name="connsiteX3" fmla="*/ 0 w 760626"/>
              <a:gd name="connsiteY3" fmla="*/ 788214 h 788214"/>
              <a:gd name="connsiteX4" fmla="*/ 0 w 760626"/>
              <a:gd name="connsiteY4" fmla="*/ 0 h 788214"/>
              <a:gd name="connsiteX0" fmla="*/ 0 w 752160"/>
              <a:gd name="connsiteY0" fmla="*/ 0 h 788214"/>
              <a:gd name="connsiteX1" fmla="*/ 743692 w 752160"/>
              <a:gd name="connsiteY1" fmla="*/ 0 h 788214"/>
              <a:gd name="connsiteX2" fmla="*/ 752160 w 752160"/>
              <a:gd name="connsiteY2" fmla="*/ 525747 h 788214"/>
              <a:gd name="connsiteX3" fmla="*/ 0 w 752160"/>
              <a:gd name="connsiteY3" fmla="*/ 788214 h 788214"/>
              <a:gd name="connsiteX4" fmla="*/ 0 w 752160"/>
              <a:gd name="connsiteY4" fmla="*/ 0 h 788214"/>
              <a:gd name="connsiteX0" fmla="*/ 0 w 752160"/>
              <a:gd name="connsiteY0" fmla="*/ 0 h 788214"/>
              <a:gd name="connsiteX1" fmla="*/ 750042 w 752160"/>
              <a:gd name="connsiteY1" fmla="*/ 0 h 788214"/>
              <a:gd name="connsiteX2" fmla="*/ 752160 w 752160"/>
              <a:gd name="connsiteY2" fmla="*/ 525747 h 788214"/>
              <a:gd name="connsiteX3" fmla="*/ 0 w 752160"/>
              <a:gd name="connsiteY3" fmla="*/ 788214 h 788214"/>
              <a:gd name="connsiteX4" fmla="*/ 0 w 752160"/>
              <a:gd name="connsiteY4" fmla="*/ 0 h 788214"/>
              <a:gd name="connsiteX0" fmla="*/ 0 w 758510"/>
              <a:gd name="connsiteY0" fmla="*/ 0 h 1480364"/>
              <a:gd name="connsiteX1" fmla="*/ 756392 w 758510"/>
              <a:gd name="connsiteY1" fmla="*/ 692150 h 1480364"/>
              <a:gd name="connsiteX2" fmla="*/ 758510 w 758510"/>
              <a:gd name="connsiteY2" fmla="*/ 1217897 h 1480364"/>
              <a:gd name="connsiteX3" fmla="*/ 6350 w 758510"/>
              <a:gd name="connsiteY3" fmla="*/ 1480364 h 1480364"/>
              <a:gd name="connsiteX4" fmla="*/ 0 w 758510"/>
              <a:gd name="connsiteY4" fmla="*/ 0 h 1480364"/>
              <a:gd name="connsiteX0" fmla="*/ 0 w 758510"/>
              <a:gd name="connsiteY0" fmla="*/ 0 h 1961377"/>
              <a:gd name="connsiteX1" fmla="*/ 756392 w 758510"/>
              <a:gd name="connsiteY1" fmla="*/ 692150 h 1961377"/>
              <a:gd name="connsiteX2" fmla="*/ 758510 w 758510"/>
              <a:gd name="connsiteY2" fmla="*/ 1217897 h 1961377"/>
              <a:gd name="connsiteX3" fmla="*/ 6350 w 758510"/>
              <a:gd name="connsiteY3" fmla="*/ 1961377 h 1961377"/>
              <a:gd name="connsiteX4" fmla="*/ 0 w 758510"/>
              <a:gd name="connsiteY4" fmla="*/ 0 h 196137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70575"/>
              <a:gd name="connsiteY0" fmla="*/ 96838 h 1269227"/>
              <a:gd name="connsiteX1" fmla="*/ 753217 w 770575"/>
              <a:gd name="connsiteY1" fmla="*/ 0 h 1269227"/>
              <a:gd name="connsiteX2" fmla="*/ 770575 w 770575"/>
              <a:gd name="connsiteY2" fmla="*/ 1177695 h 1269227"/>
              <a:gd name="connsiteX3" fmla="*/ 3175 w 770575"/>
              <a:gd name="connsiteY3" fmla="*/ 1269227 h 1269227"/>
              <a:gd name="connsiteX4" fmla="*/ 0 w 770575"/>
              <a:gd name="connsiteY4" fmla="*/ 96838 h 1269227"/>
              <a:gd name="connsiteX0" fmla="*/ 0 w 770575"/>
              <a:gd name="connsiteY0" fmla="*/ 0 h 1172389"/>
              <a:gd name="connsiteX1" fmla="*/ 765917 w 770575"/>
              <a:gd name="connsiteY1" fmla="*/ 661086 h 1172389"/>
              <a:gd name="connsiteX2" fmla="*/ 770575 w 770575"/>
              <a:gd name="connsiteY2" fmla="*/ 1080857 h 1172389"/>
              <a:gd name="connsiteX3" fmla="*/ 3175 w 770575"/>
              <a:gd name="connsiteY3" fmla="*/ 1172389 h 1172389"/>
              <a:gd name="connsiteX4" fmla="*/ 0 w 770575"/>
              <a:gd name="connsiteY4" fmla="*/ 0 h 1172389"/>
              <a:gd name="connsiteX0" fmla="*/ 0 w 770575"/>
              <a:gd name="connsiteY0" fmla="*/ 0 h 1172389"/>
              <a:gd name="connsiteX1" fmla="*/ 765917 w 770575"/>
              <a:gd name="connsiteY1" fmla="*/ 661086 h 1172389"/>
              <a:gd name="connsiteX2" fmla="*/ 770575 w 770575"/>
              <a:gd name="connsiteY2" fmla="*/ 1080857 h 1172389"/>
              <a:gd name="connsiteX3" fmla="*/ 3175 w 770575"/>
              <a:gd name="connsiteY3" fmla="*/ 1172389 h 1172389"/>
              <a:gd name="connsiteX4" fmla="*/ 0 w 770575"/>
              <a:gd name="connsiteY4" fmla="*/ 0 h 1172389"/>
              <a:gd name="connsiteX0" fmla="*/ 0 w 774808"/>
              <a:gd name="connsiteY0" fmla="*/ 0 h 1172389"/>
              <a:gd name="connsiteX1" fmla="*/ 765917 w 774808"/>
              <a:gd name="connsiteY1" fmla="*/ 661086 h 1172389"/>
              <a:gd name="connsiteX2" fmla="*/ 774808 w 774808"/>
              <a:gd name="connsiteY2" fmla="*/ 1070796 h 1172389"/>
              <a:gd name="connsiteX3" fmla="*/ 3175 w 774808"/>
              <a:gd name="connsiteY3" fmla="*/ 1172389 h 1172389"/>
              <a:gd name="connsiteX4" fmla="*/ 0 w 774808"/>
              <a:gd name="connsiteY4" fmla="*/ 0 h 1172389"/>
              <a:gd name="connsiteX0" fmla="*/ 0 w 774808"/>
              <a:gd name="connsiteY0" fmla="*/ 0 h 1172389"/>
              <a:gd name="connsiteX1" fmla="*/ 765917 w 774808"/>
              <a:gd name="connsiteY1" fmla="*/ 661086 h 1172389"/>
              <a:gd name="connsiteX2" fmla="*/ 774808 w 774808"/>
              <a:gd name="connsiteY2" fmla="*/ 1070796 h 1172389"/>
              <a:gd name="connsiteX3" fmla="*/ 3175 w 774808"/>
              <a:gd name="connsiteY3" fmla="*/ 1172389 h 1172389"/>
              <a:gd name="connsiteX4" fmla="*/ 0 w 774808"/>
              <a:gd name="connsiteY4" fmla="*/ 0 h 1172389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2554 w 781596"/>
              <a:gd name="connsiteY0" fmla="*/ 0 h 1087564"/>
              <a:gd name="connsiteX1" fmla="*/ 772705 w 781596"/>
              <a:gd name="connsiteY1" fmla="*/ 677854 h 1087564"/>
              <a:gd name="connsiteX2" fmla="*/ 781596 w 781596"/>
              <a:gd name="connsiteY2" fmla="*/ 1087564 h 1087564"/>
              <a:gd name="connsiteX3" fmla="*/ 438 w 781596"/>
              <a:gd name="connsiteY3" fmla="*/ 1083517 h 1087564"/>
              <a:gd name="connsiteX4" fmla="*/ 2554 w 781596"/>
              <a:gd name="connsiteY4" fmla="*/ 0 h 1087564"/>
              <a:gd name="connsiteX0" fmla="*/ 1084 w 781713"/>
              <a:gd name="connsiteY0" fmla="*/ 0 h 1108944"/>
              <a:gd name="connsiteX1" fmla="*/ 772822 w 781713"/>
              <a:gd name="connsiteY1" fmla="*/ 699234 h 1108944"/>
              <a:gd name="connsiteX2" fmla="*/ 781713 w 781713"/>
              <a:gd name="connsiteY2" fmla="*/ 1108944 h 1108944"/>
              <a:gd name="connsiteX3" fmla="*/ 555 w 781713"/>
              <a:gd name="connsiteY3" fmla="*/ 1104897 h 1108944"/>
              <a:gd name="connsiteX4" fmla="*/ 1084 w 781713"/>
              <a:gd name="connsiteY4" fmla="*/ 0 h 1108944"/>
              <a:gd name="connsiteX0" fmla="*/ 1084 w 772948"/>
              <a:gd name="connsiteY0" fmla="*/ 0 h 1107687"/>
              <a:gd name="connsiteX1" fmla="*/ 772822 w 772948"/>
              <a:gd name="connsiteY1" fmla="*/ 699234 h 1107687"/>
              <a:gd name="connsiteX2" fmla="*/ 762663 w 772948"/>
              <a:gd name="connsiteY2" fmla="*/ 1107687 h 1107687"/>
              <a:gd name="connsiteX3" fmla="*/ 555 w 772948"/>
              <a:gd name="connsiteY3" fmla="*/ 1104897 h 1107687"/>
              <a:gd name="connsiteX4" fmla="*/ 1084 w 772948"/>
              <a:gd name="connsiteY4" fmla="*/ 0 h 1107687"/>
              <a:gd name="connsiteX0" fmla="*/ 1084 w 763682"/>
              <a:gd name="connsiteY0" fmla="*/ 0 h 1107687"/>
              <a:gd name="connsiteX1" fmla="*/ 763297 w 763682"/>
              <a:gd name="connsiteY1" fmla="*/ 697977 h 1107687"/>
              <a:gd name="connsiteX2" fmla="*/ 762663 w 763682"/>
              <a:gd name="connsiteY2" fmla="*/ 1107687 h 1107687"/>
              <a:gd name="connsiteX3" fmla="*/ 555 w 763682"/>
              <a:gd name="connsiteY3" fmla="*/ 1104897 h 1107687"/>
              <a:gd name="connsiteX4" fmla="*/ 1084 w 763682"/>
              <a:gd name="connsiteY4" fmla="*/ 0 h 1107687"/>
              <a:gd name="connsiteX0" fmla="*/ 1084 w 763682"/>
              <a:gd name="connsiteY0" fmla="*/ 0 h 1107687"/>
              <a:gd name="connsiteX1" fmla="*/ 763297 w 763682"/>
              <a:gd name="connsiteY1" fmla="*/ 697977 h 1107687"/>
              <a:gd name="connsiteX2" fmla="*/ 762663 w 763682"/>
              <a:gd name="connsiteY2" fmla="*/ 1107687 h 1107687"/>
              <a:gd name="connsiteX3" fmla="*/ 555 w 763682"/>
              <a:gd name="connsiteY3" fmla="*/ 1104897 h 1107687"/>
              <a:gd name="connsiteX4" fmla="*/ 1084 w 763682"/>
              <a:gd name="connsiteY4" fmla="*/ 0 h 1107687"/>
              <a:gd name="connsiteX0" fmla="*/ 1084 w 763682"/>
              <a:gd name="connsiteY0" fmla="*/ 0 h 1107687"/>
              <a:gd name="connsiteX1" fmla="*/ 763297 w 763682"/>
              <a:gd name="connsiteY1" fmla="*/ 697977 h 1107687"/>
              <a:gd name="connsiteX2" fmla="*/ 762663 w 763682"/>
              <a:gd name="connsiteY2" fmla="*/ 1107687 h 1107687"/>
              <a:gd name="connsiteX3" fmla="*/ 555 w 763682"/>
              <a:gd name="connsiteY3" fmla="*/ 1104897 h 1107687"/>
              <a:gd name="connsiteX4" fmla="*/ 1084 w 763682"/>
              <a:gd name="connsiteY4" fmla="*/ 0 h 1107687"/>
              <a:gd name="connsiteX0" fmla="*/ 1084 w 763682"/>
              <a:gd name="connsiteY0" fmla="*/ 0 h 1107687"/>
              <a:gd name="connsiteX1" fmla="*/ 763297 w 763682"/>
              <a:gd name="connsiteY1" fmla="*/ 697977 h 1107687"/>
              <a:gd name="connsiteX2" fmla="*/ 762663 w 763682"/>
              <a:gd name="connsiteY2" fmla="*/ 1107687 h 1107687"/>
              <a:gd name="connsiteX3" fmla="*/ 555 w 763682"/>
              <a:gd name="connsiteY3" fmla="*/ 1104897 h 1107687"/>
              <a:gd name="connsiteX4" fmla="*/ 1084 w 763682"/>
              <a:gd name="connsiteY4" fmla="*/ 0 h 1107687"/>
              <a:gd name="connsiteX0" fmla="*/ 1084 w 763682"/>
              <a:gd name="connsiteY0" fmla="*/ 0 h 1107687"/>
              <a:gd name="connsiteX1" fmla="*/ 763297 w 763682"/>
              <a:gd name="connsiteY1" fmla="*/ 697977 h 1107687"/>
              <a:gd name="connsiteX2" fmla="*/ 762663 w 763682"/>
              <a:gd name="connsiteY2" fmla="*/ 1107687 h 1107687"/>
              <a:gd name="connsiteX3" fmla="*/ 555 w 763682"/>
              <a:gd name="connsiteY3" fmla="*/ 1104897 h 1107687"/>
              <a:gd name="connsiteX4" fmla="*/ 1084 w 763682"/>
              <a:gd name="connsiteY4" fmla="*/ 0 h 1107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3682" h="1107687">
                <a:moveTo>
                  <a:pt x="1084" y="0"/>
                </a:moveTo>
                <a:cubicBezTo>
                  <a:pt x="247923" y="118757"/>
                  <a:pt x="266692" y="662021"/>
                  <a:pt x="763297" y="697977"/>
                </a:cubicBezTo>
                <a:cubicBezTo>
                  <a:pt x="764850" y="837901"/>
                  <a:pt x="761110" y="967763"/>
                  <a:pt x="762663" y="1107687"/>
                </a:cubicBezTo>
                <a:cubicBezTo>
                  <a:pt x="287225" y="1107574"/>
                  <a:pt x="129919" y="854290"/>
                  <a:pt x="555" y="1104897"/>
                </a:cubicBezTo>
                <a:cubicBezTo>
                  <a:pt x="-1562" y="611442"/>
                  <a:pt x="3201" y="493455"/>
                  <a:pt x="10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7" name="Прямоугольник 1">
            <a:extLst>
              <a:ext uri="{FF2B5EF4-FFF2-40B4-BE49-F238E27FC236}">
                <a16:creationId xmlns:a16="http://schemas.microsoft.com/office/drawing/2014/main" id="{36D275A4-2BC1-40BE-9BBE-5F31826F0670}"/>
              </a:ext>
            </a:extLst>
          </p:cNvPr>
          <p:cNvSpPr/>
          <p:nvPr/>
        </p:nvSpPr>
        <p:spPr>
          <a:xfrm>
            <a:off x="5354794" y="2806394"/>
            <a:ext cx="830474" cy="2856197"/>
          </a:xfrm>
          <a:custGeom>
            <a:avLst/>
            <a:gdLst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60626"/>
              <a:gd name="connsiteY0" fmla="*/ 0 h 788214"/>
              <a:gd name="connsiteX1" fmla="*/ 743692 w 760626"/>
              <a:gd name="connsiteY1" fmla="*/ 0 h 788214"/>
              <a:gd name="connsiteX2" fmla="*/ 760626 w 760626"/>
              <a:gd name="connsiteY2" fmla="*/ 517281 h 788214"/>
              <a:gd name="connsiteX3" fmla="*/ 0 w 760626"/>
              <a:gd name="connsiteY3" fmla="*/ 788214 h 788214"/>
              <a:gd name="connsiteX4" fmla="*/ 0 w 760626"/>
              <a:gd name="connsiteY4" fmla="*/ 0 h 788214"/>
              <a:gd name="connsiteX0" fmla="*/ 0 w 760626"/>
              <a:gd name="connsiteY0" fmla="*/ 0 h 788214"/>
              <a:gd name="connsiteX1" fmla="*/ 743692 w 760626"/>
              <a:gd name="connsiteY1" fmla="*/ 0 h 788214"/>
              <a:gd name="connsiteX2" fmla="*/ 760626 w 760626"/>
              <a:gd name="connsiteY2" fmla="*/ 517281 h 788214"/>
              <a:gd name="connsiteX3" fmla="*/ 0 w 760626"/>
              <a:gd name="connsiteY3" fmla="*/ 788214 h 788214"/>
              <a:gd name="connsiteX4" fmla="*/ 0 w 760626"/>
              <a:gd name="connsiteY4" fmla="*/ 0 h 788214"/>
              <a:gd name="connsiteX0" fmla="*/ 0 w 752160"/>
              <a:gd name="connsiteY0" fmla="*/ 0 h 788214"/>
              <a:gd name="connsiteX1" fmla="*/ 743692 w 752160"/>
              <a:gd name="connsiteY1" fmla="*/ 0 h 788214"/>
              <a:gd name="connsiteX2" fmla="*/ 752160 w 752160"/>
              <a:gd name="connsiteY2" fmla="*/ 525747 h 788214"/>
              <a:gd name="connsiteX3" fmla="*/ 0 w 752160"/>
              <a:gd name="connsiteY3" fmla="*/ 788214 h 788214"/>
              <a:gd name="connsiteX4" fmla="*/ 0 w 752160"/>
              <a:gd name="connsiteY4" fmla="*/ 0 h 788214"/>
              <a:gd name="connsiteX0" fmla="*/ 0 w 752160"/>
              <a:gd name="connsiteY0" fmla="*/ 0 h 788214"/>
              <a:gd name="connsiteX1" fmla="*/ 750042 w 752160"/>
              <a:gd name="connsiteY1" fmla="*/ 0 h 788214"/>
              <a:gd name="connsiteX2" fmla="*/ 752160 w 752160"/>
              <a:gd name="connsiteY2" fmla="*/ 525747 h 788214"/>
              <a:gd name="connsiteX3" fmla="*/ 0 w 752160"/>
              <a:gd name="connsiteY3" fmla="*/ 788214 h 788214"/>
              <a:gd name="connsiteX4" fmla="*/ 0 w 752160"/>
              <a:gd name="connsiteY4" fmla="*/ 0 h 788214"/>
              <a:gd name="connsiteX0" fmla="*/ 0 w 860109"/>
              <a:gd name="connsiteY0" fmla="*/ 579967 h 1368181"/>
              <a:gd name="connsiteX1" fmla="*/ 860109 w 860109"/>
              <a:gd name="connsiteY1" fmla="*/ 0 h 1368181"/>
              <a:gd name="connsiteX2" fmla="*/ 752160 w 860109"/>
              <a:gd name="connsiteY2" fmla="*/ 1105714 h 1368181"/>
              <a:gd name="connsiteX3" fmla="*/ 0 w 860109"/>
              <a:gd name="connsiteY3" fmla="*/ 1368181 h 1368181"/>
              <a:gd name="connsiteX4" fmla="*/ 0 w 860109"/>
              <a:gd name="connsiteY4" fmla="*/ 579967 h 1368181"/>
              <a:gd name="connsiteX0" fmla="*/ 0 w 955360"/>
              <a:gd name="connsiteY0" fmla="*/ 579967 h 2875247"/>
              <a:gd name="connsiteX1" fmla="*/ 860109 w 955360"/>
              <a:gd name="connsiteY1" fmla="*/ 0 h 2875247"/>
              <a:gd name="connsiteX2" fmla="*/ 955360 w 955360"/>
              <a:gd name="connsiteY2" fmla="*/ 2875247 h 2875247"/>
              <a:gd name="connsiteX3" fmla="*/ 0 w 955360"/>
              <a:gd name="connsiteY3" fmla="*/ 1368181 h 2875247"/>
              <a:gd name="connsiteX4" fmla="*/ 0 w 955360"/>
              <a:gd name="connsiteY4" fmla="*/ 579967 h 2875247"/>
              <a:gd name="connsiteX0" fmla="*/ 8466 w 963826"/>
              <a:gd name="connsiteY0" fmla="*/ 579967 h 2875247"/>
              <a:gd name="connsiteX1" fmla="*/ 868575 w 963826"/>
              <a:gd name="connsiteY1" fmla="*/ 0 h 2875247"/>
              <a:gd name="connsiteX2" fmla="*/ 963826 w 963826"/>
              <a:gd name="connsiteY2" fmla="*/ 2875247 h 2875247"/>
              <a:gd name="connsiteX3" fmla="*/ 0 w 963826"/>
              <a:gd name="connsiteY3" fmla="*/ 2236014 h 2875247"/>
              <a:gd name="connsiteX4" fmla="*/ 8466 w 963826"/>
              <a:gd name="connsiteY4" fmla="*/ 579967 h 2875247"/>
              <a:gd name="connsiteX0" fmla="*/ 8466 w 963826"/>
              <a:gd name="connsiteY0" fmla="*/ 579967 h 2875247"/>
              <a:gd name="connsiteX1" fmla="*/ 868575 w 963826"/>
              <a:gd name="connsiteY1" fmla="*/ 0 h 2875247"/>
              <a:gd name="connsiteX2" fmla="*/ 963826 w 963826"/>
              <a:gd name="connsiteY2" fmla="*/ 2875247 h 2875247"/>
              <a:gd name="connsiteX3" fmla="*/ 0 w 963826"/>
              <a:gd name="connsiteY3" fmla="*/ 2236014 h 2875247"/>
              <a:gd name="connsiteX4" fmla="*/ 8466 w 963826"/>
              <a:gd name="connsiteY4" fmla="*/ 579967 h 2875247"/>
              <a:gd name="connsiteX0" fmla="*/ 8466 w 883392"/>
              <a:gd name="connsiteY0" fmla="*/ 579967 h 2858314"/>
              <a:gd name="connsiteX1" fmla="*/ 868575 w 883392"/>
              <a:gd name="connsiteY1" fmla="*/ 0 h 2858314"/>
              <a:gd name="connsiteX2" fmla="*/ 883392 w 883392"/>
              <a:gd name="connsiteY2" fmla="*/ 2858314 h 2858314"/>
              <a:gd name="connsiteX3" fmla="*/ 0 w 883392"/>
              <a:gd name="connsiteY3" fmla="*/ 2236014 h 2858314"/>
              <a:gd name="connsiteX4" fmla="*/ 8466 w 883392"/>
              <a:gd name="connsiteY4" fmla="*/ 579967 h 2858314"/>
              <a:gd name="connsiteX0" fmla="*/ 8466 w 883392"/>
              <a:gd name="connsiteY0" fmla="*/ 579967 h 2858314"/>
              <a:gd name="connsiteX1" fmla="*/ 868575 w 883392"/>
              <a:gd name="connsiteY1" fmla="*/ 0 h 2858314"/>
              <a:gd name="connsiteX2" fmla="*/ 883392 w 883392"/>
              <a:gd name="connsiteY2" fmla="*/ 2858314 h 2858314"/>
              <a:gd name="connsiteX3" fmla="*/ 0 w 883392"/>
              <a:gd name="connsiteY3" fmla="*/ 2236014 h 2858314"/>
              <a:gd name="connsiteX4" fmla="*/ 8466 w 883392"/>
              <a:gd name="connsiteY4" fmla="*/ 579967 h 2858314"/>
              <a:gd name="connsiteX0" fmla="*/ 8466 w 883392"/>
              <a:gd name="connsiteY0" fmla="*/ 579967 h 2858314"/>
              <a:gd name="connsiteX1" fmla="*/ 868575 w 883392"/>
              <a:gd name="connsiteY1" fmla="*/ 0 h 2858314"/>
              <a:gd name="connsiteX2" fmla="*/ 883392 w 883392"/>
              <a:gd name="connsiteY2" fmla="*/ 2858314 h 2858314"/>
              <a:gd name="connsiteX3" fmla="*/ 0 w 883392"/>
              <a:gd name="connsiteY3" fmla="*/ 2236014 h 2858314"/>
              <a:gd name="connsiteX4" fmla="*/ 8466 w 883392"/>
              <a:gd name="connsiteY4" fmla="*/ 579967 h 2858314"/>
              <a:gd name="connsiteX0" fmla="*/ 8466 w 883392"/>
              <a:gd name="connsiteY0" fmla="*/ 579967 h 2858314"/>
              <a:gd name="connsiteX1" fmla="*/ 868575 w 883392"/>
              <a:gd name="connsiteY1" fmla="*/ 0 h 2858314"/>
              <a:gd name="connsiteX2" fmla="*/ 883392 w 883392"/>
              <a:gd name="connsiteY2" fmla="*/ 2858314 h 2858314"/>
              <a:gd name="connsiteX3" fmla="*/ 0 w 883392"/>
              <a:gd name="connsiteY3" fmla="*/ 2236014 h 2858314"/>
              <a:gd name="connsiteX4" fmla="*/ 8466 w 883392"/>
              <a:gd name="connsiteY4" fmla="*/ 579967 h 2858314"/>
              <a:gd name="connsiteX0" fmla="*/ 2116 w 883392"/>
              <a:gd name="connsiteY0" fmla="*/ 512234 h 2858314"/>
              <a:gd name="connsiteX1" fmla="*/ 868575 w 883392"/>
              <a:gd name="connsiteY1" fmla="*/ 0 h 2858314"/>
              <a:gd name="connsiteX2" fmla="*/ 883392 w 883392"/>
              <a:gd name="connsiteY2" fmla="*/ 2858314 h 2858314"/>
              <a:gd name="connsiteX3" fmla="*/ 0 w 883392"/>
              <a:gd name="connsiteY3" fmla="*/ 2236014 h 2858314"/>
              <a:gd name="connsiteX4" fmla="*/ 2116 w 883392"/>
              <a:gd name="connsiteY4" fmla="*/ 512234 h 2858314"/>
              <a:gd name="connsiteX0" fmla="*/ 4232 w 885508"/>
              <a:gd name="connsiteY0" fmla="*/ 512234 h 2858314"/>
              <a:gd name="connsiteX1" fmla="*/ 870691 w 885508"/>
              <a:gd name="connsiteY1" fmla="*/ 0 h 2858314"/>
              <a:gd name="connsiteX2" fmla="*/ 885508 w 885508"/>
              <a:gd name="connsiteY2" fmla="*/ 2858314 h 2858314"/>
              <a:gd name="connsiteX3" fmla="*/ 0 w 885508"/>
              <a:gd name="connsiteY3" fmla="*/ 2056097 h 2858314"/>
              <a:gd name="connsiteX4" fmla="*/ 4232 w 885508"/>
              <a:gd name="connsiteY4" fmla="*/ 512234 h 2858314"/>
              <a:gd name="connsiteX0" fmla="*/ 4232 w 885508"/>
              <a:gd name="connsiteY0" fmla="*/ 512234 h 2858314"/>
              <a:gd name="connsiteX1" fmla="*/ 870691 w 885508"/>
              <a:gd name="connsiteY1" fmla="*/ 0 h 2858314"/>
              <a:gd name="connsiteX2" fmla="*/ 885508 w 885508"/>
              <a:gd name="connsiteY2" fmla="*/ 2858314 h 2858314"/>
              <a:gd name="connsiteX3" fmla="*/ 0 w 885508"/>
              <a:gd name="connsiteY3" fmla="*/ 2056097 h 2858314"/>
              <a:gd name="connsiteX4" fmla="*/ 4232 w 885508"/>
              <a:gd name="connsiteY4" fmla="*/ 512234 h 2858314"/>
              <a:gd name="connsiteX0" fmla="*/ 4232 w 870691"/>
              <a:gd name="connsiteY0" fmla="*/ 512234 h 2868897"/>
              <a:gd name="connsiteX1" fmla="*/ 870691 w 870691"/>
              <a:gd name="connsiteY1" fmla="*/ 0 h 2868897"/>
              <a:gd name="connsiteX2" fmla="*/ 826241 w 870691"/>
              <a:gd name="connsiteY2" fmla="*/ 2868897 h 2868897"/>
              <a:gd name="connsiteX3" fmla="*/ 0 w 870691"/>
              <a:gd name="connsiteY3" fmla="*/ 2056097 h 2868897"/>
              <a:gd name="connsiteX4" fmla="*/ 4232 w 870691"/>
              <a:gd name="connsiteY4" fmla="*/ 512234 h 2868897"/>
              <a:gd name="connsiteX0" fmla="*/ 4232 w 870691"/>
              <a:gd name="connsiteY0" fmla="*/ 512234 h 2862547"/>
              <a:gd name="connsiteX1" fmla="*/ 870691 w 870691"/>
              <a:gd name="connsiteY1" fmla="*/ 0 h 2862547"/>
              <a:gd name="connsiteX2" fmla="*/ 830474 w 870691"/>
              <a:gd name="connsiteY2" fmla="*/ 2862547 h 2862547"/>
              <a:gd name="connsiteX3" fmla="*/ 0 w 870691"/>
              <a:gd name="connsiteY3" fmla="*/ 2056097 h 2862547"/>
              <a:gd name="connsiteX4" fmla="*/ 4232 w 870691"/>
              <a:gd name="connsiteY4" fmla="*/ 512234 h 2862547"/>
              <a:gd name="connsiteX0" fmla="*/ 4232 w 830474"/>
              <a:gd name="connsiteY0" fmla="*/ 505884 h 2856197"/>
              <a:gd name="connsiteX1" fmla="*/ 807191 w 830474"/>
              <a:gd name="connsiteY1" fmla="*/ 0 h 2856197"/>
              <a:gd name="connsiteX2" fmla="*/ 830474 w 830474"/>
              <a:gd name="connsiteY2" fmla="*/ 2856197 h 2856197"/>
              <a:gd name="connsiteX3" fmla="*/ 0 w 830474"/>
              <a:gd name="connsiteY3" fmla="*/ 2049747 h 2856197"/>
              <a:gd name="connsiteX4" fmla="*/ 4232 w 830474"/>
              <a:gd name="connsiteY4" fmla="*/ 505884 h 2856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0474" h="2856197">
                <a:moveTo>
                  <a:pt x="4232" y="505884"/>
                </a:moveTo>
                <a:cubicBezTo>
                  <a:pt x="391829" y="575733"/>
                  <a:pt x="398427" y="86783"/>
                  <a:pt x="807191" y="0"/>
                </a:cubicBezTo>
                <a:lnTo>
                  <a:pt x="830474" y="2856197"/>
                </a:lnTo>
                <a:cubicBezTo>
                  <a:pt x="415361" y="2830797"/>
                  <a:pt x="374897" y="2049747"/>
                  <a:pt x="0" y="2049747"/>
                </a:cubicBezTo>
                <a:cubicBezTo>
                  <a:pt x="705" y="1475154"/>
                  <a:pt x="3527" y="1080477"/>
                  <a:pt x="4232" y="505884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6" name="Прямоугольник 1">
            <a:extLst>
              <a:ext uri="{FF2B5EF4-FFF2-40B4-BE49-F238E27FC236}">
                <a16:creationId xmlns:a16="http://schemas.microsoft.com/office/drawing/2014/main" id="{01BAE180-E625-40B9-83A2-D20522F98001}"/>
              </a:ext>
            </a:extLst>
          </p:cNvPr>
          <p:cNvSpPr/>
          <p:nvPr/>
        </p:nvSpPr>
        <p:spPr>
          <a:xfrm>
            <a:off x="5353734" y="2102392"/>
            <a:ext cx="770408" cy="1207844"/>
          </a:xfrm>
          <a:custGeom>
            <a:avLst/>
            <a:gdLst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60626"/>
              <a:gd name="connsiteY0" fmla="*/ 0 h 788214"/>
              <a:gd name="connsiteX1" fmla="*/ 743692 w 760626"/>
              <a:gd name="connsiteY1" fmla="*/ 0 h 788214"/>
              <a:gd name="connsiteX2" fmla="*/ 760626 w 760626"/>
              <a:gd name="connsiteY2" fmla="*/ 517281 h 788214"/>
              <a:gd name="connsiteX3" fmla="*/ 0 w 760626"/>
              <a:gd name="connsiteY3" fmla="*/ 788214 h 788214"/>
              <a:gd name="connsiteX4" fmla="*/ 0 w 760626"/>
              <a:gd name="connsiteY4" fmla="*/ 0 h 788214"/>
              <a:gd name="connsiteX0" fmla="*/ 0 w 760626"/>
              <a:gd name="connsiteY0" fmla="*/ 0 h 788214"/>
              <a:gd name="connsiteX1" fmla="*/ 743692 w 760626"/>
              <a:gd name="connsiteY1" fmla="*/ 0 h 788214"/>
              <a:gd name="connsiteX2" fmla="*/ 760626 w 760626"/>
              <a:gd name="connsiteY2" fmla="*/ 517281 h 788214"/>
              <a:gd name="connsiteX3" fmla="*/ 0 w 760626"/>
              <a:gd name="connsiteY3" fmla="*/ 788214 h 788214"/>
              <a:gd name="connsiteX4" fmla="*/ 0 w 760626"/>
              <a:gd name="connsiteY4" fmla="*/ 0 h 788214"/>
              <a:gd name="connsiteX0" fmla="*/ 0 w 752160"/>
              <a:gd name="connsiteY0" fmla="*/ 0 h 788214"/>
              <a:gd name="connsiteX1" fmla="*/ 743692 w 752160"/>
              <a:gd name="connsiteY1" fmla="*/ 0 h 788214"/>
              <a:gd name="connsiteX2" fmla="*/ 752160 w 752160"/>
              <a:gd name="connsiteY2" fmla="*/ 525747 h 788214"/>
              <a:gd name="connsiteX3" fmla="*/ 0 w 752160"/>
              <a:gd name="connsiteY3" fmla="*/ 788214 h 788214"/>
              <a:gd name="connsiteX4" fmla="*/ 0 w 752160"/>
              <a:gd name="connsiteY4" fmla="*/ 0 h 788214"/>
              <a:gd name="connsiteX0" fmla="*/ 0 w 752160"/>
              <a:gd name="connsiteY0" fmla="*/ 0 h 788214"/>
              <a:gd name="connsiteX1" fmla="*/ 750042 w 752160"/>
              <a:gd name="connsiteY1" fmla="*/ 0 h 788214"/>
              <a:gd name="connsiteX2" fmla="*/ 752160 w 752160"/>
              <a:gd name="connsiteY2" fmla="*/ 525747 h 788214"/>
              <a:gd name="connsiteX3" fmla="*/ 0 w 752160"/>
              <a:gd name="connsiteY3" fmla="*/ 788214 h 788214"/>
              <a:gd name="connsiteX4" fmla="*/ 0 w 752160"/>
              <a:gd name="connsiteY4" fmla="*/ 0 h 788214"/>
              <a:gd name="connsiteX0" fmla="*/ 0 w 758510"/>
              <a:gd name="connsiteY0" fmla="*/ 0 h 1480364"/>
              <a:gd name="connsiteX1" fmla="*/ 756392 w 758510"/>
              <a:gd name="connsiteY1" fmla="*/ 692150 h 1480364"/>
              <a:gd name="connsiteX2" fmla="*/ 758510 w 758510"/>
              <a:gd name="connsiteY2" fmla="*/ 1217897 h 1480364"/>
              <a:gd name="connsiteX3" fmla="*/ 6350 w 758510"/>
              <a:gd name="connsiteY3" fmla="*/ 1480364 h 1480364"/>
              <a:gd name="connsiteX4" fmla="*/ 0 w 758510"/>
              <a:gd name="connsiteY4" fmla="*/ 0 h 1480364"/>
              <a:gd name="connsiteX0" fmla="*/ 0 w 758510"/>
              <a:gd name="connsiteY0" fmla="*/ 0 h 1961377"/>
              <a:gd name="connsiteX1" fmla="*/ 756392 w 758510"/>
              <a:gd name="connsiteY1" fmla="*/ 692150 h 1961377"/>
              <a:gd name="connsiteX2" fmla="*/ 758510 w 758510"/>
              <a:gd name="connsiteY2" fmla="*/ 1217897 h 1961377"/>
              <a:gd name="connsiteX3" fmla="*/ 6350 w 758510"/>
              <a:gd name="connsiteY3" fmla="*/ 1961377 h 1961377"/>
              <a:gd name="connsiteX4" fmla="*/ 0 w 758510"/>
              <a:gd name="connsiteY4" fmla="*/ 0 h 196137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1569 w 756904"/>
              <a:gd name="connsiteY0" fmla="*/ 96838 h 1214194"/>
              <a:gd name="connsiteX1" fmla="*/ 754786 w 756904"/>
              <a:gd name="connsiteY1" fmla="*/ 0 h 1214194"/>
              <a:gd name="connsiteX2" fmla="*/ 756904 w 756904"/>
              <a:gd name="connsiteY2" fmla="*/ 525747 h 1214194"/>
              <a:gd name="connsiteX3" fmla="*/ 510 w 756904"/>
              <a:gd name="connsiteY3" fmla="*/ 1214194 h 1214194"/>
              <a:gd name="connsiteX4" fmla="*/ 1569 w 756904"/>
              <a:gd name="connsiteY4" fmla="*/ 96838 h 1214194"/>
              <a:gd name="connsiteX0" fmla="*/ 0 w 763802"/>
              <a:gd name="connsiteY0" fmla="*/ 109538 h 1214194"/>
              <a:gd name="connsiteX1" fmla="*/ 761684 w 763802"/>
              <a:gd name="connsiteY1" fmla="*/ 0 h 1214194"/>
              <a:gd name="connsiteX2" fmla="*/ 763802 w 763802"/>
              <a:gd name="connsiteY2" fmla="*/ 525747 h 1214194"/>
              <a:gd name="connsiteX3" fmla="*/ 7408 w 763802"/>
              <a:gd name="connsiteY3" fmla="*/ 1214194 h 1214194"/>
              <a:gd name="connsiteX4" fmla="*/ 0 w 763802"/>
              <a:gd name="connsiteY4" fmla="*/ 109538 h 1214194"/>
              <a:gd name="connsiteX0" fmla="*/ 0 w 768034"/>
              <a:gd name="connsiteY0" fmla="*/ 103188 h 1207844"/>
              <a:gd name="connsiteX1" fmla="*/ 768034 w 768034"/>
              <a:gd name="connsiteY1" fmla="*/ 0 h 1207844"/>
              <a:gd name="connsiteX2" fmla="*/ 763802 w 768034"/>
              <a:gd name="connsiteY2" fmla="*/ 519397 h 1207844"/>
              <a:gd name="connsiteX3" fmla="*/ 7408 w 768034"/>
              <a:gd name="connsiteY3" fmla="*/ 1207844 h 1207844"/>
              <a:gd name="connsiteX4" fmla="*/ 0 w 768034"/>
              <a:gd name="connsiteY4" fmla="*/ 103188 h 1207844"/>
              <a:gd name="connsiteX0" fmla="*/ 0 w 770408"/>
              <a:gd name="connsiteY0" fmla="*/ 103188 h 1207844"/>
              <a:gd name="connsiteX1" fmla="*/ 768034 w 770408"/>
              <a:gd name="connsiteY1" fmla="*/ 0 h 1207844"/>
              <a:gd name="connsiteX2" fmla="*/ 770152 w 770408"/>
              <a:gd name="connsiteY2" fmla="*/ 510931 h 1207844"/>
              <a:gd name="connsiteX3" fmla="*/ 7408 w 770408"/>
              <a:gd name="connsiteY3" fmla="*/ 1207844 h 1207844"/>
              <a:gd name="connsiteX4" fmla="*/ 0 w 770408"/>
              <a:gd name="connsiteY4" fmla="*/ 103188 h 1207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0408" h="1207844">
                <a:moveTo>
                  <a:pt x="0" y="103188"/>
                </a:moveTo>
                <a:cubicBezTo>
                  <a:pt x="253189" y="545571"/>
                  <a:pt x="394195" y="52916"/>
                  <a:pt x="768034" y="0"/>
                </a:cubicBezTo>
                <a:cubicBezTo>
                  <a:pt x="766623" y="173132"/>
                  <a:pt x="771563" y="337799"/>
                  <a:pt x="770152" y="510931"/>
                </a:cubicBezTo>
                <a:cubicBezTo>
                  <a:pt x="277780" y="649573"/>
                  <a:pt x="139947" y="828960"/>
                  <a:pt x="7408" y="1207844"/>
                </a:cubicBezTo>
                <a:cubicBezTo>
                  <a:pt x="5291" y="714389"/>
                  <a:pt x="2117" y="596643"/>
                  <a:pt x="0" y="10318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7065B2F-29A8-4FDB-95CB-4C11B8C14908}"/>
              </a:ext>
            </a:extLst>
          </p:cNvPr>
          <p:cNvSpPr/>
          <p:nvPr/>
        </p:nvSpPr>
        <p:spPr>
          <a:xfrm>
            <a:off x="5360154" y="1449591"/>
            <a:ext cx="757381" cy="750114"/>
          </a:xfrm>
          <a:custGeom>
            <a:avLst/>
            <a:gdLst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60626"/>
              <a:gd name="connsiteY0" fmla="*/ 0 h 788214"/>
              <a:gd name="connsiteX1" fmla="*/ 743692 w 760626"/>
              <a:gd name="connsiteY1" fmla="*/ 0 h 788214"/>
              <a:gd name="connsiteX2" fmla="*/ 760626 w 760626"/>
              <a:gd name="connsiteY2" fmla="*/ 517281 h 788214"/>
              <a:gd name="connsiteX3" fmla="*/ 0 w 760626"/>
              <a:gd name="connsiteY3" fmla="*/ 788214 h 788214"/>
              <a:gd name="connsiteX4" fmla="*/ 0 w 760626"/>
              <a:gd name="connsiteY4" fmla="*/ 0 h 788214"/>
              <a:gd name="connsiteX0" fmla="*/ 0 w 760626"/>
              <a:gd name="connsiteY0" fmla="*/ 0 h 788214"/>
              <a:gd name="connsiteX1" fmla="*/ 743692 w 760626"/>
              <a:gd name="connsiteY1" fmla="*/ 0 h 788214"/>
              <a:gd name="connsiteX2" fmla="*/ 760626 w 760626"/>
              <a:gd name="connsiteY2" fmla="*/ 517281 h 788214"/>
              <a:gd name="connsiteX3" fmla="*/ 0 w 760626"/>
              <a:gd name="connsiteY3" fmla="*/ 788214 h 788214"/>
              <a:gd name="connsiteX4" fmla="*/ 0 w 760626"/>
              <a:gd name="connsiteY4" fmla="*/ 0 h 788214"/>
              <a:gd name="connsiteX0" fmla="*/ 0 w 752160"/>
              <a:gd name="connsiteY0" fmla="*/ 0 h 788214"/>
              <a:gd name="connsiteX1" fmla="*/ 743692 w 752160"/>
              <a:gd name="connsiteY1" fmla="*/ 0 h 788214"/>
              <a:gd name="connsiteX2" fmla="*/ 752160 w 752160"/>
              <a:gd name="connsiteY2" fmla="*/ 525747 h 788214"/>
              <a:gd name="connsiteX3" fmla="*/ 0 w 752160"/>
              <a:gd name="connsiteY3" fmla="*/ 788214 h 788214"/>
              <a:gd name="connsiteX4" fmla="*/ 0 w 752160"/>
              <a:gd name="connsiteY4" fmla="*/ 0 h 788214"/>
              <a:gd name="connsiteX0" fmla="*/ 0 w 752160"/>
              <a:gd name="connsiteY0" fmla="*/ 0 h 788214"/>
              <a:gd name="connsiteX1" fmla="*/ 750042 w 752160"/>
              <a:gd name="connsiteY1" fmla="*/ 0 h 788214"/>
              <a:gd name="connsiteX2" fmla="*/ 752160 w 752160"/>
              <a:gd name="connsiteY2" fmla="*/ 525747 h 788214"/>
              <a:gd name="connsiteX3" fmla="*/ 0 w 752160"/>
              <a:gd name="connsiteY3" fmla="*/ 788214 h 788214"/>
              <a:gd name="connsiteX4" fmla="*/ 0 w 752160"/>
              <a:gd name="connsiteY4" fmla="*/ 0 h 788214"/>
              <a:gd name="connsiteX0" fmla="*/ 0 w 756923"/>
              <a:gd name="connsiteY0" fmla="*/ 0 h 807264"/>
              <a:gd name="connsiteX1" fmla="*/ 754805 w 756923"/>
              <a:gd name="connsiteY1" fmla="*/ 19050 h 807264"/>
              <a:gd name="connsiteX2" fmla="*/ 756923 w 756923"/>
              <a:gd name="connsiteY2" fmla="*/ 544797 h 807264"/>
              <a:gd name="connsiteX3" fmla="*/ 4763 w 756923"/>
              <a:gd name="connsiteY3" fmla="*/ 807264 h 807264"/>
              <a:gd name="connsiteX4" fmla="*/ 0 w 756923"/>
              <a:gd name="connsiteY4" fmla="*/ 0 h 807264"/>
              <a:gd name="connsiteX0" fmla="*/ 458 w 757381"/>
              <a:gd name="connsiteY0" fmla="*/ 0 h 750114"/>
              <a:gd name="connsiteX1" fmla="*/ 755263 w 757381"/>
              <a:gd name="connsiteY1" fmla="*/ 19050 h 750114"/>
              <a:gd name="connsiteX2" fmla="*/ 757381 w 757381"/>
              <a:gd name="connsiteY2" fmla="*/ 544797 h 750114"/>
              <a:gd name="connsiteX3" fmla="*/ 458 w 757381"/>
              <a:gd name="connsiteY3" fmla="*/ 750114 h 750114"/>
              <a:gd name="connsiteX4" fmla="*/ 458 w 757381"/>
              <a:gd name="connsiteY4" fmla="*/ 0 h 75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7381" h="750114">
                <a:moveTo>
                  <a:pt x="458" y="0"/>
                </a:moveTo>
                <a:cubicBezTo>
                  <a:pt x="294922" y="162983"/>
                  <a:pt x="460799" y="198966"/>
                  <a:pt x="755263" y="19050"/>
                </a:cubicBezTo>
                <a:lnTo>
                  <a:pt x="757381" y="544797"/>
                </a:lnTo>
                <a:cubicBezTo>
                  <a:pt x="350734" y="369114"/>
                  <a:pt x="244122" y="568080"/>
                  <a:pt x="458" y="750114"/>
                </a:cubicBezTo>
                <a:cubicBezTo>
                  <a:pt x="-1130" y="481026"/>
                  <a:pt x="2046" y="269088"/>
                  <a:pt x="458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199C3E9A-E050-4EFB-B463-879A9DDC0389}"/>
              </a:ext>
            </a:extLst>
          </p:cNvPr>
          <p:cNvSpPr/>
          <p:nvPr/>
        </p:nvSpPr>
        <p:spPr>
          <a:xfrm>
            <a:off x="6050652" y="5730422"/>
            <a:ext cx="5634850" cy="525916"/>
          </a:xfrm>
          <a:prstGeom prst="roundRect">
            <a:avLst/>
          </a:prstGeom>
          <a:solidFill>
            <a:schemeClr val="tx1">
              <a:lumMod val="10000"/>
              <a:lumOff val="90000"/>
            </a:schemeClr>
          </a:solidFill>
          <a:ln w="3175">
            <a:noFill/>
            <a:miter lim="400000"/>
          </a:ln>
        </p:spPr>
        <p:txBody>
          <a:bodyPr lIns="108000" tIns="0" rIns="0" bIns="0" rtlCol="0" anchor="ctr"/>
          <a:lstStyle/>
          <a:p>
            <a:endParaRPr lang="ru-RU" sz="14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CC508E79-51F4-4C4C-BEAC-B67C0935A1C7}"/>
              </a:ext>
            </a:extLst>
          </p:cNvPr>
          <p:cNvSpPr/>
          <p:nvPr/>
        </p:nvSpPr>
        <p:spPr>
          <a:xfrm>
            <a:off x="6050652" y="2098719"/>
            <a:ext cx="5634850" cy="525916"/>
          </a:xfrm>
          <a:prstGeom prst="roundRect">
            <a:avLst/>
          </a:prstGeom>
          <a:solidFill>
            <a:schemeClr val="tx1">
              <a:lumMod val="10000"/>
              <a:lumOff val="90000"/>
            </a:schemeClr>
          </a:solidFill>
          <a:ln w="3175">
            <a:noFill/>
            <a:miter lim="400000"/>
          </a:ln>
        </p:spPr>
        <p:txBody>
          <a:bodyPr lIns="108000" tIns="0" rIns="0" bIns="0" rtlCol="0" anchor="ctr"/>
          <a:lstStyle/>
          <a:p>
            <a:endParaRPr lang="ru-RU" sz="14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6BF2023-BB66-4DBC-E726-73198F9AB896}"/>
              </a:ext>
            </a:extLst>
          </p:cNvPr>
          <p:cNvGraphicFramePr>
            <a:graphicFrameLocks noGrp="1"/>
          </p:cNvGraphicFramePr>
          <p:nvPr/>
        </p:nvGraphicFramePr>
        <p:xfrm>
          <a:off x="346844" y="998537"/>
          <a:ext cx="5018532" cy="526118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28815">
                  <a:extLst>
                    <a:ext uri="{9D8B030D-6E8A-4147-A177-3AD203B41FA5}">
                      <a16:colId xmlns:a16="http://schemas.microsoft.com/office/drawing/2014/main" val="1807532984"/>
                    </a:ext>
                  </a:extLst>
                </a:gridCol>
                <a:gridCol w="1786367">
                  <a:extLst>
                    <a:ext uri="{9D8B030D-6E8A-4147-A177-3AD203B41FA5}">
                      <a16:colId xmlns:a16="http://schemas.microsoft.com/office/drawing/2014/main" val="2235671310"/>
                    </a:ext>
                  </a:extLst>
                </a:gridCol>
                <a:gridCol w="2803350">
                  <a:extLst>
                    <a:ext uri="{9D8B030D-6E8A-4147-A177-3AD203B41FA5}">
                      <a16:colId xmlns:a16="http://schemas.microsoft.com/office/drawing/2014/main" val="4084152173"/>
                    </a:ext>
                  </a:extLst>
                </a:gridCol>
              </a:tblGrid>
              <a:tr h="4446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b="1" kern="100" dirty="0">
                          <a:effectLst/>
                        </a:rPr>
                        <a:t>№ </a:t>
                      </a:r>
                      <a:br>
                        <a:rPr lang="ru-RU" sz="1100" b="1" kern="100" dirty="0">
                          <a:effectLst/>
                        </a:rPr>
                      </a:br>
                      <a:r>
                        <a:rPr lang="ru-RU" sz="1100" b="1" kern="100" dirty="0">
                          <a:effectLst/>
                        </a:rPr>
                        <a:t>п/п</a:t>
                      </a:r>
                      <a:endParaRPr lang="ru-RU" sz="11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2733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b="1" kern="100" dirty="0">
                          <a:effectLst/>
                        </a:rPr>
                        <a:t>Наименование направления</a:t>
                      </a:r>
                      <a:endParaRPr lang="ru-RU" sz="11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2733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b="1" kern="100" dirty="0">
                          <a:effectLst/>
                        </a:rPr>
                        <a:t>Содержание</a:t>
                      </a:r>
                      <a:endParaRPr lang="ru-RU" sz="11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2733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7477229"/>
                  </a:ext>
                </a:extLst>
              </a:tr>
              <a:tr h="756843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1</a:t>
                      </a:r>
                      <a:endParaRPr lang="ru-RU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3" marR="2733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Наименование бренда («слоган») муниципального образования</a:t>
                      </a:r>
                      <a:endParaRPr lang="ru-RU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2733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 </a:t>
                      </a:r>
                      <a:endParaRPr lang="ru-RU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2733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/>
                        </a:gs>
                        <a:gs pos="100000">
                          <a:schemeClr val="accent2">
                            <a:lumMod val="20000"/>
                            <a:lumOff val="80000"/>
                          </a:schemeClr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793116686"/>
                  </a:ext>
                </a:extLst>
              </a:tr>
              <a:tr h="11052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(описание наименования бренда муниципального образования («слоган») с отражением ценностей муниципального образования, на которых базируется бренд)</a:t>
                      </a:r>
                      <a:endParaRPr lang="ru-RU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2733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/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79417936"/>
                  </a:ext>
                </a:extLst>
              </a:tr>
              <a:tr h="154658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2</a:t>
                      </a:r>
                      <a:endParaRPr lang="ru-RU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3" marR="2733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Описание бренда муниципального образования</a:t>
                      </a:r>
                      <a:endParaRPr lang="ru-RU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2733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 </a:t>
                      </a:r>
                      <a:endParaRPr lang="ru-RU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2733" marT="0" marB="0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/>
                        </a:gs>
                        <a:gs pos="100000">
                          <a:schemeClr val="accent2">
                            <a:lumMod val="20000"/>
                            <a:lumOff val="80000"/>
                          </a:schemeClr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65168066"/>
                  </a:ext>
                </a:extLst>
              </a:tr>
              <a:tr h="14044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(описание бренда муниципального образования, включая основные ценности муниципального образования, на которых базируется бренд, описание истории разработки бренда муниципального образования,  объем не более 150 слов)</a:t>
                      </a:r>
                      <a:endParaRPr lang="ru-RU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2733" marT="0" marB="0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/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1136365"/>
                  </a:ext>
                </a:extLst>
              </a:tr>
            </a:tbl>
          </a:graphicData>
        </a:graphic>
      </p:graphicFrame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218AE721-66C9-303B-815D-220B6053DF72}"/>
              </a:ext>
            </a:extLst>
          </p:cNvPr>
          <p:cNvSpPr/>
          <p:nvPr/>
        </p:nvSpPr>
        <p:spPr>
          <a:xfrm>
            <a:off x="6050652" y="1468641"/>
            <a:ext cx="5634850" cy="525916"/>
          </a:xfrm>
          <a:prstGeom prst="roundRect">
            <a:avLst/>
          </a:prstGeom>
          <a:solidFill>
            <a:srgbClr val="1E77BC"/>
          </a:solidFill>
          <a:ln w="3175">
            <a:noFill/>
            <a:miter lim="400000"/>
          </a:ln>
        </p:spPr>
        <p:txBody>
          <a:bodyPr lIns="108000" tIns="0" rIns="0" bIns="0" rtlCol="0" anchor="ctr"/>
          <a:lstStyle/>
          <a:p>
            <a:r>
              <a:rPr lang="ru-RU" sz="1400" b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Урюпинск – столица российской провинции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B801EF-4EC3-C0D5-FB47-CFC2CED47BF7}"/>
              </a:ext>
            </a:extLst>
          </p:cNvPr>
          <p:cNvSpPr txBox="1"/>
          <p:nvPr/>
        </p:nvSpPr>
        <p:spPr>
          <a:xfrm>
            <a:off x="6207528" y="2187568"/>
            <a:ext cx="5404465" cy="36933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Обычно слоган не превышает 5 слов, что позволяет сделать его более запоминающимся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3B820784-FF9D-4702-3175-332020AFADE6}"/>
              </a:ext>
            </a:extLst>
          </p:cNvPr>
          <p:cNvSpPr/>
          <p:nvPr/>
        </p:nvSpPr>
        <p:spPr>
          <a:xfrm>
            <a:off x="6050652" y="2798084"/>
            <a:ext cx="5634850" cy="2869851"/>
          </a:xfrm>
          <a:prstGeom prst="roundRect">
            <a:avLst>
              <a:gd name="adj" fmla="val 4880"/>
            </a:avLst>
          </a:prstGeom>
          <a:solidFill>
            <a:srgbClr val="1E77BC"/>
          </a:solidFill>
          <a:ln w="3175">
            <a:noFill/>
            <a:miter lim="400000"/>
          </a:ln>
        </p:spPr>
        <p:txBody>
          <a:bodyPr lIns="72000" tIns="0" rIns="0" bIns="0" rtlCol="0" anchor="ctr"/>
          <a:lstStyle/>
          <a:p>
            <a:r>
              <a:rPr lang="ru-RU" sz="1200" b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Любой проект или коммуникация выстраивается исходя из шести ценностей (экологичность, мастеровитость, традиционность, духовность, самостоятельность, юмор) и пяти принципов (Невозможное возможно. Не отлынивать. Лучше принять решение, чем ничего не предпринимать. Быть не как все. Преемственность). Перечисленные ценности и принципы отражают лучшие качества горожан, которые необходимо усиливать в процессе развития бренда.</a:t>
            </a:r>
          </a:p>
          <a:p>
            <a:r>
              <a:rPr lang="ru-RU" sz="1200" b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Сейчас от триады «Россия — провинция — дыра» Урюпинск переходит к логической цепочке «Россия — провинция — прогресс». А столица в понимании большинства жителей перестает быть шуткой и становится обязанностью развития. Для жителей мегаполисов Урюпинск — олицетворение российской провинции в лучших ее проявлениях. Крылатая фраза «Кто не бывал в Урюпинске, тот не знает Россию» встречает гостей при въезде в город.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076758-6938-D33B-C905-C609D7393E6E}"/>
              </a:ext>
            </a:extLst>
          </p:cNvPr>
          <p:cNvSpPr txBox="1"/>
          <p:nvPr/>
        </p:nvSpPr>
        <p:spPr>
          <a:xfrm>
            <a:off x="6207528" y="5839130"/>
            <a:ext cx="5404466" cy="36933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После прочтения данной части заявки у эксперта должно сложиться представление о бренде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E687CA-45FB-898E-6554-4FC8BD95FFAA}"/>
              </a:ext>
            </a:extLst>
          </p:cNvPr>
          <p:cNvSpPr txBox="1"/>
          <p:nvPr/>
        </p:nvSpPr>
        <p:spPr>
          <a:xfrm>
            <a:off x="6050652" y="949009"/>
            <a:ext cx="5561341" cy="36933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Описание примера иллюстрирует </a:t>
            </a:r>
            <a:r>
              <a:rPr kumimoji="0" lang="ru-RU" sz="12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одну из возможных </a:t>
            </a:r>
            <a:r>
              <a:rPr kumimoji="0" lang="ru-RU" sz="12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практик </a:t>
            </a:r>
            <a:br>
              <a:rPr kumimoji="0" lang="ru-RU" sz="12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FillTx/>
                <a:ea typeface="Helvetica Neue"/>
                <a:cs typeface="Helvetica Neue"/>
                <a:sym typeface="Helvetica Neue"/>
              </a:rPr>
            </a:br>
            <a:r>
              <a:rPr kumimoji="0" lang="ru-RU" sz="12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брендирования территории</a:t>
            </a:r>
          </a:p>
        </p:txBody>
      </p:sp>
      <p:sp>
        <p:nvSpPr>
          <p:cNvPr id="19" name="Оформление текста с цифровыми данными">
            <a:extLst>
              <a:ext uri="{FF2B5EF4-FFF2-40B4-BE49-F238E27FC236}">
                <a16:creationId xmlns:a16="http://schemas.microsoft.com/office/drawing/2014/main" id="{A092EAEB-E961-4486-BFE3-C1673DFE18A1}"/>
              </a:ext>
            </a:extLst>
          </p:cNvPr>
          <p:cNvSpPr txBox="1"/>
          <p:nvPr/>
        </p:nvSpPr>
        <p:spPr>
          <a:xfrm>
            <a:off x="349094" y="215481"/>
            <a:ext cx="9481398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Описание бренда муниципального образования</a:t>
            </a:r>
          </a:p>
        </p:txBody>
      </p:sp>
      <p:pic>
        <p:nvPicPr>
          <p:cNvPr id="20" name="Изображение" descr="Изображение">
            <a:extLst>
              <a:ext uri="{FF2B5EF4-FFF2-40B4-BE49-F238E27FC236}">
                <a16:creationId xmlns:a16="http://schemas.microsoft.com/office/drawing/2014/main" id="{ADD8622C-205D-4750-9494-822958917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C517857-72A0-46B7-A2F6-F234EECE4F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sp>
        <p:nvSpPr>
          <p:cNvPr id="22" name="Прямоугольник">
            <a:extLst>
              <a:ext uri="{FF2B5EF4-FFF2-40B4-BE49-F238E27FC236}">
                <a16:creationId xmlns:a16="http://schemas.microsoft.com/office/drawing/2014/main" id="{9126A58C-B867-4C5B-A57E-FEF88E613A3B}"/>
              </a:ext>
            </a:extLst>
          </p:cNvPr>
          <p:cNvSpPr/>
          <p:nvPr/>
        </p:nvSpPr>
        <p:spPr>
          <a:xfrm>
            <a:off x="373858" y="634660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1BEFEF3B-459A-482F-AC14-CA4AACF1DDE5}"/>
              </a:ext>
            </a:extLst>
          </p:cNvPr>
          <p:cNvSpPr/>
          <p:nvPr/>
        </p:nvSpPr>
        <p:spPr>
          <a:xfrm>
            <a:off x="5992233" y="1697189"/>
            <a:ext cx="116835" cy="116835"/>
          </a:xfrm>
          <a:prstGeom prst="ellipse">
            <a:avLst/>
          </a:prstGeom>
          <a:solidFill>
            <a:srgbClr val="1E77BC"/>
          </a:solidFill>
          <a:ln w="22225">
            <a:solidFill>
              <a:schemeClr val="bg1"/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3403734C-4B32-4F53-AD7C-493FD7397A15}"/>
              </a:ext>
            </a:extLst>
          </p:cNvPr>
          <p:cNvSpPr/>
          <p:nvPr/>
        </p:nvSpPr>
        <p:spPr>
          <a:xfrm>
            <a:off x="5992233" y="4170783"/>
            <a:ext cx="116835" cy="116835"/>
          </a:xfrm>
          <a:prstGeom prst="ellipse">
            <a:avLst/>
          </a:prstGeom>
          <a:solidFill>
            <a:srgbClr val="1E77BC"/>
          </a:solidFill>
          <a:ln w="22225">
            <a:solidFill>
              <a:schemeClr val="bg1"/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5D473BA1-D74F-4877-A5A8-DC55AE97F146}"/>
              </a:ext>
            </a:extLst>
          </p:cNvPr>
          <p:cNvSpPr/>
          <p:nvPr/>
        </p:nvSpPr>
        <p:spPr>
          <a:xfrm>
            <a:off x="5992233" y="2324590"/>
            <a:ext cx="116835" cy="116835"/>
          </a:xfrm>
          <a:prstGeom prst="ellipse">
            <a:avLst/>
          </a:prstGeom>
          <a:solidFill>
            <a:schemeClr val="bg1">
              <a:lumMod val="85000"/>
            </a:schemeClr>
          </a:solidFill>
          <a:ln w="22225">
            <a:solidFill>
              <a:schemeClr val="bg1"/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52CAF3B9-3436-4FAE-9000-1762B319FBB0}"/>
              </a:ext>
            </a:extLst>
          </p:cNvPr>
          <p:cNvSpPr/>
          <p:nvPr/>
        </p:nvSpPr>
        <p:spPr>
          <a:xfrm>
            <a:off x="5992233" y="5949458"/>
            <a:ext cx="116835" cy="116835"/>
          </a:xfrm>
          <a:prstGeom prst="ellipse">
            <a:avLst/>
          </a:prstGeom>
          <a:solidFill>
            <a:schemeClr val="bg1">
              <a:lumMod val="85000"/>
            </a:schemeClr>
          </a:solidFill>
          <a:ln w="22225">
            <a:solidFill>
              <a:schemeClr val="bg1"/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4099336452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1">
            <a:extLst>
              <a:ext uri="{FF2B5EF4-FFF2-40B4-BE49-F238E27FC236}">
                <a16:creationId xmlns:a16="http://schemas.microsoft.com/office/drawing/2014/main" id="{07CEE83A-E9E3-458F-83DF-A7DE86D6EF8D}"/>
              </a:ext>
            </a:extLst>
          </p:cNvPr>
          <p:cNvSpPr/>
          <p:nvPr/>
        </p:nvSpPr>
        <p:spPr>
          <a:xfrm>
            <a:off x="5358470" y="4980475"/>
            <a:ext cx="764251" cy="877532"/>
          </a:xfrm>
          <a:custGeom>
            <a:avLst/>
            <a:gdLst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60626"/>
              <a:gd name="connsiteY0" fmla="*/ 0 h 788214"/>
              <a:gd name="connsiteX1" fmla="*/ 743692 w 760626"/>
              <a:gd name="connsiteY1" fmla="*/ 0 h 788214"/>
              <a:gd name="connsiteX2" fmla="*/ 760626 w 760626"/>
              <a:gd name="connsiteY2" fmla="*/ 517281 h 788214"/>
              <a:gd name="connsiteX3" fmla="*/ 0 w 760626"/>
              <a:gd name="connsiteY3" fmla="*/ 788214 h 788214"/>
              <a:gd name="connsiteX4" fmla="*/ 0 w 760626"/>
              <a:gd name="connsiteY4" fmla="*/ 0 h 788214"/>
              <a:gd name="connsiteX0" fmla="*/ 0 w 760626"/>
              <a:gd name="connsiteY0" fmla="*/ 0 h 788214"/>
              <a:gd name="connsiteX1" fmla="*/ 743692 w 760626"/>
              <a:gd name="connsiteY1" fmla="*/ 0 h 788214"/>
              <a:gd name="connsiteX2" fmla="*/ 760626 w 760626"/>
              <a:gd name="connsiteY2" fmla="*/ 517281 h 788214"/>
              <a:gd name="connsiteX3" fmla="*/ 0 w 760626"/>
              <a:gd name="connsiteY3" fmla="*/ 788214 h 788214"/>
              <a:gd name="connsiteX4" fmla="*/ 0 w 760626"/>
              <a:gd name="connsiteY4" fmla="*/ 0 h 788214"/>
              <a:gd name="connsiteX0" fmla="*/ 0 w 752160"/>
              <a:gd name="connsiteY0" fmla="*/ 0 h 788214"/>
              <a:gd name="connsiteX1" fmla="*/ 743692 w 752160"/>
              <a:gd name="connsiteY1" fmla="*/ 0 h 788214"/>
              <a:gd name="connsiteX2" fmla="*/ 752160 w 752160"/>
              <a:gd name="connsiteY2" fmla="*/ 525747 h 788214"/>
              <a:gd name="connsiteX3" fmla="*/ 0 w 752160"/>
              <a:gd name="connsiteY3" fmla="*/ 788214 h 788214"/>
              <a:gd name="connsiteX4" fmla="*/ 0 w 752160"/>
              <a:gd name="connsiteY4" fmla="*/ 0 h 788214"/>
              <a:gd name="connsiteX0" fmla="*/ 0 w 752160"/>
              <a:gd name="connsiteY0" fmla="*/ 0 h 788214"/>
              <a:gd name="connsiteX1" fmla="*/ 750042 w 752160"/>
              <a:gd name="connsiteY1" fmla="*/ 0 h 788214"/>
              <a:gd name="connsiteX2" fmla="*/ 752160 w 752160"/>
              <a:gd name="connsiteY2" fmla="*/ 525747 h 788214"/>
              <a:gd name="connsiteX3" fmla="*/ 0 w 752160"/>
              <a:gd name="connsiteY3" fmla="*/ 788214 h 788214"/>
              <a:gd name="connsiteX4" fmla="*/ 0 w 752160"/>
              <a:gd name="connsiteY4" fmla="*/ 0 h 788214"/>
              <a:gd name="connsiteX0" fmla="*/ 0 w 758510"/>
              <a:gd name="connsiteY0" fmla="*/ 0 h 1480364"/>
              <a:gd name="connsiteX1" fmla="*/ 756392 w 758510"/>
              <a:gd name="connsiteY1" fmla="*/ 692150 h 1480364"/>
              <a:gd name="connsiteX2" fmla="*/ 758510 w 758510"/>
              <a:gd name="connsiteY2" fmla="*/ 1217897 h 1480364"/>
              <a:gd name="connsiteX3" fmla="*/ 6350 w 758510"/>
              <a:gd name="connsiteY3" fmla="*/ 1480364 h 1480364"/>
              <a:gd name="connsiteX4" fmla="*/ 0 w 758510"/>
              <a:gd name="connsiteY4" fmla="*/ 0 h 1480364"/>
              <a:gd name="connsiteX0" fmla="*/ 0 w 758510"/>
              <a:gd name="connsiteY0" fmla="*/ 0 h 1961377"/>
              <a:gd name="connsiteX1" fmla="*/ 756392 w 758510"/>
              <a:gd name="connsiteY1" fmla="*/ 692150 h 1961377"/>
              <a:gd name="connsiteX2" fmla="*/ 758510 w 758510"/>
              <a:gd name="connsiteY2" fmla="*/ 1217897 h 1961377"/>
              <a:gd name="connsiteX3" fmla="*/ 6350 w 758510"/>
              <a:gd name="connsiteY3" fmla="*/ 1961377 h 1961377"/>
              <a:gd name="connsiteX4" fmla="*/ 0 w 758510"/>
              <a:gd name="connsiteY4" fmla="*/ 0 h 196137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70575"/>
              <a:gd name="connsiteY0" fmla="*/ 96838 h 1269227"/>
              <a:gd name="connsiteX1" fmla="*/ 753217 w 770575"/>
              <a:gd name="connsiteY1" fmla="*/ 0 h 1269227"/>
              <a:gd name="connsiteX2" fmla="*/ 770575 w 770575"/>
              <a:gd name="connsiteY2" fmla="*/ 1177695 h 1269227"/>
              <a:gd name="connsiteX3" fmla="*/ 3175 w 770575"/>
              <a:gd name="connsiteY3" fmla="*/ 1269227 h 1269227"/>
              <a:gd name="connsiteX4" fmla="*/ 0 w 770575"/>
              <a:gd name="connsiteY4" fmla="*/ 96838 h 1269227"/>
              <a:gd name="connsiteX0" fmla="*/ 0 w 770575"/>
              <a:gd name="connsiteY0" fmla="*/ 0 h 1172389"/>
              <a:gd name="connsiteX1" fmla="*/ 765917 w 770575"/>
              <a:gd name="connsiteY1" fmla="*/ 661086 h 1172389"/>
              <a:gd name="connsiteX2" fmla="*/ 770575 w 770575"/>
              <a:gd name="connsiteY2" fmla="*/ 1080857 h 1172389"/>
              <a:gd name="connsiteX3" fmla="*/ 3175 w 770575"/>
              <a:gd name="connsiteY3" fmla="*/ 1172389 h 1172389"/>
              <a:gd name="connsiteX4" fmla="*/ 0 w 770575"/>
              <a:gd name="connsiteY4" fmla="*/ 0 h 1172389"/>
              <a:gd name="connsiteX0" fmla="*/ 0 w 770575"/>
              <a:gd name="connsiteY0" fmla="*/ 0 h 1172389"/>
              <a:gd name="connsiteX1" fmla="*/ 765917 w 770575"/>
              <a:gd name="connsiteY1" fmla="*/ 661086 h 1172389"/>
              <a:gd name="connsiteX2" fmla="*/ 770575 w 770575"/>
              <a:gd name="connsiteY2" fmla="*/ 1080857 h 1172389"/>
              <a:gd name="connsiteX3" fmla="*/ 3175 w 770575"/>
              <a:gd name="connsiteY3" fmla="*/ 1172389 h 1172389"/>
              <a:gd name="connsiteX4" fmla="*/ 0 w 770575"/>
              <a:gd name="connsiteY4" fmla="*/ 0 h 1172389"/>
              <a:gd name="connsiteX0" fmla="*/ 0 w 774808"/>
              <a:gd name="connsiteY0" fmla="*/ 0 h 1172389"/>
              <a:gd name="connsiteX1" fmla="*/ 765917 w 774808"/>
              <a:gd name="connsiteY1" fmla="*/ 661086 h 1172389"/>
              <a:gd name="connsiteX2" fmla="*/ 774808 w 774808"/>
              <a:gd name="connsiteY2" fmla="*/ 1070796 h 1172389"/>
              <a:gd name="connsiteX3" fmla="*/ 3175 w 774808"/>
              <a:gd name="connsiteY3" fmla="*/ 1172389 h 1172389"/>
              <a:gd name="connsiteX4" fmla="*/ 0 w 774808"/>
              <a:gd name="connsiteY4" fmla="*/ 0 h 1172389"/>
              <a:gd name="connsiteX0" fmla="*/ 0 w 774808"/>
              <a:gd name="connsiteY0" fmla="*/ 0 h 1172389"/>
              <a:gd name="connsiteX1" fmla="*/ 765917 w 774808"/>
              <a:gd name="connsiteY1" fmla="*/ 661086 h 1172389"/>
              <a:gd name="connsiteX2" fmla="*/ 774808 w 774808"/>
              <a:gd name="connsiteY2" fmla="*/ 1070796 h 1172389"/>
              <a:gd name="connsiteX3" fmla="*/ 3175 w 774808"/>
              <a:gd name="connsiteY3" fmla="*/ 1172389 h 1172389"/>
              <a:gd name="connsiteX4" fmla="*/ 0 w 774808"/>
              <a:gd name="connsiteY4" fmla="*/ 0 h 1172389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2554 w 781596"/>
              <a:gd name="connsiteY0" fmla="*/ 0 h 1087564"/>
              <a:gd name="connsiteX1" fmla="*/ 772705 w 781596"/>
              <a:gd name="connsiteY1" fmla="*/ 677854 h 1087564"/>
              <a:gd name="connsiteX2" fmla="*/ 781596 w 781596"/>
              <a:gd name="connsiteY2" fmla="*/ 1087564 h 1087564"/>
              <a:gd name="connsiteX3" fmla="*/ 438 w 781596"/>
              <a:gd name="connsiteY3" fmla="*/ 1083517 h 1087564"/>
              <a:gd name="connsiteX4" fmla="*/ 2554 w 781596"/>
              <a:gd name="connsiteY4" fmla="*/ 0 h 1087564"/>
              <a:gd name="connsiteX0" fmla="*/ 1084 w 781713"/>
              <a:gd name="connsiteY0" fmla="*/ 0 h 1108944"/>
              <a:gd name="connsiteX1" fmla="*/ 772822 w 781713"/>
              <a:gd name="connsiteY1" fmla="*/ 699234 h 1108944"/>
              <a:gd name="connsiteX2" fmla="*/ 781713 w 781713"/>
              <a:gd name="connsiteY2" fmla="*/ 1108944 h 1108944"/>
              <a:gd name="connsiteX3" fmla="*/ 555 w 781713"/>
              <a:gd name="connsiteY3" fmla="*/ 1104897 h 1108944"/>
              <a:gd name="connsiteX4" fmla="*/ 1084 w 781713"/>
              <a:gd name="connsiteY4" fmla="*/ 0 h 1108944"/>
              <a:gd name="connsiteX0" fmla="*/ 1084 w 772948"/>
              <a:gd name="connsiteY0" fmla="*/ 0 h 1107687"/>
              <a:gd name="connsiteX1" fmla="*/ 772822 w 772948"/>
              <a:gd name="connsiteY1" fmla="*/ 699234 h 1107687"/>
              <a:gd name="connsiteX2" fmla="*/ 762663 w 772948"/>
              <a:gd name="connsiteY2" fmla="*/ 1107687 h 1107687"/>
              <a:gd name="connsiteX3" fmla="*/ 555 w 772948"/>
              <a:gd name="connsiteY3" fmla="*/ 1104897 h 1107687"/>
              <a:gd name="connsiteX4" fmla="*/ 1084 w 772948"/>
              <a:gd name="connsiteY4" fmla="*/ 0 h 1107687"/>
              <a:gd name="connsiteX0" fmla="*/ 1084 w 763682"/>
              <a:gd name="connsiteY0" fmla="*/ 0 h 1107687"/>
              <a:gd name="connsiteX1" fmla="*/ 763297 w 763682"/>
              <a:gd name="connsiteY1" fmla="*/ 697977 h 1107687"/>
              <a:gd name="connsiteX2" fmla="*/ 762663 w 763682"/>
              <a:gd name="connsiteY2" fmla="*/ 1107687 h 1107687"/>
              <a:gd name="connsiteX3" fmla="*/ 555 w 763682"/>
              <a:gd name="connsiteY3" fmla="*/ 1104897 h 1107687"/>
              <a:gd name="connsiteX4" fmla="*/ 1084 w 763682"/>
              <a:gd name="connsiteY4" fmla="*/ 0 h 1107687"/>
              <a:gd name="connsiteX0" fmla="*/ 1084 w 763682"/>
              <a:gd name="connsiteY0" fmla="*/ 0 h 1107687"/>
              <a:gd name="connsiteX1" fmla="*/ 763297 w 763682"/>
              <a:gd name="connsiteY1" fmla="*/ 697977 h 1107687"/>
              <a:gd name="connsiteX2" fmla="*/ 762663 w 763682"/>
              <a:gd name="connsiteY2" fmla="*/ 1107687 h 1107687"/>
              <a:gd name="connsiteX3" fmla="*/ 555 w 763682"/>
              <a:gd name="connsiteY3" fmla="*/ 1104897 h 1107687"/>
              <a:gd name="connsiteX4" fmla="*/ 1084 w 763682"/>
              <a:gd name="connsiteY4" fmla="*/ 0 h 1107687"/>
              <a:gd name="connsiteX0" fmla="*/ 1084 w 763682"/>
              <a:gd name="connsiteY0" fmla="*/ 0 h 1107687"/>
              <a:gd name="connsiteX1" fmla="*/ 763297 w 763682"/>
              <a:gd name="connsiteY1" fmla="*/ 697977 h 1107687"/>
              <a:gd name="connsiteX2" fmla="*/ 762663 w 763682"/>
              <a:gd name="connsiteY2" fmla="*/ 1107687 h 1107687"/>
              <a:gd name="connsiteX3" fmla="*/ 555 w 763682"/>
              <a:gd name="connsiteY3" fmla="*/ 1104897 h 1107687"/>
              <a:gd name="connsiteX4" fmla="*/ 1084 w 763682"/>
              <a:gd name="connsiteY4" fmla="*/ 0 h 1107687"/>
              <a:gd name="connsiteX0" fmla="*/ 1084 w 763682"/>
              <a:gd name="connsiteY0" fmla="*/ 0 h 1107687"/>
              <a:gd name="connsiteX1" fmla="*/ 763297 w 763682"/>
              <a:gd name="connsiteY1" fmla="*/ 697977 h 1107687"/>
              <a:gd name="connsiteX2" fmla="*/ 762663 w 763682"/>
              <a:gd name="connsiteY2" fmla="*/ 1107687 h 1107687"/>
              <a:gd name="connsiteX3" fmla="*/ 555 w 763682"/>
              <a:gd name="connsiteY3" fmla="*/ 1104897 h 1107687"/>
              <a:gd name="connsiteX4" fmla="*/ 1084 w 763682"/>
              <a:gd name="connsiteY4" fmla="*/ 0 h 1107687"/>
              <a:gd name="connsiteX0" fmla="*/ 1084 w 763682"/>
              <a:gd name="connsiteY0" fmla="*/ 0 h 1107687"/>
              <a:gd name="connsiteX1" fmla="*/ 763297 w 763682"/>
              <a:gd name="connsiteY1" fmla="*/ 697977 h 1107687"/>
              <a:gd name="connsiteX2" fmla="*/ 762663 w 763682"/>
              <a:gd name="connsiteY2" fmla="*/ 1107687 h 1107687"/>
              <a:gd name="connsiteX3" fmla="*/ 555 w 763682"/>
              <a:gd name="connsiteY3" fmla="*/ 1104897 h 1107687"/>
              <a:gd name="connsiteX4" fmla="*/ 1084 w 763682"/>
              <a:gd name="connsiteY4" fmla="*/ 0 h 1107687"/>
              <a:gd name="connsiteX0" fmla="*/ 1084 w 764250"/>
              <a:gd name="connsiteY0" fmla="*/ 0 h 1809614"/>
              <a:gd name="connsiteX1" fmla="*/ 763297 w 764250"/>
              <a:gd name="connsiteY1" fmla="*/ 697977 h 1809614"/>
              <a:gd name="connsiteX2" fmla="*/ 764250 w 764250"/>
              <a:gd name="connsiteY2" fmla="*/ 1809614 h 1809614"/>
              <a:gd name="connsiteX3" fmla="*/ 555 w 764250"/>
              <a:gd name="connsiteY3" fmla="*/ 1104897 h 1809614"/>
              <a:gd name="connsiteX4" fmla="*/ 1084 w 764250"/>
              <a:gd name="connsiteY4" fmla="*/ 0 h 1809614"/>
              <a:gd name="connsiteX0" fmla="*/ 1084 w 764250"/>
              <a:gd name="connsiteY0" fmla="*/ 0 h 1809614"/>
              <a:gd name="connsiteX1" fmla="*/ 763297 w 764250"/>
              <a:gd name="connsiteY1" fmla="*/ 746720 h 1809614"/>
              <a:gd name="connsiteX2" fmla="*/ 764250 w 764250"/>
              <a:gd name="connsiteY2" fmla="*/ 1809614 h 1809614"/>
              <a:gd name="connsiteX3" fmla="*/ 555 w 764250"/>
              <a:gd name="connsiteY3" fmla="*/ 1104897 h 1809614"/>
              <a:gd name="connsiteX4" fmla="*/ 1084 w 764250"/>
              <a:gd name="connsiteY4" fmla="*/ 0 h 1809614"/>
              <a:gd name="connsiteX0" fmla="*/ 1084 w 764250"/>
              <a:gd name="connsiteY0" fmla="*/ 0 h 1809614"/>
              <a:gd name="connsiteX1" fmla="*/ 763297 w 764250"/>
              <a:gd name="connsiteY1" fmla="*/ 746720 h 1809614"/>
              <a:gd name="connsiteX2" fmla="*/ 764250 w 764250"/>
              <a:gd name="connsiteY2" fmla="*/ 1809614 h 1809614"/>
              <a:gd name="connsiteX3" fmla="*/ 555 w 764250"/>
              <a:gd name="connsiteY3" fmla="*/ 1104897 h 1809614"/>
              <a:gd name="connsiteX4" fmla="*/ 1084 w 764250"/>
              <a:gd name="connsiteY4" fmla="*/ 0 h 1809614"/>
              <a:gd name="connsiteX0" fmla="*/ 1084 w 764250"/>
              <a:gd name="connsiteY0" fmla="*/ 0 h 1809614"/>
              <a:gd name="connsiteX1" fmla="*/ 763297 w 764250"/>
              <a:gd name="connsiteY1" fmla="*/ 746720 h 1809614"/>
              <a:gd name="connsiteX2" fmla="*/ 764250 w 764250"/>
              <a:gd name="connsiteY2" fmla="*/ 1809614 h 1809614"/>
              <a:gd name="connsiteX3" fmla="*/ 555 w 764250"/>
              <a:gd name="connsiteY3" fmla="*/ 1104897 h 1809614"/>
              <a:gd name="connsiteX4" fmla="*/ 1084 w 764250"/>
              <a:gd name="connsiteY4" fmla="*/ 0 h 1809614"/>
              <a:gd name="connsiteX0" fmla="*/ 1084 w 764250"/>
              <a:gd name="connsiteY0" fmla="*/ 0 h 1809614"/>
              <a:gd name="connsiteX1" fmla="*/ 763297 w 764250"/>
              <a:gd name="connsiteY1" fmla="*/ 746720 h 1809614"/>
              <a:gd name="connsiteX2" fmla="*/ 764250 w 764250"/>
              <a:gd name="connsiteY2" fmla="*/ 1809614 h 1809614"/>
              <a:gd name="connsiteX3" fmla="*/ 555 w 764250"/>
              <a:gd name="connsiteY3" fmla="*/ 1104897 h 1809614"/>
              <a:gd name="connsiteX4" fmla="*/ 1084 w 764250"/>
              <a:gd name="connsiteY4" fmla="*/ 0 h 1809614"/>
              <a:gd name="connsiteX0" fmla="*/ 1084 w 764250"/>
              <a:gd name="connsiteY0" fmla="*/ 0 h 1809614"/>
              <a:gd name="connsiteX1" fmla="*/ 763297 w 764250"/>
              <a:gd name="connsiteY1" fmla="*/ 810722 h 1809614"/>
              <a:gd name="connsiteX2" fmla="*/ 764250 w 764250"/>
              <a:gd name="connsiteY2" fmla="*/ 1809614 h 1809614"/>
              <a:gd name="connsiteX3" fmla="*/ 555 w 764250"/>
              <a:gd name="connsiteY3" fmla="*/ 1104897 h 1809614"/>
              <a:gd name="connsiteX4" fmla="*/ 1084 w 764250"/>
              <a:gd name="connsiteY4" fmla="*/ 0 h 1809614"/>
              <a:gd name="connsiteX0" fmla="*/ 1084 w 764250"/>
              <a:gd name="connsiteY0" fmla="*/ 0 h 1797423"/>
              <a:gd name="connsiteX1" fmla="*/ 763297 w 764250"/>
              <a:gd name="connsiteY1" fmla="*/ 810722 h 1797423"/>
              <a:gd name="connsiteX2" fmla="*/ 764250 w 764250"/>
              <a:gd name="connsiteY2" fmla="*/ 1797423 h 1797423"/>
              <a:gd name="connsiteX3" fmla="*/ 555 w 764250"/>
              <a:gd name="connsiteY3" fmla="*/ 1104897 h 1797423"/>
              <a:gd name="connsiteX4" fmla="*/ 1084 w 764250"/>
              <a:gd name="connsiteY4" fmla="*/ 0 h 1797423"/>
              <a:gd name="connsiteX0" fmla="*/ 0 w 763166"/>
              <a:gd name="connsiteY0" fmla="*/ 0 h 1797423"/>
              <a:gd name="connsiteX1" fmla="*/ 762213 w 763166"/>
              <a:gd name="connsiteY1" fmla="*/ 810722 h 1797423"/>
              <a:gd name="connsiteX2" fmla="*/ 763166 w 763166"/>
              <a:gd name="connsiteY2" fmla="*/ 1797423 h 1797423"/>
              <a:gd name="connsiteX3" fmla="*/ 2646 w 763166"/>
              <a:gd name="connsiteY3" fmla="*/ 1342614 h 1797423"/>
              <a:gd name="connsiteX4" fmla="*/ 0 w 763166"/>
              <a:gd name="connsiteY4" fmla="*/ 0 h 1797423"/>
              <a:gd name="connsiteX0" fmla="*/ 5601 w 760830"/>
              <a:gd name="connsiteY0" fmla="*/ 0 h 1788281"/>
              <a:gd name="connsiteX1" fmla="*/ 759877 w 760830"/>
              <a:gd name="connsiteY1" fmla="*/ 801580 h 1788281"/>
              <a:gd name="connsiteX2" fmla="*/ 760830 w 760830"/>
              <a:gd name="connsiteY2" fmla="*/ 1788281 h 1788281"/>
              <a:gd name="connsiteX3" fmla="*/ 310 w 760830"/>
              <a:gd name="connsiteY3" fmla="*/ 1333472 h 1788281"/>
              <a:gd name="connsiteX4" fmla="*/ 5601 w 760830"/>
              <a:gd name="connsiteY4" fmla="*/ 0 h 1788281"/>
              <a:gd name="connsiteX0" fmla="*/ 1084 w 761076"/>
              <a:gd name="connsiteY0" fmla="*/ 0 h 1788281"/>
              <a:gd name="connsiteX1" fmla="*/ 760123 w 761076"/>
              <a:gd name="connsiteY1" fmla="*/ 801580 h 1788281"/>
              <a:gd name="connsiteX2" fmla="*/ 761076 w 761076"/>
              <a:gd name="connsiteY2" fmla="*/ 1788281 h 1788281"/>
              <a:gd name="connsiteX3" fmla="*/ 556 w 761076"/>
              <a:gd name="connsiteY3" fmla="*/ 1333472 h 1788281"/>
              <a:gd name="connsiteX4" fmla="*/ 1084 w 761076"/>
              <a:gd name="connsiteY4" fmla="*/ 0 h 1788281"/>
              <a:gd name="connsiteX0" fmla="*/ 1084 w 764251"/>
              <a:gd name="connsiteY0" fmla="*/ 0 h 1684661"/>
              <a:gd name="connsiteX1" fmla="*/ 760123 w 764251"/>
              <a:gd name="connsiteY1" fmla="*/ 801580 h 1684661"/>
              <a:gd name="connsiteX2" fmla="*/ 764251 w 764251"/>
              <a:gd name="connsiteY2" fmla="*/ 1684661 h 1684661"/>
              <a:gd name="connsiteX3" fmla="*/ 556 w 764251"/>
              <a:gd name="connsiteY3" fmla="*/ 1333472 h 1684661"/>
              <a:gd name="connsiteX4" fmla="*/ 1084 w 764251"/>
              <a:gd name="connsiteY4" fmla="*/ 0 h 1684661"/>
              <a:gd name="connsiteX0" fmla="*/ 1084 w 764251"/>
              <a:gd name="connsiteY0" fmla="*/ 0 h 1684661"/>
              <a:gd name="connsiteX1" fmla="*/ 758535 w 764251"/>
              <a:gd name="connsiteY1" fmla="*/ 697960 h 1684661"/>
              <a:gd name="connsiteX2" fmla="*/ 764251 w 764251"/>
              <a:gd name="connsiteY2" fmla="*/ 1684661 h 1684661"/>
              <a:gd name="connsiteX3" fmla="*/ 556 w 764251"/>
              <a:gd name="connsiteY3" fmla="*/ 1333472 h 1684661"/>
              <a:gd name="connsiteX4" fmla="*/ 1084 w 764251"/>
              <a:gd name="connsiteY4" fmla="*/ 0 h 1684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4251" h="1684661">
                <a:moveTo>
                  <a:pt x="1084" y="0"/>
                </a:moveTo>
                <a:cubicBezTo>
                  <a:pt x="268561" y="125256"/>
                  <a:pt x="295268" y="791990"/>
                  <a:pt x="758535" y="697960"/>
                </a:cubicBezTo>
                <a:cubicBezTo>
                  <a:pt x="760088" y="837884"/>
                  <a:pt x="762698" y="1544737"/>
                  <a:pt x="764251" y="1684661"/>
                </a:cubicBezTo>
                <a:cubicBezTo>
                  <a:pt x="288813" y="1684548"/>
                  <a:pt x="431545" y="1222601"/>
                  <a:pt x="556" y="1333472"/>
                </a:cubicBezTo>
                <a:cubicBezTo>
                  <a:pt x="-1561" y="840017"/>
                  <a:pt x="3201" y="493455"/>
                  <a:pt x="10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5" name="Прямоугольник 1">
            <a:extLst>
              <a:ext uri="{FF2B5EF4-FFF2-40B4-BE49-F238E27FC236}">
                <a16:creationId xmlns:a16="http://schemas.microsoft.com/office/drawing/2014/main" id="{5169FB7C-7F1A-4508-89DD-F558CCCBC38D}"/>
              </a:ext>
            </a:extLst>
          </p:cNvPr>
          <p:cNvSpPr/>
          <p:nvPr/>
        </p:nvSpPr>
        <p:spPr>
          <a:xfrm>
            <a:off x="5355296" y="5685367"/>
            <a:ext cx="765171" cy="580821"/>
          </a:xfrm>
          <a:custGeom>
            <a:avLst/>
            <a:gdLst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60626"/>
              <a:gd name="connsiteY0" fmla="*/ 0 h 788214"/>
              <a:gd name="connsiteX1" fmla="*/ 743692 w 760626"/>
              <a:gd name="connsiteY1" fmla="*/ 0 h 788214"/>
              <a:gd name="connsiteX2" fmla="*/ 760626 w 760626"/>
              <a:gd name="connsiteY2" fmla="*/ 517281 h 788214"/>
              <a:gd name="connsiteX3" fmla="*/ 0 w 760626"/>
              <a:gd name="connsiteY3" fmla="*/ 788214 h 788214"/>
              <a:gd name="connsiteX4" fmla="*/ 0 w 760626"/>
              <a:gd name="connsiteY4" fmla="*/ 0 h 788214"/>
              <a:gd name="connsiteX0" fmla="*/ 0 w 760626"/>
              <a:gd name="connsiteY0" fmla="*/ 0 h 788214"/>
              <a:gd name="connsiteX1" fmla="*/ 743692 w 760626"/>
              <a:gd name="connsiteY1" fmla="*/ 0 h 788214"/>
              <a:gd name="connsiteX2" fmla="*/ 760626 w 760626"/>
              <a:gd name="connsiteY2" fmla="*/ 517281 h 788214"/>
              <a:gd name="connsiteX3" fmla="*/ 0 w 760626"/>
              <a:gd name="connsiteY3" fmla="*/ 788214 h 788214"/>
              <a:gd name="connsiteX4" fmla="*/ 0 w 760626"/>
              <a:gd name="connsiteY4" fmla="*/ 0 h 788214"/>
              <a:gd name="connsiteX0" fmla="*/ 0 w 752160"/>
              <a:gd name="connsiteY0" fmla="*/ 0 h 788214"/>
              <a:gd name="connsiteX1" fmla="*/ 743692 w 752160"/>
              <a:gd name="connsiteY1" fmla="*/ 0 h 788214"/>
              <a:gd name="connsiteX2" fmla="*/ 752160 w 752160"/>
              <a:gd name="connsiteY2" fmla="*/ 525747 h 788214"/>
              <a:gd name="connsiteX3" fmla="*/ 0 w 752160"/>
              <a:gd name="connsiteY3" fmla="*/ 788214 h 788214"/>
              <a:gd name="connsiteX4" fmla="*/ 0 w 752160"/>
              <a:gd name="connsiteY4" fmla="*/ 0 h 788214"/>
              <a:gd name="connsiteX0" fmla="*/ 0 w 752160"/>
              <a:gd name="connsiteY0" fmla="*/ 0 h 788214"/>
              <a:gd name="connsiteX1" fmla="*/ 750042 w 752160"/>
              <a:gd name="connsiteY1" fmla="*/ 0 h 788214"/>
              <a:gd name="connsiteX2" fmla="*/ 752160 w 752160"/>
              <a:gd name="connsiteY2" fmla="*/ 525747 h 788214"/>
              <a:gd name="connsiteX3" fmla="*/ 0 w 752160"/>
              <a:gd name="connsiteY3" fmla="*/ 788214 h 788214"/>
              <a:gd name="connsiteX4" fmla="*/ 0 w 752160"/>
              <a:gd name="connsiteY4" fmla="*/ 0 h 788214"/>
              <a:gd name="connsiteX0" fmla="*/ 0 w 758510"/>
              <a:gd name="connsiteY0" fmla="*/ 0 h 1480364"/>
              <a:gd name="connsiteX1" fmla="*/ 756392 w 758510"/>
              <a:gd name="connsiteY1" fmla="*/ 692150 h 1480364"/>
              <a:gd name="connsiteX2" fmla="*/ 758510 w 758510"/>
              <a:gd name="connsiteY2" fmla="*/ 1217897 h 1480364"/>
              <a:gd name="connsiteX3" fmla="*/ 6350 w 758510"/>
              <a:gd name="connsiteY3" fmla="*/ 1480364 h 1480364"/>
              <a:gd name="connsiteX4" fmla="*/ 0 w 758510"/>
              <a:gd name="connsiteY4" fmla="*/ 0 h 1480364"/>
              <a:gd name="connsiteX0" fmla="*/ 0 w 758510"/>
              <a:gd name="connsiteY0" fmla="*/ 0 h 1961377"/>
              <a:gd name="connsiteX1" fmla="*/ 756392 w 758510"/>
              <a:gd name="connsiteY1" fmla="*/ 692150 h 1961377"/>
              <a:gd name="connsiteX2" fmla="*/ 758510 w 758510"/>
              <a:gd name="connsiteY2" fmla="*/ 1217897 h 1961377"/>
              <a:gd name="connsiteX3" fmla="*/ 6350 w 758510"/>
              <a:gd name="connsiteY3" fmla="*/ 1961377 h 1961377"/>
              <a:gd name="connsiteX4" fmla="*/ 0 w 758510"/>
              <a:gd name="connsiteY4" fmla="*/ 0 h 196137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70575"/>
              <a:gd name="connsiteY0" fmla="*/ 96838 h 1269227"/>
              <a:gd name="connsiteX1" fmla="*/ 753217 w 770575"/>
              <a:gd name="connsiteY1" fmla="*/ 0 h 1269227"/>
              <a:gd name="connsiteX2" fmla="*/ 770575 w 770575"/>
              <a:gd name="connsiteY2" fmla="*/ 1177695 h 1269227"/>
              <a:gd name="connsiteX3" fmla="*/ 3175 w 770575"/>
              <a:gd name="connsiteY3" fmla="*/ 1269227 h 1269227"/>
              <a:gd name="connsiteX4" fmla="*/ 0 w 770575"/>
              <a:gd name="connsiteY4" fmla="*/ 96838 h 1269227"/>
              <a:gd name="connsiteX0" fmla="*/ 0 w 770575"/>
              <a:gd name="connsiteY0" fmla="*/ 0 h 1172389"/>
              <a:gd name="connsiteX1" fmla="*/ 765917 w 770575"/>
              <a:gd name="connsiteY1" fmla="*/ 661086 h 1172389"/>
              <a:gd name="connsiteX2" fmla="*/ 770575 w 770575"/>
              <a:gd name="connsiteY2" fmla="*/ 1080857 h 1172389"/>
              <a:gd name="connsiteX3" fmla="*/ 3175 w 770575"/>
              <a:gd name="connsiteY3" fmla="*/ 1172389 h 1172389"/>
              <a:gd name="connsiteX4" fmla="*/ 0 w 770575"/>
              <a:gd name="connsiteY4" fmla="*/ 0 h 1172389"/>
              <a:gd name="connsiteX0" fmla="*/ 0 w 770575"/>
              <a:gd name="connsiteY0" fmla="*/ 0 h 1172389"/>
              <a:gd name="connsiteX1" fmla="*/ 765917 w 770575"/>
              <a:gd name="connsiteY1" fmla="*/ 661086 h 1172389"/>
              <a:gd name="connsiteX2" fmla="*/ 770575 w 770575"/>
              <a:gd name="connsiteY2" fmla="*/ 1080857 h 1172389"/>
              <a:gd name="connsiteX3" fmla="*/ 3175 w 770575"/>
              <a:gd name="connsiteY3" fmla="*/ 1172389 h 1172389"/>
              <a:gd name="connsiteX4" fmla="*/ 0 w 770575"/>
              <a:gd name="connsiteY4" fmla="*/ 0 h 1172389"/>
              <a:gd name="connsiteX0" fmla="*/ 0 w 774808"/>
              <a:gd name="connsiteY0" fmla="*/ 0 h 1172389"/>
              <a:gd name="connsiteX1" fmla="*/ 765917 w 774808"/>
              <a:gd name="connsiteY1" fmla="*/ 661086 h 1172389"/>
              <a:gd name="connsiteX2" fmla="*/ 774808 w 774808"/>
              <a:gd name="connsiteY2" fmla="*/ 1070796 h 1172389"/>
              <a:gd name="connsiteX3" fmla="*/ 3175 w 774808"/>
              <a:gd name="connsiteY3" fmla="*/ 1172389 h 1172389"/>
              <a:gd name="connsiteX4" fmla="*/ 0 w 774808"/>
              <a:gd name="connsiteY4" fmla="*/ 0 h 1172389"/>
              <a:gd name="connsiteX0" fmla="*/ 0 w 774808"/>
              <a:gd name="connsiteY0" fmla="*/ 0 h 1172389"/>
              <a:gd name="connsiteX1" fmla="*/ 765917 w 774808"/>
              <a:gd name="connsiteY1" fmla="*/ 661086 h 1172389"/>
              <a:gd name="connsiteX2" fmla="*/ 774808 w 774808"/>
              <a:gd name="connsiteY2" fmla="*/ 1070796 h 1172389"/>
              <a:gd name="connsiteX3" fmla="*/ 3175 w 774808"/>
              <a:gd name="connsiteY3" fmla="*/ 1172389 h 1172389"/>
              <a:gd name="connsiteX4" fmla="*/ 0 w 774808"/>
              <a:gd name="connsiteY4" fmla="*/ 0 h 1172389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2554 w 781596"/>
              <a:gd name="connsiteY0" fmla="*/ 0 h 1087564"/>
              <a:gd name="connsiteX1" fmla="*/ 772705 w 781596"/>
              <a:gd name="connsiteY1" fmla="*/ 677854 h 1087564"/>
              <a:gd name="connsiteX2" fmla="*/ 781596 w 781596"/>
              <a:gd name="connsiteY2" fmla="*/ 1087564 h 1087564"/>
              <a:gd name="connsiteX3" fmla="*/ 438 w 781596"/>
              <a:gd name="connsiteY3" fmla="*/ 1083517 h 1087564"/>
              <a:gd name="connsiteX4" fmla="*/ 2554 w 781596"/>
              <a:gd name="connsiteY4" fmla="*/ 0 h 1087564"/>
              <a:gd name="connsiteX0" fmla="*/ 1084 w 781713"/>
              <a:gd name="connsiteY0" fmla="*/ 0 h 1108944"/>
              <a:gd name="connsiteX1" fmla="*/ 772822 w 781713"/>
              <a:gd name="connsiteY1" fmla="*/ 699234 h 1108944"/>
              <a:gd name="connsiteX2" fmla="*/ 781713 w 781713"/>
              <a:gd name="connsiteY2" fmla="*/ 1108944 h 1108944"/>
              <a:gd name="connsiteX3" fmla="*/ 555 w 781713"/>
              <a:gd name="connsiteY3" fmla="*/ 1104897 h 1108944"/>
              <a:gd name="connsiteX4" fmla="*/ 1084 w 781713"/>
              <a:gd name="connsiteY4" fmla="*/ 0 h 1108944"/>
              <a:gd name="connsiteX0" fmla="*/ 1084 w 772948"/>
              <a:gd name="connsiteY0" fmla="*/ 0 h 1107687"/>
              <a:gd name="connsiteX1" fmla="*/ 772822 w 772948"/>
              <a:gd name="connsiteY1" fmla="*/ 699234 h 1107687"/>
              <a:gd name="connsiteX2" fmla="*/ 762663 w 772948"/>
              <a:gd name="connsiteY2" fmla="*/ 1107687 h 1107687"/>
              <a:gd name="connsiteX3" fmla="*/ 555 w 772948"/>
              <a:gd name="connsiteY3" fmla="*/ 1104897 h 1107687"/>
              <a:gd name="connsiteX4" fmla="*/ 1084 w 772948"/>
              <a:gd name="connsiteY4" fmla="*/ 0 h 1107687"/>
              <a:gd name="connsiteX0" fmla="*/ 1084 w 763682"/>
              <a:gd name="connsiteY0" fmla="*/ 0 h 1107687"/>
              <a:gd name="connsiteX1" fmla="*/ 763297 w 763682"/>
              <a:gd name="connsiteY1" fmla="*/ 697977 h 1107687"/>
              <a:gd name="connsiteX2" fmla="*/ 762663 w 763682"/>
              <a:gd name="connsiteY2" fmla="*/ 1107687 h 1107687"/>
              <a:gd name="connsiteX3" fmla="*/ 555 w 763682"/>
              <a:gd name="connsiteY3" fmla="*/ 1104897 h 1107687"/>
              <a:gd name="connsiteX4" fmla="*/ 1084 w 763682"/>
              <a:gd name="connsiteY4" fmla="*/ 0 h 1107687"/>
              <a:gd name="connsiteX0" fmla="*/ 1084 w 763682"/>
              <a:gd name="connsiteY0" fmla="*/ 0 h 1107687"/>
              <a:gd name="connsiteX1" fmla="*/ 763297 w 763682"/>
              <a:gd name="connsiteY1" fmla="*/ 697977 h 1107687"/>
              <a:gd name="connsiteX2" fmla="*/ 762663 w 763682"/>
              <a:gd name="connsiteY2" fmla="*/ 1107687 h 1107687"/>
              <a:gd name="connsiteX3" fmla="*/ 555 w 763682"/>
              <a:gd name="connsiteY3" fmla="*/ 1104897 h 1107687"/>
              <a:gd name="connsiteX4" fmla="*/ 1084 w 763682"/>
              <a:gd name="connsiteY4" fmla="*/ 0 h 1107687"/>
              <a:gd name="connsiteX0" fmla="*/ 1084 w 763682"/>
              <a:gd name="connsiteY0" fmla="*/ 0 h 1107687"/>
              <a:gd name="connsiteX1" fmla="*/ 763297 w 763682"/>
              <a:gd name="connsiteY1" fmla="*/ 697977 h 1107687"/>
              <a:gd name="connsiteX2" fmla="*/ 762663 w 763682"/>
              <a:gd name="connsiteY2" fmla="*/ 1107687 h 1107687"/>
              <a:gd name="connsiteX3" fmla="*/ 555 w 763682"/>
              <a:gd name="connsiteY3" fmla="*/ 1104897 h 1107687"/>
              <a:gd name="connsiteX4" fmla="*/ 1084 w 763682"/>
              <a:gd name="connsiteY4" fmla="*/ 0 h 1107687"/>
              <a:gd name="connsiteX0" fmla="*/ 1084 w 763682"/>
              <a:gd name="connsiteY0" fmla="*/ 0 h 1107687"/>
              <a:gd name="connsiteX1" fmla="*/ 763297 w 763682"/>
              <a:gd name="connsiteY1" fmla="*/ 697977 h 1107687"/>
              <a:gd name="connsiteX2" fmla="*/ 762663 w 763682"/>
              <a:gd name="connsiteY2" fmla="*/ 1107687 h 1107687"/>
              <a:gd name="connsiteX3" fmla="*/ 555 w 763682"/>
              <a:gd name="connsiteY3" fmla="*/ 1104897 h 1107687"/>
              <a:gd name="connsiteX4" fmla="*/ 1084 w 763682"/>
              <a:gd name="connsiteY4" fmla="*/ 0 h 1107687"/>
              <a:gd name="connsiteX0" fmla="*/ 1084 w 763682"/>
              <a:gd name="connsiteY0" fmla="*/ 0 h 1107687"/>
              <a:gd name="connsiteX1" fmla="*/ 763297 w 763682"/>
              <a:gd name="connsiteY1" fmla="*/ 697977 h 1107687"/>
              <a:gd name="connsiteX2" fmla="*/ 762663 w 763682"/>
              <a:gd name="connsiteY2" fmla="*/ 1107687 h 1107687"/>
              <a:gd name="connsiteX3" fmla="*/ 555 w 763682"/>
              <a:gd name="connsiteY3" fmla="*/ 1104897 h 1107687"/>
              <a:gd name="connsiteX4" fmla="*/ 1084 w 763682"/>
              <a:gd name="connsiteY4" fmla="*/ 0 h 1107687"/>
              <a:gd name="connsiteX0" fmla="*/ 1084 w 765171"/>
              <a:gd name="connsiteY0" fmla="*/ 0 h 1107687"/>
              <a:gd name="connsiteX1" fmla="*/ 764884 w 765171"/>
              <a:gd name="connsiteY1" fmla="*/ 552656 h 1107687"/>
              <a:gd name="connsiteX2" fmla="*/ 762663 w 765171"/>
              <a:gd name="connsiteY2" fmla="*/ 1107687 h 1107687"/>
              <a:gd name="connsiteX3" fmla="*/ 555 w 765171"/>
              <a:gd name="connsiteY3" fmla="*/ 1104897 h 1107687"/>
              <a:gd name="connsiteX4" fmla="*/ 1084 w 765171"/>
              <a:gd name="connsiteY4" fmla="*/ 0 h 1107687"/>
              <a:gd name="connsiteX0" fmla="*/ 1084 w 765171"/>
              <a:gd name="connsiteY0" fmla="*/ 0 h 1107687"/>
              <a:gd name="connsiteX1" fmla="*/ 764884 w 765171"/>
              <a:gd name="connsiteY1" fmla="*/ 552656 h 1107687"/>
              <a:gd name="connsiteX2" fmla="*/ 762663 w 765171"/>
              <a:gd name="connsiteY2" fmla="*/ 1107687 h 1107687"/>
              <a:gd name="connsiteX3" fmla="*/ 555 w 765171"/>
              <a:gd name="connsiteY3" fmla="*/ 1104897 h 1107687"/>
              <a:gd name="connsiteX4" fmla="*/ 1084 w 765171"/>
              <a:gd name="connsiteY4" fmla="*/ 0 h 1107687"/>
              <a:gd name="connsiteX0" fmla="*/ 1084 w 765171"/>
              <a:gd name="connsiteY0" fmla="*/ 0 h 1107687"/>
              <a:gd name="connsiteX1" fmla="*/ 764884 w 765171"/>
              <a:gd name="connsiteY1" fmla="*/ 552656 h 1107687"/>
              <a:gd name="connsiteX2" fmla="*/ 762663 w 765171"/>
              <a:gd name="connsiteY2" fmla="*/ 1107687 h 1107687"/>
              <a:gd name="connsiteX3" fmla="*/ 555 w 765171"/>
              <a:gd name="connsiteY3" fmla="*/ 1104897 h 1107687"/>
              <a:gd name="connsiteX4" fmla="*/ 1084 w 765171"/>
              <a:gd name="connsiteY4" fmla="*/ 0 h 1107687"/>
              <a:gd name="connsiteX0" fmla="*/ 1084 w 765171"/>
              <a:gd name="connsiteY0" fmla="*/ 0 h 1107687"/>
              <a:gd name="connsiteX1" fmla="*/ 764884 w 765171"/>
              <a:gd name="connsiteY1" fmla="*/ 552656 h 1107687"/>
              <a:gd name="connsiteX2" fmla="*/ 762663 w 765171"/>
              <a:gd name="connsiteY2" fmla="*/ 1107687 h 1107687"/>
              <a:gd name="connsiteX3" fmla="*/ 555 w 765171"/>
              <a:gd name="connsiteY3" fmla="*/ 1104897 h 1107687"/>
              <a:gd name="connsiteX4" fmla="*/ 1084 w 765171"/>
              <a:gd name="connsiteY4" fmla="*/ 0 h 1107687"/>
              <a:gd name="connsiteX0" fmla="*/ 1084 w 765171"/>
              <a:gd name="connsiteY0" fmla="*/ 0 h 1107687"/>
              <a:gd name="connsiteX1" fmla="*/ 764884 w 765171"/>
              <a:gd name="connsiteY1" fmla="*/ 552656 h 1107687"/>
              <a:gd name="connsiteX2" fmla="*/ 762663 w 765171"/>
              <a:gd name="connsiteY2" fmla="*/ 1107687 h 1107687"/>
              <a:gd name="connsiteX3" fmla="*/ 555 w 765171"/>
              <a:gd name="connsiteY3" fmla="*/ 1104897 h 1107687"/>
              <a:gd name="connsiteX4" fmla="*/ 1084 w 765171"/>
              <a:gd name="connsiteY4" fmla="*/ 0 h 1107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5171" h="1107687">
                <a:moveTo>
                  <a:pt x="1084" y="0"/>
                </a:moveTo>
                <a:cubicBezTo>
                  <a:pt x="292373" y="88482"/>
                  <a:pt x="174616" y="637801"/>
                  <a:pt x="764884" y="552656"/>
                </a:cubicBezTo>
                <a:cubicBezTo>
                  <a:pt x="766437" y="692580"/>
                  <a:pt x="761110" y="967763"/>
                  <a:pt x="762663" y="1107687"/>
                </a:cubicBezTo>
                <a:cubicBezTo>
                  <a:pt x="298337" y="1098491"/>
                  <a:pt x="201356" y="745299"/>
                  <a:pt x="555" y="1104897"/>
                </a:cubicBezTo>
                <a:cubicBezTo>
                  <a:pt x="-1562" y="611442"/>
                  <a:pt x="3201" y="493455"/>
                  <a:pt x="10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3D785092-6B3D-4C41-A146-B5FDB5C08CEF}"/>
              </a:ext>
            </a:extLst>
          </p:cNvPr>
          <p:cNvSpPr/>
          <p:nvPr/>
        </p:nvSpPr>
        <p:spPr>
          <a:xfrm>
            <a:off x="6050652" y="5971492"/>
            <a:ext cx="5634850" cy="298208"/>
          </a:xfrm>
          <a:prstGeom prst="roundRect">
            <a:avLst/>
          </a:prstGeom>
          <a:solidFill>
            <a:schemeClr val="tx1">
              <a:lumMod val="10000"/>
              <a:lumOff val="90000"/>
            </a:schemeClr>
          </a:solidFill>
          <a:ln w="3175">
            <a:noFill/>
            <a:miter lim="400000"/>
          </a:ln>
        </p:spPr>
        <p:txBody>
          <a:bodyPr lIns="108000" tIns="0" rIns="0" bIns="0" rtlCol="0" anchor="ctr"/>
          <a:lstStyle/>
          <a:p>
            <a:endParaRPr lang="ru-RU" sz="14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10E0EB12-54B5-4932-AD53-06364FFFA7FA}"/>
              </a:ext>
            </a:extLst>
          </p:cNvPr>
          <p:cNvSpPr/>
          <p:nvPr/>
        </p:nvSpPr>
        <p:spPr>
          <a:xfrm>
            <a:off x="6050652" y="5334798"/>
            <a:ext cx="5634850" cy="525916"/>
          </a:xfrm>
          <a:prstGeom prst="roundRect">
            <a:avLst/>
          </a:prstGeom>
          <a:solidFill>
            <a:schemeClr val="tx1">
              <a:lumMod val="10000"/>
              <a:lumOff val="90000"/>
            </a:schemeClr>
          </a:solidFill>
          <a:ln w="3175">
            <a:noFill/>
            <a:miter lim="400000"/>
          </a:ln>
        </p:spPr>
        <p:txBody>
          <a:bodyPr lIns="108000" tIns="0" rIns="0" bIns="0" rtlCol="0" anchor="ctr"/>
          <a:lstStyle/>
          <a:p>
            <a:endParaRPr lang="ru-RU" sz="14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8" name="Прямоугольник 1">
            <a:extLst>
              <a:ext uri="{FF2B5EF4-FFF2-40B4-BE49-F238E27FC236}">
                <a16:creationId xmlns:a16="http://schemas.microsoft.com/office/drawing/2014/main" id="{BCECBA36-27E1-4138-B685-AECC9C85CBCB}"/>
              </a:ext>
            </a:extLst>
          </p:cNvPr>
          <p:cNvSpPr/>
          <p:nvPr/>
        </p:nvSpPr>
        <p:spPr>
          <a:xfrm>
            <a:off x="5355296" y="3559609"/>
            <a:ext cx="768445" cy="771306"/>
          </a:xfrm>
          <a:custGeom>
            <a:avLst/>
            <a:gdLst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60626"/>
              <a:gd name="connsiteY0" fmla="*/ 0 h 788214"/>
              <a:gd name="connsiteX1" fmla="*/ 743692 w 760626"/>
              <a:gd name="connsiteY1" fmla="*/ 0 h 788214"/>
              <a:gd name="connsiteX2" fmla="*/ 760626 w 760626"/>
              <a:gd name="connsiteY2" fmla="*/ 517281 h 788214"/>
              <a:gd name="connsiteX3" fmla="*/ 0 w 760626"/>
              <a:gd name="connsiteY3" fmla="*/ 788214 h 788214"/>
              <a:gd name="connsiteX4" fmla="*/ 0 w 760626"/>
              <a:gd name="connsiteY4" fmla="*/ 0 h 788214"/>
              <a:gd name="connsiteX0" fmla="*/ 0 w 760626"/>
              <a:gd name="connsiteY0" fmla="*/ 0 h 788214"/>
              <a:gd name="connsiteX1" fmla="*/ 743692 w 760626"/>
              <a:gd name="connsiteY1" fmla="*/ 0 h 788214"/>
              <a:gd name="connsiteX2" fmla="*/ 760626 w 760626"/>
              <a:gd name="connsiteY2" fmla="*/ 517281 h 788214"/>
              <a:gd name="connsiteX3" fmla="*/ 0 w 760626"/>
              <a:gd name="connsiteY3" fmla="*/ 788214 h 788214"/>
              <a:gd name="connsiteX4" fmla="*/ 0 w 760626"/>
              <a:gd name="connsiteY4" fmla="*/ 0 h 788214"/>
              <a:gd name="connsiteX0" fmla="*/ 0 w 752160"/>
              <a:gd name="connsiteY0" fmla="*/ 0 h 788214"/>
              <a:gd name="connsiteX1" fmla="*/ 743692 w 752160"/>
              <a:gd name="connsiteY1" fmla="*/ 0 h 788214"/>
              <a:gd name="connsiteX2" fmla="*/ 752160 w 752160"/>
              <a:gd name="connsiteY2" fmla="*/ 525747 h 788214"/>
              <a:gd name="connsiteX3" fmla="*/ 0 w 752160"/>
              <a:gd name="connsiteY3" fmla="*/ 788214 h 788214"/>
              <a:gd name="connsiteX4" fmla="*/ 0 w 752160"/>
              <a:gd name="connsiteY4" fmla="*/ 0 h 788214"/>
              <a:gd name="connsiteX0" fmla="*/ 0 w 752160"/>
              <a:gd name="connsiteY0" fmla="*/ 0 h 788214"/>
              <a:gd name="connsiteX1" fmla="*/ 750042 w 752160"/>
              <a:gd name="connsiteY1" fmla="*/ 0 h 788214"/>
              <a:gd name="connsiteX2" fmla="*/ 752160 w 752160"/>
              <a:gd name="connsiteY2" fmla="*/ 525747 h 788214"/>
              <a:gd name="connsiteX3" fmla="*/ 0 w 752160"/>
              <a:gd name="connsiteY3" fmla="*/ 788214 h 788214"/>
              <a:gd name="connsiteX4" fmla="*/ 0 w 752160"/>
              <a:gd name="connsiteY4" fmla="*/ 0 h 788214"/>
              <a:gd name="connsiteX0" fmla="*/ 0 w 758510"/>
              <a:gd name="connsiteY0" fmla="*/ 0 h 1480364"/>
              <a:gd name="connsiteX1" fmla="*/ 756392 w 758510"/>
              <a:gd name="connsiteY1" fmla="*/ 692150 h 1480364"/>
              <a:gd name="connsiteX2" fmla="*/ 758510 w 758510"/>
              <a:gd name="connsiteY2" fmla="*/ 1217897 h 1480364"/>
              <a:gd name="connsiteX3" fmla="*/ 6350 w 758510"/>
              <a:gd name="connsiteY3" fmla="*/ 1480364 h 1480364"/>
              <a:gd name="connsiteX4" fmla="*/ 0 w 758510"/>
              <a:gd name="connsiteY4" fmla="*/ 0 h 1480364"/>
              <a:gd name="connsiteX0" fmla="*/ 0 w 758510"/>
              <a:gd name="connsiteY0" fmla="*/ 0 h 1961377"/>
              <a:gd name="connsiteX1" fmla="*/ 756392 w 758510"/>
              <a:gd name="connsiteY1" fmla="*/ 692150 h 1961377"/>
              <a:gd name="connsiteX2" fmla="*/ 758510 w 758510"/>
              <a:gd name="connsiteY2" fmla="*/ 1217897 h 1961377"/>
              <a:gd name="connsiteX3" fmla="*/ 6350 w 758510"/>
              <a:gd name="connsiteY3" fmla="*/ 1961377 h 1961377"/>
              <a:gd name="connsiteX4" fmla="*/ 0 w 758510"/>
              <a:gd name="connsiteY4" fmla="*/ 0 h 196137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55335"/>
              <a:gd name="connsiteY0" fmla="*/ 96838 h 1269227"/>
              <a:gd name="connsiteX1" fmla="*/ 753217 w 755335"/>
              <a:gd name="connsiteY1" fmla="*/ 0 h 1269227"/>
              <a:gd name="connsiteX2" fmla="*/ 755335 w 755335"/>
              <a:gd name="connsiteY2" fmla="*/ 525747 h 1269227"/>
              <a:gd name="connsiteX3" fmla="*/ 3175 w 755335"/>
              <a:gd name="connsiteY3" fmla="*/ 1269227 h 1269227"/>
              <a:gd name="connsiteX4" fmla="*/ 0 w 755335"/>
              <a:gd name="connsiteY4" fmla="*/ 96838 h 1269227"/>
              <a:gd name="connsiteX0" fmla="*/ 0 w 770575"/>
              <a:gd name="connsiteY0" fmla="*/ 96838 h 1269227"/>
              <a:gd name="connsiteX1" fmla="*/ 753217 w 770575"/>
              <a:gd name="connsiteY1" fmla="*/ 0 h 1269227"/>
              <a:gd name="connsiteX2" fmla="*/ 770575 w 770575"/>
              <a:gd name="connsiteY2" fmla="*/ 1177695 h 1269227"/>
              <a:gd name="connsiteX3" fmla="*/ 3175 w 770575"/>
              <a:gd name="connsiteY3" fmla="*/ 1269227 h 1269227"/>
              <a:gd name="connsiteX4" fmla="*/ 0 w 770575"/>
              <a:gd name="connsiteY4" fmla="*/ 96838 h 1269227"/>
              <a:gd name="connsiteX0" fmla="*/ 0 w 770575"/>
              <a:gd name="connsiteY0" fmla="*/ 0 h 1172389"/>
              <a:gd name="connsiteX1" fmla="*/ 765917 w 770575"/>
              <a:gd name="connsiteY1" fmla="*/ 661086 h 1172389"/>
              <a:gd name="connsiteX2" fmla="*/ 770575 w 770575"/>
              <a:gd name="connsiteY2" fmla="*/ 1080857 h 1172389"/>
              <a:gd name="connsiteX3" fmla="*/ 3175 w 770575"/>
              <a:gd name="connsiteY3" fmla="*/ 1172389 h 1172389"/>
              <a:gd name="connsiteX4" fmla="*/ 0 w 770575"/>
              <a:gd name="connsiteY4" fmla="*/ 0 h 1172389"/>
              <a:gd name="connsiteX0" fmla="*/ 0 w 770575"/>
              <a:gd name="connsiteY0" fmla="*/ 0 h 1172389"/>
              <a:gd name="connsiteX1" fmla="*/ 765917 w 770575"/>
              <a:gd name="connsiteY1" fmla="*/ 661086 h 1172389"/>
              <a:gd name="connsiteX2" fmla="*/ 770575 w 770575"/>
              <a:gd name="connsiteY2" fmla="*/ 1080857 h 1172389"/>
              <a:gd name="connsiteX3" fmla="*/ 3175 w 770575"/>
              <a:gd name="connsiteY3" fmla="*/ 1172389 h 1172389"/>
              <a:gd name="connsiteX4" fmla="*/ 0 w 770575"/>
              <a:gd name="connsiteY4" fmla="*/ 0 h 1172389"/>
              <a:gd name="connsiteX0" fmla="*/ 0 w 774808"/>
              <a:gd name="connsiteY0" fmla="*/ 0 h 1172389"/>
              <a:gd name="connsiteX1" fmla="*/ 765917 w 774808"/>
              <a:gd name="connsiteY1" fmla="*/ 661086 h 1172389"/>
              <a:gd name="connsiteX2" fmla="*/ 774808 w 774808"/>
              <a:gd name="connsiteY2" fmla="*/ 1070796 h 1172389"/>
              <a:gd name="connsiteX3" fmla="*/ 3175 w 774808"/>
              <a:gd name="connsiteY3" fmla="*/ 1172389 h 1172389"/>
              <a:gd name="connsiteX4" fmla="*/ 0 w 774808"/>
              <a:gd name="connsiteY4" fmla="*/ 0 h 1172389"/>
              <a:gd name="connsiteX0" fmla="*/ 0 w 774808"/>
              <a:gd name="connsiteY0" fmla="*/ 0 h 1172389"/>
              <a:gd name="connsiteX1" fmla="*/ 765917 w 774808"/>
              <a:gd name="connsiteY1" fmla="*/ 661086 h 1172389"/>
              <a:gd name="connsiteX2" fmla="*/ 774808 w 774808"/>
              <a:gd name="connsiteY2" fmla="*/ 1070796 h 1172389"/>
              <a:gd name="connsiteX3" fmla="*/ 3175 w 774808"/>
              <a:gd name="connsiteY3" fmla="*/ 1172389 h 1172389"/>
              <a:gd name="connsiteX4" fmla="*/ 0 w 774808"/>
              <a:gd name="connsiteY4" fmla="*/ 0 h 1172389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0 w 779042"/>
              <a:gd name="connsiteY0" fmla="*/ 0 h 1189157"/>
              <a:gd name="connsiteX1" fmla="*/ 770151 w 779042"/>
              <a:gd name="connsiteY1" fmla="*/ 677854 h 1189157"/>
              <a:gd name="connsiteX2" fmla="*/ 779042 w 779042"/>
              <a:gd name="connsiteY2" fmla="*/ 1087564 h 1189157"/>
              <a:gd name="connsiteX3" fmla="*/ 7409 w 779042"/>
              <a:gd name="connsiteY3" fmla="*/ 1189157 h 1189157"/>
              <a:gd name="connsiteX4" fmla="*/ 0 w 779042"/>
              <a:gd name="connsiteY4" fmla="*/ 0 h 1189157"/>
              <a:gd name="connsiteX0" fmla="*/ 2554 w 781596"/>
              <a:gd name="connsiteY0" fmla="*/ 0 h 1087564"/>
              <a:gd name="connsiteX1" fmla="*/ 772705 w 781596"/>
              <a:gd name="connsiteY1" fmla="*/ 677854 h 1087564"/>
              <a:gd name="connsiteX2" fmla="*/ 781596 w 781596"/>
              <a:gd name="connsiteY2" fmla="*/ 1087564 h 1087564"/>
              <a:gd name="connsiteX3" fmla="*/ 438 w 781596"/>
              <a:gd name="connsiteY3" fmla="*/ 1083517 h 1087564"/>
              <a:gd name="connsiteX4" fmla="*/ 2554 w 781596"/>
              <a:gd name="connsiteY4" fmla="*/ 0 h 1087564"/>
              <a:gd name="connsiteX0" fmla="*/ 1084 w 781713"/>
              <a:gd name="connsiteY0" fmla="*/ 0 h 1108944"/>
              <a:gd name="connsiteX1" fmla="*/ 772822 w 781713"/>
              <a:gd name="connsiteY1" fmla="*/ 699234 h 1108944"/>
              <a:gd name="connsiteX2" fmla="*/ 781713 w 781713"/>
              <a:gd name="connsiteY2" fmla="*/ 1108944 h 1108944"/>
              <a:gd name="connsiteX3" fmla="*/ 555 w 781713"/>
              <a:gd name="connsiteY3" fmla="*/ 1104897 h 1108944"/>
              <a:gd name="connsiteX4" fmla="*/ 1084 w 781713"/>
              <a:gd name="connsiteY4" fmla="*/ 0 h 1108944"/>
              <a:gd name="connsiteX0" fmla="*/ 1084 w 772948"/>
              <a:gd name="connsiteY0" fmla="*/ 0 h 1107687"/>
              <a:gd name="connsiteX1" fmla="*/ 772822 w 772948"/>
              <a:gd name="connsiteY1" fmla="*/ 699234 h 1107687"/>
              <a:gd name="connsiteX2" fmla="*/ 762663 w 772948"/>
              <a:gd name="connsiteY2" fmla="*/ 1107687 h 1107687"/>
              <a:gd name="connsiteX3" fmla="*/ 555 w 772948"/>
              <a:gd name="connsiteY3" fmla="*/ 1104897 h 1107687"/>
              <a:gd name="connsiteX4" fmla="*/ 1084 w 772948"/>
              <a:gd name="connsiteY4" fmla="*/ 0 h 1107687"/>
              <a:gd name="connsiteX0" fmla="*/ 1084 w 763682"/>
              <a:gd name="connsiteY0" fmla="*/ 0 h 1107687"/>
              <a:gd name="connsiteX1" fmla="*/ 763297 w 763682"/>
              <a:gd name="connsiteY1" fmla="*/ 697977 h 1107687"/>
              <a:gd name="connsiteX2" fmla="*/ 762663 w 763682"/>
              <a:gd name="connsiteY2" fmla="*/ 1107687 h 1107687"/>
              <a:gd name="connsiteX3" fmla="*/ 555 w 763682"/>
              <a:gd name="connsiteY3" fmla="*/ 1104897 h 1107687"/>
              <a:gd name="connsiteX4" fmla="*/ 1084 w 763682"/>
              <a:gd name="connsiteY4" fmla="*/ 0 h 1107687"/>
              <a:gd name="connsiteX0" fmla="*/ 1084 w 763682"/>
              <a:gd name="connsiteY0" fmla="*/ 0 h 1107687"/>
              <a:gd name="connsiteX1" fmla="*/ 763297 w 763682"/>
              <a:gd name="connsiteY1" fmla="*/ 697977 h 1107687"/>
              <a:gd name="connsiteX2" fmla="*/ 762663 w 763682"/>
              <a:gd name="connsiteY2" fmla="*/ 1107687 h 1107687"/>
              <a:gd name="connsiteX3" fmla="*/ 555 w 763682"/>
              <a:gd name="connsiteY3" fmla="*/ 1104897 h 1107687"/>
              <a:gd name="connsiteX4" fmla="*/ 1084 w 763682"/>
              <a:gd name="connsiteY4" fmla="*/ 0 h 1107687"/>
              <a:gd name="connsiteX0" fmla="*/ 1084 w 763682"/>
              <a:gd name="connsiteY0" fmla="*/ 0 h 1107687"/>
              <a:gd name="connsiteX1" fmla="*/ 763297 w 763682"/>
              <a:gd name="connsiteY1" fmla="*/ 697977 h 1107687"/>
              <a:gd name="connsiteX2" fmla="*/ 762663 w 763682"/>
              <a:gd name="connsiteY2" fmla="*/ 1107687 h 1107687"/>
              <a:gd name="connsiteX3" fmla="*/ 555 w 763682"/>
              <a:gd name="connsiteY3" fmla="*/ 1104897 h 1107687"/>
              <a:gd name="connsiteX4" fmla="*/ 1084 w 763682"/>
              <a:gd name="connsiteY4" fmla="*/ 0 h 1107687"/>
              <a:gd name="connsiteX0" fmla="*/ 1084 w 763682"/>
              <a:gd name="connsiteY0" fmla="*/ 0 h 1107687"/>
              <a:gd name="connsiteX1" fmla="*/ 763297 w 763682"/>
              <a:gd name="connsiteY1" fmla="*/ 697977 h 1107687"/>
              <a:gd name="connsiteX2" fmla="*/ 762663 w 763682"/>
              <a:gd name="connsiteY2" fmla="*/ 1107687 h 1107687"/>
              <a:gd name="connsiteX3" fmla="*/ 555 w 763682"/>
              <a:gd name="connsiteY3" fmla="*/ 1104897 h 1107687"/>
              <a:gd name="connsiteX4" fmla="*/ 1084 w 763682"/>
              <a:gd name="connsiteY4" fmla="*/ 0 h 1107687"/>
              <a:gd name="connsiteX0" fmla="*/ 1084 w 763682"/>
              <a:gd name="connsiteY0" fmla="*/ 0 h 1107687"/>
              <a:gd name="connsiteX1" fmla="*/ 763297 w 763682"/>
              <a:gd name="connsiteY1" fmla="*/ 697977 h 1107687"/>
              <a:gd name="connsiteX2" fmla="*/ 762663 w 763682"/>
              <a:gd name="connsiteY2" fmla="*/ 1107687 h 1107687"/>
              <a:gd name="connsiteX3" fmla="*/ 555 w 763682"/>
              <a:gd name="connsiteY3" fmla="*/ 1104897 h 1107687"/>
              <a:gd name="connsiteX4" fmla="*/ 1084 w 763682"/>
              <a:gd name="connsiteY4" fmla="*/ 0 h 1107687"/>
              <a:gd name="connsiteX0" fmla="*/ 1084 w 764250"/>
              <a:gd name="connsiteY0" fmla="*/ 0 h 1809614"/>
              <a:gd name="connsiteX1" fmla="*/ 763297 w 764250"/>
              <a:gd name="connsiteY1" fmla="*/ 697977 h 1809614"/>
              <a:gd name="connsiteX2" fmla="*/ 764250 w 764250"/>
              <a:gd name="connsiteY2" fmla="*/ 1809614 h 1809614"/>
              <a:gd name="connsiteX3" fmla="*/ 555 w 764250"/>
              <a:gd name="connsiteY3" fmla="*/ 1104897 h 1809614"/>
              <a:gd name="connsiteX4" fmla="*/ 1084 w 764250"/>
              <a:gd name="connsiteY4" fmla="*/ 0 h 1809614"/>
              <a:gd name="connsiteX0" fmla="*/ 1084 w 764250"/>
              <a:gd name="connsiteY0" fmla="*/ 0 h 1809614"/>
              <a:gd name="connsiteX1" fmla="*/ 763297 w 764250"/>
              <a:gd name="connsiteY1" fmla="*/ 746720 h 1809614"/>
              <a:gd name="connsiteX2" fmla="*/ 764250 w 764250"/>
              <a:gd name="connsiteY2" fmla="*/ 1809614 h 1809614"/>
              <a:gd name="connsiteX3" fmla="*/ 555 w 764250"/>
              <a:gd name="connsiteY3" fmla="*/ 1104897 h 1809614"/>
              <a:gd name="connsiteX4" fmla="*/ 1084 w 764250"/>
              <a:gd name="connsiteY4" fmla="*/ 0 h 1809614"/>
              <a:gd name="connsiteX0" fmla="*/ 1084 w 764250"/>
              <a:gd name="connsiteY0" fmla="*/ 0 h 1809614"/>
              <a:gd name="connsiteX1" fmla="*/ 763297 w 764250"/>
              <a:gd name="connsiteY1" fmla="*/ 746720 h 1809614"/>
              <a:gd name="connsiteX2" fmla="*/ 764250 w 764250"/>
              <a:gd name="connsiteY2" fmla="*/ 1809614 h 1809614"/>
              <a:gd name="connsiteX3" fmla="*/ 555 w 764250"/>
              <a:gd name="connsiteY3" fmla="*/ 1104897 h 1809614"/>
              <a:gd name="connsiteX4" fmla="*/ 1084 w 764250"/>
              <a:gd name="connsiteY4" fmla="*/ 0 h 1809614"/>
              <a:gd name="connsiteX0" fmla="*/ 1084 w 764250"/>
              <a:gd name="connsiteY0" fmla="*/ 0 h 1809614"/>
              <a:gd name="connsiteX1" fmla="*/ 763297 w 764250"/>
              <a:gd name="connsiteY1" fmla="*/ 746720 h 1809614"/>
              <a:gd name="connsiteX2" fmla="*/ 764250 w 764250"/>
              <a:gd name="connsiteY2" fmla="*/ 1809614 h 1809614"/>
              <a:gd name="connsiteX3" fmla="*/ 555 w 764250"/>
              <a:gd name="connsiteY3" fmla="*/ 1104897 h 1809614"/>
              <a:gd name="connsiteX4" fmla="*/ 1084 w 764250"/>
              <a:gd name="connsiteY4" fmla="*/ 0 h 1809614"/>
              <a:gd name="connsiteX0" fmla="*/ 1084 w 764250"/>
              <a:gd name="connsiteY0" fmla="*/ 0 h 1809614"/>
              <a:gd name="connsiteX1" fmla="*/ 763297 w 764250"/>
              <a:gd name="connsiteY1" fmla="*/ 746720 h 1809614"/>
              <a:gd name="connsiteX2" fmla="*/ 764250 w 764250"/>
              <a:gd name="connsiteY2" fmla="*/ 1809614 h 1809614"/>
              <a:gd name="connsiteX3" fmla="*/ 555 w 764250"/>
              <a:gd name="connsiteY3" fmla="*/ 1104897 h 1809614"/>
              <a:gd name="connsiteX4" fmla="*/ 1084 w 764250"/>
              <a:gd name="connsiteY4" fmla="*/ 0 h 1809614"/>
              <a:gd name="connsiteX0" fmla="*/ 1084 w 767425"/>
              <a:gd name="connsiteY0" fmla="*/ 0 h 1578887"/>
              <a:gd name="connsiteX1" fmla="*/ 763297 w 767425"/>
              <a:gd name="connsiteY1" fmla="*/ 746720 h 1578887"/>
              <a:gd name="connsiteX2" fmla="*/ 767425 w 767425"/>
              <a:gd name="connsiteY2" fmla="*/ 1578887 h 1578887"/>
              <a:gd name="connsiteX3" fmla="*/ 555 w 767425"/>
              <a:gd name="connsiteY3" fmla="*/ 1104897 h 1578887"/>
              <a:gd name="connsiteX4" fmla="*/ 1084 w 767425"/>
              <a:gd name="connsiteY4" fmla="*/ 0 h 1578887"/>
              <a:gd name="connsiteX0" fmla="*/ 1084 w 768445"/>
              <a:gd name="connsiteY0" fmla="*/ 0 h 1578887"/>
              <a:gd name="connsiteX1" fmla="*/ 768060 w 768445"/>
              <a:gd name="connsiteY1" fmla="*/ 509494 h 1578887"/>
              <a:gd name="connsiteX2" fmla="*/ 767425 w 768445"/>
              <a:gd name="connsiteY2" fmla="*/ 1578887 h 1578887"/>
              <a:gd name="connsiteX3" fmla="*/ 555 w 768445"/>
              <a:gd name="connsiteY3" fmla="*/ 1104897 h 1578887"/>
              <a:gd name="connsiteX4" fmla="*/ 1084 w 768445"/>
              <a:gd name="connsiteY4" fmla="*/ 0 h 1578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445" h="1578887">
                <a:moveTo>
                  <a:pt x="1084" y="0"/>
                </a:moveTo>
                <a:cubicBezTo>
                  <a:pt x="268561" y="125256"/>
                  <a:pt x="304793" y="603524"/>
                  <a:pt x="768060" y="509494"/>
                </a:cubicBezTo>
                <a:cubicBezTo>
                  <a:pt x="769613" y="649418"/>
                  <a:pt x="765872" y="1438963"/>
                  <a:pt x="767425" y="1578887"/>
                </a:cubicBezTo>
                <a:cubicBezTo>
                  <a:pt x="291987" y="1578774"/>
                  <a:pt x="431544" y="994026"/>
                  <a:pt x="555" y="1104897"/>
                </a:cubicBezTo>
                <a:cubicBezTo>
                  <a:pt x="-1562" y="611442"/>
                  <a:pt x="3201" y="493455"/>
                  <a:pt x="10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D84B6A47-C832-48B4-8BA6-756381501173}"/>
              </a:ext>
            </a:extLst>
          </p:cNvPr>
          <p:cNvSpPr/>
          <p:nvPr/>
        </p:nvSpPr>
        <p:spPr>
          <a:xfrm>
            <a:off x="6050652" y="3805584"/>
            <a:ext cx="5634850" cy="525916"/>
          </a:xfrm>
          <a:prstGeom prst="roundRect">
            <a:avLst/>
          </a:prstGeom>
          <a:solidFill>
            <a:schemeClr val="tx1">
              <a:lumMod val="10000"/>
              <a:lumOff val="90000"/>
            </a:schemeClr>
          </a:solidFill>
          <a:ln w="3175">
            <a:noFill/>
            <a:miter lim="400000"/>
          </a:ln>
        </p:spPr>
        <p:txBody>
          <a:bodyPr lIns="108000" tIns="0" rIns="0" bIns="0" rtlCol="0" anchor="ctr"/>
          <a:lstStyle/>
          <a:p>
            <a:endParaRPr lang="ru-RU" sz="14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90616BEF-D560-414C-A646-FB05E50D5262}"/>
              </a:ext>
            </a:extLst>
          </p:cNvPr>
          <p:cNvSpPr/>
          <p:nvPr/>
        </p:nvSpPr>
        <p:spPr>
          <a:xfrm>
            <a:off x="5992233" y="4011719"/>
            <a:ext cx="116835" cy="116835"/>
          </a:xfrm>
          <a:prstGeom prst="ellipse">
            <a:avLst/>
          </a:prstGeom>
          <a:solidFill>
            <a:schemeClr val="bg1">
              <a:lumMod val="85000"/>
            </a:schemeClr>
          </a:solidFill>
          <a:ln w="22225">
            <a:solidFill>
              <a:schemeClr val="bg1"/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4" name="Прямоугольник 1">
            <a:extLst>
              <a:ext uri="{FF2B5EF4-FFF2-40B4-BE49-F238E27FC236}">
                <a16:creationId xmlns:a16="http://schemas.microsoft.com/office/drawing/2014/main" id="{424AD337-C548-4EE0-9193-E70241A9017F}"/>
              </a:ext>
            </a:extLst>
          </p:cNvPr>
          <p:cNvSpPr/>
          <p:nvPr/>
        </p:nvSpPr>
        <p:spPr>
          <a:xfrm>
            <a:off x="5361872" y="4091141"/>
            <a:ext cx="774714" cy="1135400"/>
          </a:xfrm>
          <a:custGeom>
            <a:avLst/>
            <a:gdLst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60626"/>
              <a:gd name="connsiteY0" fmla="*/ 0 h 788214"/>
              <a:gd name="connsiteX1" fmla="*/ 743692 w 760626"/>
              <a:gd name="connsiteY1" fmla="*/ 0 h 788214"/>
              <a:gd name="connsiteX2" fmla="*/ 760626 w 760626"/>
              <a:gd name="connsiteY2" fmla="*/ 517281 h 788214"/>
              <a:gd name="connsiteX3" fmla="*/ 0 w 760626"/>
              <a:gd name="connsiteY3" fmla="*/ 788214 h 788214"/>
              <a:gd name="connsiteX4" fmla="*/ 0 w 760626"/>
              <a:gd name="connsiteY4" fmla="*/ 0 h 788214"/>
              <a:gd name="connsiteX0" fmla="*/ 0 w 760626"/>
              <a:gd name="connsiteY0" fmla="*/ 0 h 788214"/>
              <a:gd name="connsiteX1" fmla="*/ 743692 w 760626"/>
              <a:gd name="connsiteY1" fmla="*/ 0 h 788214"/>
              <a:gd name="connsiteX2" fmla="*/ 760626 w 760626"/>
              <a:gd name="connsiteY2" fmla="*/ 517281 h 788214"/>
              <a:gd name="connsiteX3" fmla="*/ 0 w 760626"/>
              <a:gd name="connsiteY3" fmla="*/ 788214 h 788214"/>
              <a:gd name="connsiteX4" fmla="*/ 0 w 760626"/>
              <a:gd name="connsiteY4" fmla="*/ 0 h 788214"/>
              <a:gd name="connsiteX0" fmla="*/ 0 w 752160"/>
              <a:gd name="connsiteY0" fmla="*/ 0 h 788214"/>
              <a:gd name="connsiteX1" fmla="*/ 743692 w 752160"/>
              <a:gd name="connsiteY1" fmla="*/ 0 h 788214"/>
              <a:gd name="connsiteX2" fmla="*/ 752160 w 752160"/>
              <a:gd name="connsiteY2" fmla="*/ 525747 h 788214"/>
              <a:gd name="connsiteX3" fmla="*/ 0 w 752160"/>
              <a:gd name="connsiteY3" fmla="*/ 788214 h 788214"/>
              <a:gd name="connsiteX4" fmla="*/ 0 w 752160"/>
              <a:gd name="connsiteY4" fmla="*/ 0 h 788214"/>
              <a:gd name="connsiteX0" fmla="*/ 0 w 752160"/>
              <a:gd name="connsiteY0" fmla="*/ 0 h 788214"/>
              <a:gd name="connsiteX1" fmla="*/ 750042 w 752160"/>
              <a:gd name="connsiteY1" fmla="*/ 0 h 788214"/>
              <a:gd name="connsiteX2" fmla="*/ 752160 w 752160"/>
              <a:gd name="connsiteY2" fmla="*/ 525747 h 788214"/>
              <a:gd name="connsiteX3" fmla="*/ 0 w 752160"/>
              <a:gd name="connsiteY3" fmla="*/ 788214 h 788214"/>
              <a:gd name="connsiteX4" fmla="*/ 0 w 752160"/>
              <a:gd name="connsiteY4" fmla="*/ 0 h 788214"/>
              <a:gd name="connsiteX0" fmla="*/ 0 w 756923"/>
              <a:gd name="connsiteY0" fmla="*/ 0 h 807264"/>
              <a:gd name="connsiteX1" fmla="*/ 754805 w 756923"/>
              <a:gd name="connsiteY1" fmla="*/ 19050 h 807264"/>
              <a:gd name="connsiteX2" fmla="*/ 756923 w 756923"/>
              <a:gd name="connsiteY2" fmla="*/ 544797 h 807264"/>
              <a:gd name="connsiteX3" fmla="*/ 4763 w 756923"/>
              <a:gd name="connsiteY3" fmla="*/ 807264 h 807264"/>
              <a:gd name="connsiteX4" fmla="*/ 0 w 756923"/>
              <a:gd name="connsiteY4" fmla="*/ 0 h 807264"/>
              <a:gd name="connsiteX0" fmla="*/ 458 w 757381"/>
              <a:gd name="connsiteY0" fmla="*/ 0 h 750114"/>
              <a:gd name="connsiteX1" fmla="*/ 755263 w 757381"/>
              <a:gd name="connsiteY1" fmla="*/ 19050 h 750114"/>
              <a:gd name="connsiteX2" fmla="*/ 757381 w 757381"/>
              <a:gd name="connsiteY2" fmla="*/ 544797 h 750114"/>
              <a:gd name="connsiteX3" fmla="*/ 458 w 757381"/>
              <a:gd name="connsiteY3" fmla="*/ 750114 h 750114"/>
              <a:gd name="connsiteX4" fmla="*/ 458 w 757381"/>
              <a:gd name="connsiteY4" fmla="*/ 0 h 750114"/>
              <a:gd name="connsiteX0" fmla="*/ 3433 w 757181"/>
              <a:gd name="connsiteY0" fmla="*/ 0 h 813614"/>
              <a:gd name="connsiteX1" fmla="*/ 755063 w 757181"/>
              <a:gd name="connsiteY1" fmla="*/ 82550 h 813614"/>
              <a:gd name="connsiteX2" fmla="*/ 757181 w 757181"/>
              <a:gd name="connsiteY2" fmla="*/ 608297 h 813614"/>
              <a:gd name="connsiteX3" fmla="*/ 258 w 757181"/>
              <a:gd name="connsiteY3" fmla="*/ 813614 h 813614"/>
              <a:gd name="connsiteX4" fmla="*/ 3433 w 757181"/>
              <a:gd name="connsiteY4" fmla="*/ 0 h 813614"/>
              <a:gd name="connsiteX0" fmla="*/ 1916 w 755664"/>
              <a:gd name="connsiteY0" fmla="*/ 0 h 885051"/>
              <a:gd name="connsiteX1" fmla="*/ 753546 w 755664"/>
              <a:gd name="connsiteY1" fmla="*/ 82550 h 885051"/>
              <a:gd name="connsiteX2" fmla="*/ 755664 w 755664"/>
              <a:gd name="connsiteY2" fmla="*/ 608297 h 885051"/>
              <a:gd name="connsiteX3" fmla="*/ 329 w 755664"/>
              <a:gd name="connsiteY3" fmla="*/ 885051 h 885051"/>
              <a:gd name="connsiteX4" fmla="*/ 1916 w 755664"/>
              <a:gd name="connsiteY4" fmla="*/ 0 h 885051"/>
              <a:gd name="connsiteX0" fmla="*/ 1916 w 790589"/>
              <a:gd name="connsiteY0" fmla="*/ 0 h 928972"/>
              <a:gd name="connsiteX1" fmla="*/ 753546 w 790589"/>
              <a:gd name="connsiteY1" fmla="*/ 82550 h 928972"/>
              <a:gd name="connsiteX2" fmla="*/ 790589 w 790589"/>
              <a:gd name="connsiteY2" fmla="*/ 928972 h 928972"/>
              <a:gd name="connsiteX3" fmla="*/ 329 w 790589"/>
              <a:gd name="connsiteY3" fmla="*/ 885051 h 928972"/>
              <a:gd name="connsiteX4" fmla="*/ 1916 w 790589"/>
              <a:gd name="connsiteY4" fmla="*/ 0 h 928972"/>
              <a:gd name="connsiteX0" fmla="*/ 1916 w 790589"/>
              <a:gd name="connsiteY0" fmla="*/ 0 h 928972"/>
              <a:gd name="connsiteX1" fmla="*/ 785296 w 790589"/>
              <a:gd name="connsiteY1" fmla="*/ 247650 h 928972"/>
              <a:gd name="connsiteX2" fmla="*/ 790589 w 790589"/>
              <a:gd name="connsiteY2" fmla="*/ 928972 h 928972"/>
              <a:gd name="connsiteX3" fmla="*/ 329 w 790589"/>
              <a:gd name="connsiteY3" fmla="*/ 885051 h 928972"/>
              <a:gd name="connsiteX4" fmla="*/ 1916 w 790589"/>
              <a:gd name="connsiteY4" fmla="*/ 0 h 928972"/>
              <a:gd name="connsiteX0" fmla="*/ 1916 w 785422"/>
              <a:gd name="connsiteY0" fmla="*/ 0 h 1254939"/>
              <a:gd name="connsiteX1" fmla="*/ 785296 w 785422"/>
              <a:gd name="connsiteY1" fmla="*/ 247650 h 1254939"/>
              <a:gd name="connsiteX2" fmla="*/ 771539 w 785422"/>
              <a:gd name="connsiteY2" fmla="*/ 1254939 h 1254939"/>
              <a:gd name="connsiteX3" fmla="*/ 329 w 785422"/>
              <a:gd name="connsiteY3" fmla="*/ 885051 h 1254939"/>
              <a:gd name="connsiteX4" fmla="*/ 1916 w 785422"/>
              <a:gd name="connsiteY4" fmla="*/ 0 h 1254939"/>
              <a:gd name="connsiteX0" fmla="*/ 1916 w 781226"/>
              <a:gd name="connsiteY0" fmla="*/ 0 h 1254939"/>
              <a:gd name="connsiteX1" fmla="*/ 781062 w 781226"/>
              <a:gd name="connsiteY1" fmla="*/ 469900 h 1254939"/>
              <a:gd name="connsiteX2" fmla="*/ 771539 w 781226"/>
              <a:gd name="connsiteY2" fmla="*/ 1254939 h 1254939"/>
              <a:gd name="connsiteX3" fmla="*/ 329 w 781226"/>
              <a:gd name="connsiteY3" fmla="*/ 885051 h 1254939"/>
              <a:gd name="connsiteX4" fmla="*/ 1916 w 781226"/>
              <a:gd name="connsiteY4" fmla="*/ 0 h 1254939"/>
              <a:gd name="connsiteX0" fmla="*/ 1916 w 781226"/>
              <a:gd name="connsiteY0" fmla="*/ 0 h 1254939"/>
              <a:gd name="connsiteX1" fmla="*/ 781062 w 781226"/>
              <a:gd name="connsiteY1" fmla="*/ 469900 h 1254939"/>
              <a:gd name="connsiteX2" fmla="*/ 771539 w 781226"/>
              <a:gd name="connsiteY2" fmla="*/ 1254939 h 1254939"/>
              <a:gd name="connsiteX3" fmla="*/ 329 w 781226"/>
              <a:gd name="connsiteY3" fmla="*/ 885051 h 1254939"/>
              <a:gd name="connsiteX4" fmla="*/ 1916 w 781226"/>
              <a:gd name="connsiteY4" fmla="*/ 0 h 1254939"/>
              <a:gd name="connsiteX0" fmla="*/ 1916 w 781226"/>
              <a:gd name="connsiteY0" fmla="*/ 0 h 1254939"/>
              <a:gd name="connsiteX1" fmla="*/ 781062 w 781226"/>
              <a:gd name="connsiteY1" fmla="*/ 469900 h 1254939"/>
              <a:gd name="connsiteX2" fmla="*/ 771539 w 781226"/>
              <a:gd name="connsiteY2" fmla="*/ 1254939 h 1254939"/>
              <a:gd name="connsiteX3" fmla="*/ 329 w 781226"/>
              <a:gd name="connsiteY3" fmla="*/ 885051 h 1254939"/>
              <a:gd name="connsiteX4" fmla="*/ 1916 w 781226"/>
              <a:gd name="connsiteY4" fmla="*/ 0 h 1254939"/>
              <a:gd name="connsiteX0" fmla="*/ 1916 w 781226"/>
              <a:gd name="connsiteY0" fmla="*/ 0 h 1254939"/>
              <a:gd name="connsiteX1" fmla="*/ 781062 w 781226"/>
              <a:gd name="connsiteY1" fmla="*/ 469900 h 1254939"/>
              <a:gd name="connsiteX2" fmla="*/ 771539 w 781226"/>
              <a:gd name="connsiteY2" fmla="*/ 1254939 h 1254939"/>
              <a:gd name="connsiteX3" fmla="*/ 329 w 781226"/>
              <a:gd name="connsiteY3" fmla="*/ 885051 h 1254939"/>
              <a:gd name="connsiteX4" fmla="*/ 1916 w 781226"/>
              <a:gd name="connsiteY4" fmla="*/ 0 h 1254939"/>
              <a:gd name="connsiteX0" fmla="*/ 1916 w 781226"/>
              <a:gd name="connsiteY0" fmla="*/ 0 h 1254939"/>
              <a:gd name="connsiteX1" fmla="*/ 781062 w 781226"/>
              <a:gd name="connsiteY1" fmla="*/ 469900 h 1254939"/>
              <a:gd name="connsiteX2" fmla="*/ 771539 w 781226"/>
              <a:gd name="connsiteY2" fmla="*/ 1254939 h 1254939"/>
              <a:gd name="connsiteX3" fmla="*/ 329 w 781226"/>
              <a:gd name="connsiteY3" fmla="*/ 885051 h 1254939"/>
              <a:gd name="connsiteX4" fmla="*/ 1916 w 781226"/>
              <a:gd name="connsiteY4" fmla="*/ 0 h 1254939"/>
              <a:gd name="connsiteX0" fmla="*/ 1916 w 781226"/>
              <a:gd name="connsiteY0" fmla="*/ 0 h 1255019"/>
              <a:gd name="connsiteX1" fmla="*/ 781062 w 781226"/>
              <a:gd name="connsiteY1" fmla="*/ 469900 h 1255019"/>
              <a:gd name="connsiteX2" fmla="*/ 771539 w 781226"/>
              <a:gd name="connsiteY2" fmla="*/ 1254939 h 1255019"/>
              <a:gd name="connsiteX3" fmla="*/ 329 w 781226"/>
              <a:gd name="connsiteY3" fmla="*/ 885051 h 1255019"/>
              <a:gd name="connsiteX4" fmla="*/ 1916 w 781226"/>
              <a:gd name="connsiteY4" fmla="*/ 0 h 1255019"/>
              <a:gd name="connsiteX0" fmla="*/ 1916 w 781226"/>
              <a:gd name="connsiteY0" fmla="*/ 0 h 1254939"/>
              <a:gd name="connsiteX1" fmla="*/ 781062 w 781226"/>
              <a:gd name="connsiteY1" fmla="*/ 469900 h 1254939"/>
              <a:gd name="connsiteX2" fmla="*/ 771539 w 781226"/>
              <a:gd name="connsiteY2" fmla="*/ 1254939 h 1254939"/>
              <a:gd name="connsiteX3" fmla="*/ 329 w 781226"/>
              <a:gd name="connsiteY3" fmla="*/ 885051 h 1254939"/>
              <a:gd name="connsiteX4" fmla="*/ 1916 w 781226"/>
              <a:gd name="connsiteY4" fmla="*/ 0 h 1254939"/>
              <a:gd name="connsiteX0" fmla="*/ 1916 w 781273"/>
              <a:gd name="connsiteY0" fmla="*/ 0 h 1141610"/>
              <a:gd name="connsiteX1" fmla="*/ 781062 w 781273"/>
              <a:gd name="connsiteY1" fmla="*/ 469900 h 1141610"/>
              <a:gd name="connsiteX2" fmla="*/ 774714 w 781273"/>
              <a:gd name="connsiteY2" fmla="*/ 1141610 h 1141610"/>
              <a:gd name="connsiteX3" fmla="*/ 329 w 781273"/>
              <a:gd name="connsiteY3" fmla="*/ 885051 h 1141610"/>
              <a:gd name="connsiteX4" fmla="*/ 1916 w 781273"/>
              <a:gd name="connsiteY4" fmla="*/ 0 h 1141610"/>
              <a:gd name="connsiteX0" fmla="*/ 1916 w 774714"/>
              <a:gd name="connsiteY0" fmla="*/ 0 h 1141610"/>
              <a:gd name="connsiteX1" fmla="*/ 765187 w 774714"/>
              <a:gd name="connsiteY1" fmla="*/ 351783 h 1141610"/>
              <a:gd name="connsiteX2" fmla="*/ 774714 w 774714"/>
              <a:gd name="connsiteY2" fmla="*/ 1141610 h 1141610"/>
              <a:gd name="connsiteX3" fmla="*/ 329 w 774714"/>
              <a:gd name="connsiteY3" fmla="*/ 885051 h 1141610"/>
              <a:gd name="connsiteX4" fmla="*/ 1916 w 774714"/>
              <a:gd name="connsiteY4" fmla="*/ 0 h 1141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4714" h="1141610">
                <a:moveTo>
                  <a:pt x="1916" y="0"/>
                </a:moveTo>
                <a:cubicBezTo>
                  <a:pt x="378930" y="69849"/>
                  <a:pt x="282339" y="417399"/>
                  <a:pt x="765187" y="351783"/>
                </a:cubicBezTo>
                <a:cubicBezTo>
                  <a:pt x="766951" y="578890"/>
                  <a:pt x="772950" y="914503"/>
                  <a:pt x="774714" y="1141610"/>
                </a:cubicBezTo>
                <a:cubicBezTo>
                  <a:pt x="356426" y="1127071"/>
                  <a:pt x="243993" y="703017"/>
                  <a:pt x="329" y="885051"/>
                </a:cubicBezTo>
                <a:cubicBezTo>
                  <a:pt x="-1259" y="615963"/>
                  <a:pt x="3504" y="269088"/>
                  <a:pt x="1916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6" name="Прямоугольник 1">
            <a:extLst>
              <a:ext uri="{FF2B5EF4-FFF2-40B4-BE49-F238E27FC236}">
                <a16:creationId xmlns:a16="http://schemas.microsoft.com/office/drawing/2014/main" id="{6688C6C9-6E77-43C8-97C9-2F9396B91C98}"/>
              </a:ext>
            </a:extLst>
          </p:cNvPr>
          <p:cNvSpPr/>
          <p:nvPr/>
        </p:nvSpPr>
        <p:spPr>
          <a:xfrm>
            <a:off x="5364849" y="2423467"/>
            <a:ext cx="822007" cy="1266304"/>
          </a:xfrm>
          <a:custGeom>
            <a:avLst/>
            <a:gdLst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60626"/>
              <a:gd name="connsiteY0" fmla="*/ 0 h 788214"/>
              <a:gd name="connsiteX1" fmla="*/ 743692 w 760626"/>
              <a:gd name="connsiteY1" fmla="*/ 0 h 788214"/>
              <a:gd name="connsiteX2" fmla="*/ 760626 w 760626"/>
              <a:gd name="connsiteY2" fmla="*/ 517281 h 788214"/>
              <a:gd name="connsiteX3" fmla="*/ 0 w 760626"/>
              <a:gd name="connsiteY3" fmla="*/ 788214 h 788214"/>
              <a:gd name="connsiteX4" fmla="*/ 0 w 760626"/>
              <a:gd name="connsiteY4" fmla="*/ 0 h 788214"/>
              <a:gd name="connsiteX0" fmla="*/ 0 w 760626"/>
              <a:gd name="connsiteY0" fmla="*/ 0 h 788214"/>
              <a:gd name="connsiteX1" fmla="*/ 743692 w 760626"/>
              <a:gd name="connsiteY1" fmla="*/ 0 h 788214"/>
              <a:gd name="connsiteX2" fmla="*/ 760626 w 760626"/>
              <a:gd name="connsiteY2" fmla="*/ 517281 h 788214"/>
              <a:gd name="connsiteX3" fmla="*/ 0 w 760626"/>
              <a:gd name="connsiteY3" fmla="*/ 788214 h 788214"/>
              <a:gd name="connsiteX4" fmla="*/ 0 w 760626"/>
              <a:gd name="connsiteY4" fmla="*/ 0 h 788214"/>
              <a:gd name="connsiteX0" fmla="*/ 0 w 752160"/>
              <a:gd name="connsiteY0" fmla="*/ 0 h 788214"/>
              <a:gd name="connsiteX1" fmla="*/ 743692 w 752160"/>
              <a:gd name="connsiteY1" fmla="*/ 0 h 788214"/>
              <a:gd name="connsiteX2" fmla="*/ 752160 w 752160"/>
              <a:gd name="connsiteY2" fmla="*/ 525747 h 788214"/>
              <a:gd name="connsiteX3" fmla="*/ 0 w 752160"/>
              <a:gd name="connsiteY3" fmla="*/ 788214 h 788214"/>
              <a:gd name="connsiteX4" fmla="*/ 0 w 752160"/>
              <a:gd name="connsiteY4" fmla="*/ 0 h 788214"/>
              <a:gd name="connsiteX0" fmla="*/ 0 w 752160"/>
              <a:gd name="connsiteY0" fmla="*/ 0 h 788214"/>
              <a:gd name="connsiteX1" fmla="*/ 750042 w 752160"/>
              <a:gd name="connsiteY1" fmla="*/ 0 h 788214"/>
              <a:gd name="connsiteX2" fmla="*/ 752160 w 752160"/>
              <a:gd name="connsiteY2" fmla="*/ 525747 h 788214"/>
              <a:gd name="connsiteX3" fmla="*/ 0 w 752160"/>
              <a:gd name="connsiteY3" fmla="*/ 788214 h 788214"/>
              <a:gd name="connsiteX4" fmla="*/ 0 w 752160"/>
              <a:gd name="connsiteY4" fmla="*/ 0 h 788214"/>
              <a:gd name="connsiteX0" fmla="*/ 0 w 860109"/>
              <a:gd name="connsiteY0" fmla="*/ 579967 h 1368181"/>
              <a:gd name="connsiteX1" fmla="*/ 860109 w 860109"/>
              <a:gd name="connsiteY1" fmla="*/ 0 h 1368181"/>
              <a:gd name="connsiteX2" fmla="*/ 752160 w 860109"/>
              <a:gd name="connsiteY2" fmla="*/ 1105714 h 1368181"/>
              <a:gd name="connsiteX3" fmla="*/ 0 w 860109"/>
              <a:gd name="connsiteY3" fmla="*/ 1368181 h 1368181"/>
              <a:gd name="connsiteX4" fmla="*/ 0 w 860109"/>
              <a:gd name="connsiteY4" fmla="*/ 579967 h 1368181"/>
              <a:gd name="connsiteX0" fmla="*/ 0 w 955360"/>
              <a:gd name="connsiteY0" fmla="*/ 579967 h 2875247"/>
              <a:gd name="connsiteX1" fmla="*/ 860109 w 955360"/>
              <a:gd name="connsiteY1" fmla="*/ 0 h 2875247"/>
              <a:gd name="connsiteX2" fmla="*/ 955360 w 955360"/>
              <a:gd name="connsiteY2" fmla="*/ 2875247 h 2875247"/>
              <a:gd name="connsiteX3" fmla="*/ 0 w 955360"/>
              <a:gd name="connsiteY3" fmla="*/ 1368181 h 2875247"/>
              <a:gd name="connsiteX4" fmla="*/ 0 w 955360"/>
              <a:gd name="connsiteY4" fmla="*/ 579967 h 2875247"/>
              <a:gd name="connsiteX0" fmla="*/ 8466 w 963826"/>
              <a:gd name="connsiteY0" fmla="*/ 579967 h 2875247"/>
              <a:gd name="connsiteX1" fmla="*/ 868575 w 963826"/>
              <a:gd name="connsiteY1" fmla="*/ 0 h 2875247"/>
              <a:gd name="connsiteX2" fmla="*/ 963826 w 963826"/>
              <a:gd name="connsiteY2" fmla="*/ 2875247 h 2875247"/>
              <a:gd name="connsiteX3" fmla="*/ 0 w 963826"/>
              <a:gd name="connsiteY3" fmla="*/ 2236014 h 2875247"/>
              <a:gd name="connsiteX4" fmla="*/ 8466 w 963826"/>
              <a:gd name="connsiteY4" fmla="*/ 579967 h 2875247"/>
              <a:gd name="connsiteX0" fmla="*/ 8466 w 963826"/>
              <a:gd name="connsiteY0" fmla="*/ 579967 h 2875247"/>
              <a:gd name="connsiteX1" fmla="*/ 868575 w 963826"/>
              <a:gd name="connsiteY1" fmla="*/ 0 h 2875247"/>
              <a:gd name="connsiteX2" fmla="*/ 963826 w 963826"/>
              <a:gd name="connsiteY2" fmla="*/ 2875247 h 2875247"/>
              <a:gd name="connsiteX3" fmla="*/ 0 w 963826"/>
              <a:gd name="connsiteY3" fmla="*/ 2236014 h 2875247"/>
              <a:gd name="connsiteX4" fmla="*/ 8466 w 963826"/>
              <a:gd name="connsiteY4" fmla="*/ 579967 h 2875247"/>
              <a:gd name="connsiteX0" fmla="*/ 8466 w 883392"/>
              <a:gd name="connsiteY0" fmla="*/ 579967 h 2858314"/>
              <a:gd name="connsiteX1" fmla="*/ 868575 w 883392"/>
              <a:gd name="connsiteY1" fmla="*/ 0 h 2858314"/>
              <a:gd name="connsiteX2" fmla="*/ 883392 w 883392"/>
              <a:gd name="connsiteY2" fmla="*/ 2858314 h 2858314"/>
              <a:gd name="connsiteX3" fmla="*/ 0 w 883392"/>
              <a:gd name="connsiteY3" fmla="*/ 2236014 h 2858314"/>
              <a:gd name="connsiteX4" fmla="*/ 8466 w 883392"/>
              <a:gd name="connsiteY4" fmla="*/ 579967 h 2858314"/>
              <a:gd name="connsiteX0" fmla="*/ 8466 w 883392"/>
              <a:gd name="connsiteY0" fmla="*/ 579967 h 2858314"/>
              <a:gd name="connsiteX1" fmla="*/ 868575 w 883392"/>
              <a:gd name="connsiteY1" fmla="*/ 0 h 2858314"/>
              <a:gd name="connsiteX2" fmla="*/ 883392 w 883392"/>
              <a:gd name="connsiteY2" fmla="*/ 2858314 h 2858314"/>
              <a:gd name="connsiteX3" fmla="*/ 0 w 883392"/>
              <a:gd name="connsiteY3" fmla="*/ 2236014 h 2858314"/>
              <a:gd name="connsiteX4" fmla="*/ 8466 w 883392"/>
              <a:gd name="connsiteY4" fmla="*/ 579967 h 2858314"/>
              <a:gd name="connsiteX0" fmla="*/ 8466 w 883392"/>
              <a:gd name="connsiteY0" fmla="*/ 579967 h 2858314"/>
              <a:gd name="connsiteX1" fmla="*/ 868575 w 883392"/>
              <a:gd name="connsiteY1" fmla="*/ 0 h 2858314"/>
              <a:gd name="connsiteX2" fmla="*/ 883392 w 883392"/>
              <a:gd name="connsiteY2" fmla="*/ 2858314 h 2858314"/>
              <a:gd name="connsiteX3" fmla="*/ 0 w 883392"/>
              <a:gd name="connsiteY3" fmla="*/ 2236014 h 2858314"/>
              <a:gd name="connsiteX4" fmla="*/ 8466 w 883392"/>
              <a:gd name="connsiteY4" fmla="*/ 579967 h 2858314"/>
              <a:gd name="connsiteX0" fmla="*/ 8466 w 883392"/>
              <a:gd name="connsiteY0" fmla="*/ 579967 h 2858314"/>
              <a:gd name="connsiteX1" fmla="*/ 868575 w 883392"/>
              <a:gd name="connsiteY1" fmla="*/ 0 h 2858314"/>
              <a:gd name="connsiteX2" fmla="*/ 883392 w 883392"/>
              <a:gd name="connsiteY2" fmla="*/ 2858314 h 2858314"/>
              <a:gd name="connsiteX3" fmla="*/ 0 w 883392"/>
              <a:gd name="connsiteY3" fmla="*/ 2236014 h 2858314"/>
              <a:gd name="connsiteX4" fmla="*/ 8466 w 883392"/>
              <a:gd name="connsiteY4" fmla="*/ 579967 h 2858314"/>
              <a:gd name="connsiteX0" fmla="*/ 2116 w 883392"/>
              <a:gd name="connsiteY0" fmla="*/ 512234 h 2858314"/>
              <a:gd name="connsiteX1" fmla="*/ 868575 w 883392"/>
              <a:gd name="connsiteY1" fmla="*/ 0 h 2858314"/>
              <a:gd name="connsiteX2" fmla="*/ 883392 w 883392"/>
              <a:gd name="connsiteY2" fmla="*/ 2858314 h 2858314"/>
              <a:gd name="connsiteX3" fmla="*/ 0 w 883392"/>
              <a:gd name="connsiteY3" fmla="*/ 2236014 h 2858314"/>
              <a:gd name="connsiteX4" fmla="*/ 2116 w 883392"/>
              <a:gd name="connsiteY4" fmla="*/ 512234 h 2858314"/>
              <a:gd name="connsiteX0" fmla="*/ 4232 w 885508"/>
              <a:gd name="connsiteY0" fmla="*/ 512234 h 2858314"/>
              <a:gd name="connsiteX1" fmla="*/ 870691 w 885508"/>
              <a:gd name="connsiteY1" fmla="*/ 0 h 2858314"/>
              <a:gd name="connsiteX2" fmla="*/ 885508 w 885508"/>
              <a:gd name="connsiteY2" fmla="*/ 2858314 h 2858314"/>
              <a:gd name="connsiteX3" fmla="*/ 0 w 885508"/>
              <a:gd name="connsiteY3" fmla="*/ 2056097 h 2858314"/>
              <a:gd name="connsiteX4" fmla="*/ 4232 w 885508"/>
              <a:gd name="connsiteY4" fmla="*/ 512234 h 2858314"/>
              <a:gd name="connsiteX0" fmla="*/ 4232 w 885508"/>
              <a:gd name="connsiteY0" fmla="*/ 512234 h 2858314"/>
              <a:gd name="connsiteX1" fmla="*/ 870691 w 885508"/>
              <a:gd name="connsiteY1" fmla="*/ 0 h 2858314"/>
              <a:gd name="connsiteX2" fmla="*/ 885508 w 885508"/>
              <a:gd name="connsiteY2" fmla="*/ 2858314 h 2858314"/>
              <a:gd name="connsiteX3" fmla="*/ 0 w 885508"/>
              <a:gd name="connsiteY3" fmla="*/ 2056097 h 2858314"/>
              <a:gd name="connsiteX4" fmla="*/ 4232 w 885508"/>
              <a:gd name="connsiteY4" fmla="*/ 512234 h 2858314"/>
              <a:gd name="connsiteX0" fmla="*/ 4232 w 870691"/>
              <a:gd name="connsiteY0" fmla="*/ 512234 h 2868897"/>
              <a:gd name="connsiteX1" fmla="*/ 870691 w 870691"/>
              <a:gd name="connsiteY1" fmla="*/ 0 h 2868897"/>
              <a:gd name="connsiteX2" fmla="*/ 826241 w 870691"/>
              <a:gd name="connsiteY2" fmla="*/ 2868897 h 2868897"/>
              <a:gd name="connsiteX3" fmla="*/ 0 w 870691"/>
              <a:gd name="connsiteY3" fmla="*/ 2056097 h 2868897"/>
              <a:gd name="connsiteX4" fmla="*/ 4232 w 870691"/>
              <a:gd name="connsiteY4" fmla="*/ 512234 h 2868897"/>
              <a:gd name="connsiteX0" fmla="*/ 4232 w 870691"/>
              <a:gd name="connsiteY0" fmla="*/ 512234 h 2862547"/>
              <a:gd name="connsiteX1" fmla="*/ 870691 w 870691"/>
              <a:gd name="connsiteY1" fmla="*/ 0 h 2862547"/>
              <a:gd name="connsiteX2" fmla="*/ 830474 w 870691"/>
              <a:gd name="connsiteY2" fmla="*/ 2862547 h 2862547"/>
              <a:gd name="connsiteX3" fmla="*/ 0 w 870691"/>
              <a:gd name="connsiteY3" fmla="*/ 2056097 h 2862547"/>
              <a:gd name="connsiteX4" fmla="*/ 4232 w 870691"/>
              <a:gd name="connsiteY4" fmla="*/ 512234 h 2862547"/>
              <a:gd name="connsiteX0" fmla="*/ 4232 w 830474"/>
              <a:gd name="connsiteY0" fmla="*/ 505884 h 2856197"/>
              <a:gd name="connsiteX1" fmla="*/ 807191 w 830474"/>
              <a:gd name="connsiteY1" fmla="*/ 0 h 2856197"/>
              <a:gd name="connsiteX2" fmla="*/ 830474 w 830474"/>
              <a:gd name="connsiteY2" fmla="*/ 2856197 h 2856197"/>
              <a:gd name="connsiteX3" fmla="*/ 0 w 830474"/>
              <a:gd name="connsiteY3" fmla="*/ 2049747 h 2856197"/>
              <a:gd name="connsiteX4" fmla="*/ 4232 w 830474"/>
              <a:gd name="connsiteY4" fmla="*/ 505884 h 2856197"/>
              <a:gd name="connsiteX0" fmla="*/ 4232 w 830474"/>
              <a:gd name="connsiteY0" fmla="*/ 505884 h 2856197"/>
              <a:gd name="connsiteX1" fmla="*/ 818303 w 830474"/>
              <a:gd name="connsiteY1" fmla="*/ 0 h 2856197"/>
              <a:gd name="connsiteX2" fmla="*/ 830474 w 830474"/>
              <a:gd name="connsiteY2" fmla="*/ 2856197 h 2856197"/>
              <a:gd name="connsiteX3" fmla="*/ 0 w 830474"/>
              <a:gd name="connsiteY3" fmla="*/ 2049747 h 2856197"/>
              <a:gd name="connsiteX4" fmla="*/ 4232 w 830474"/>
              <a:gd name="connsiteY4" fmla="*/ 505884 h 2856197"/>
              <a:gd name="connsiteX0" fmla="*/ 12170 w 830474"/>
              <a:gd name="connsiteY0" fmla="*/ 260050 h 2856197"/>
              <a:gd name="connsiteX1" fmla="*/ 818303 w 830474"/>
              <a:gd name="connsiteY1" fmla="*/ 0 h 2856197"/>
              <a:gd name="connsiteX2" fmla="*/ 830474 w 830474"/>
              <a:gd name="connsiteY2" fmla="*/ 2856197 h 2856197"/>
              <a:gd name="connsiteX3" fmla="*/ 0 w 830474"/>
              <a:gd name="connsiteY3" fmla="*/ 2049747 h 2856197"/>
              <a:gd name="connsiteX4" fmla="*/ 12170 w 830474"/>
              <a:gd name="connsiteY4" fmla="*/ 260050 h 2856197"/>
              <a:gd name="connsiteX0" fmla="*/ 12170 w 830474"/>
              <a:gd name="connsiteY0" fmla="*/ 260050 h 2856197"/>
              <a:gd name="connsiteX1" fmla="*/ 818303 w 830474"/>
              <a:gd name="connsiteY1" fmla="*/ 0 h 2856197"/>
              <a:gd name="connsiteX2" fmla="*/ 830474 w 830474"/>
              <a:gd name="connsiteY2" fmla="*/ 2856197 h 2856197"/>
              <a:gd name="connsiteX3" fmla="*/ 0 w 830474"/>
              <a:gd name="connsiteY3" fmla="*/ 2345459 h 2856197"/>
              <a:gd name="connsiteX4" fmla="*/ 12170 w 830474"/>
              <a:gd name="connsiteY4" fmla="*/ 260050 h 2856197"/>
              <a:gd name="connsiteX0" fmla="*/ 10582 w 828886"/>
              <a:gd name="connsiteY0" fmla="*/ 260050 h 2856197"/>
              <a:gd name="connsiteX1" fmla="*/ 816715 w 828886"/>
              <a:gd name="connsiteY1" fmla="*/ 0 h 2856197"/>
              <a:gd name="connsiteX2" fmla="*/ 828886 w 828886"/>
              <a:gd name="connsiteY2" fmla="*/ 2856197 h 2856197"/>
              <a:gd name="connsiteX3" fmla="*/ 0 w 828886"/>
              <a:gd name="connsiteY3" fmla="*/ 2341895 h 2856197"/>
              <a:gd name="connsiteX4" fmla="*/ 10582 w 828886"/>
              <a:gd name="connsiteY4" fmla="*/ 260050 h 2856197"/>
              <a:gd name="connsiteX0" fmla="*/ 2115 w 820419"/>
              <a:gd name="connsiteY0" fmla="*/ 260050 h 2856197"/>
              <a:gd name="connsiteX1" fmla="*/ 808248 w 820419"/>
              <a:gd name="connsiteY1" fmla="*/ 0 h 2856197"/>
              <a:gd name="connsiteX2" fmla="*/ 820419 w 820419"/>
              <a:gd name="connsiteY2" fmla="*/ 2856197 h 2856197"/>
              <a:gd name="connsiteX3" fmla="*/ 0 w 820419"/>
              <a:gd name="connsiteY3" fmla="*/ 2346646 h 2856197"/>
              <a:gd name="connsiteX4" fmla="*/ 2115 w 820419"/>
              <a:gd name="connsiteY4" fmla="*/ 260050 h 2856197"/>
              <a:gd name="connsiteX0" fmla="*/ 2115 w 820419"/>
              <a:gd name="connsiteY0" fmla="*/ 260050 h 2856197"/>
              <a:gd name="connsiteX1" fmla="*/ 808248 w 820419"/>
              <a:gd name="connsiteY1" fmla="*/ 0 h 2856197"/>
              <a:gd name="connsiteX2" fmla="*/ 820419 w 820419"/>
              <a:gd name="connsiteY2" fmla="*/ 2856197 h 2856197"/>
              <a:gd name="connsiteX3" fmla="*/ 0 w 820419"/>
              <a:gd name="connsiteY3" fmla="*/ 2346646 h 2856197"/>
              <a:gd name="connsiteX4" fmla="*/ 2115 w 820419"/>
              <a:gd name="connsiteY4" fmla="*/ 260050 h 2856197"/>
              <a:gd name="connsiteX0" fmla="*/ 2115 w 820419"/>
              <a:gd name="connsiteY0" fmla="*/ 260050 h 2856197"/>
              <a:gd name="connsiteX1" fmla="*/ 808248 w 820419"/>
              <a:gd name="connsiteY1" fmla="*/ 0 h 2856197"/>
              <a:gd name="connsiteX2" fmla="*/ 820419 w 820419"/>
              <a:gd name="connsiteY2" fmla="*/ 2856197 h 2856197"/>
              <a:gd name="connsiteX3" fmla="*/ 0 w 820419"/>
              <a:gd name="connsiteY3" fmla="*/ 2346646 h 2856197"/>
              <a:gd name="connsiteX4" fmla="*/ 2115 w 820419"/>
              <a:gd name="connsiteY4" fmla="*/ 260050 h 2856197"/>
              <a:gd name="connsiteX0" fmla="*/ 2115 w 822007"/>
              <a:gd name="connsiteY0" fmla="*/ 260050 h 2649555"/>
              <a:gd name="connsiteX1" fmla="*/ 808248 w 822007"/>
              <a:gd name="connsiteY1" fmla="*/ 0 h 2649555"/>
              <a:gd name="connsiteX2" fmla="*/ 822007 w 822007"/>
              <a:gd name="connsiteY2" fmla="*/ 2649555 h 2649555"/>
              <a:gd name="connsiteX3" fmla="*/ 0 w 822007"/>
              <a:gd name="connsiteY3" fmla="*/ 2346646 h 2649555"/>
              <a:gd name="connsiteX4" fmla="*/ 2115 w 822007"/>
              <a:gd name="connsiteY4" fmla="*/ 260050 h 2649555"/>
              <a:gd name="connsiteX0" fmla="*/ 2115 w 822007"/>
              <a:gd name="connsiteY0" fmla="*/ 452441 h 2841946"/>
              <a:gd name="connsiteX1" fmla="*/ 805073 w 822007"/>
              <a:gd name="connsiteY1" fmla="*/ 0 h 2841946"/>
              <a:gd name="connsiteX2" fmla="*/ 822007 w 822007"/>
              <a:gd name="connsiteY2" fmla="*/ 2841946 h 2841946"/>
              <a:gd name="connsiteX3" fmla="*/ 0 w 822007"/>
              <a:gd name="connsiteY3" fmla="*/ 2539037 h 2841946"/>
              <a:gd name="connsiteX4" fmla="*/ 2115 w 822007"/>
              <a:gd name="connsiteY4" fmla="*/ 452441 h 2841946"/>
              <a:gd name="connsiteX0" fmla="*/ 2115 w 822007"/>
              <a:gd name="connsiteY0" fmla="*/ 452441 h 2841946"/>
              <a:gd name="connsiteX1" fmla="*/ 805073 w 822007"/>
              <a:gd name="connsiteY1" fmla="*/ 0 h 2841946"/>
              <a:gd name="connsiteX2" fmla="*/ 822007 w 822007"/>
              <a:gd name="connsiteY2" fmla="*/ 2841946 h 2841946"/>
              <a:gd name="connsiteX3" fmla="*/ 0 w 822007"/>
              <a:gd name="connsiteY3" fmla="*/ 2539037 h 2841946"/>
              <a:gd name="connsiteX4" fmla="*/ 2115 w 822007"/>
              <a:gd name="connsiteY4" fmla="*/ 452441 h 2841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2007" h="2841946">
                <a:moveTo>
                  <a:pt x="2115" y="452441"/>
                </a:moveTo>
                <a:cubicBezTo>
                  <a:pt x="330445" y="835816"/>
                  <a:pt x="396309" y="86783"/>
                  <a:pt x="805073" y="0"/>
                </a:cubicBezTo>
                <a:cubicBezTo>
                  <a:pt x="809659" y="883185"/>
                  <a:pt x="817421" y="1958761"/>
                  <a:pt x="822007" y="2841946"/>
                </a:cubicBezTo>
                <a:cubicBezTo>
                  <a:pt x="406894" y="2816546"/>
                  <a:pt x="385481" y="2372774"/>
                  <a:pt x="0" y="2539037"/>
                </a:cubicBezTo>
                <a:cubicBezTo>
                  <a:pt x="705" y="1964444"/>
                  <a:pt x="1410" y="1027034"/>
                  <a:pt x="2115" y="45244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8" name="Прямоугольник 1">
            <a:extLst>
              <a:ext uri="{FF2B5EF4-FFF2-40B4-BE49-F238E27FC236}">
                <a16:creationId xmlns:a16="http://schemas.microsoft.com/office/drawing/2014/main" id="{73345D37-03A7-4D6B-9101-C2823E74D6EA}"/>
              </a:ext>
            </a:extLst>
          </p:cNvPr>
          <p:cNvSpPr/>
          <p:nvPr/>
        </p:nvSpPr>
        <p:spPr>
          <a:xfrm>
            <a:off x="5361872" y="1386092"/>
            <a:ext cx="790589" cy="928972"/>
          </a:xfrm>
          <a:custGeom>
            <a:avLst/>
            <a:gdLst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43692"/>
              <a:gd name="connsiteY0" fmla="*/ 0 h 788214"/>
              <a:gd name="connsiteX1" fmla="*/ 743692 w 743692"/>
              <a:gd name="connsiteY1" fmla="*/ 0 h 788214"/>
              <a:gd name="connsiteX2" fmla="*/ 743692 w 743692"/>
              <a:gd name="connsiteY2" fmla="*/ 788214 h 788214"/>
              <a:gd name="connsiteX3" fmla="*/ 0 w 743692"/>
              <a:gd name="connsiteY3" fmla="*/ 788214 h 788214"/>
              <a:gd name="connsiteX4" fmla="*/ 0 w 743692"/>
              <a:gd name="connsiteY4" fmla="*/ 0 h 788214"/>
              <a:gd name="connsiteX0" fmla="*/ 0 w 760626"/>
              <a:gd name="connsiteY0" fmla="*/ 0 h 788214"/>
              <a:gd name="connsiteX1" fmla="*/ 743692 w 760626"/>
              <a:gd name="connsiteY1" fmla="*/ 0 h 788214"/>
              <a:gd name="connsiteX2" fmla="*/ 760626 w 760626"/>
              <a:gd name="connsiteY2" fmla="*/ 517281 h 788214"/>
              <a:gd name="connsiteX3" fmla="*/ 0 w 760626"/>
              <a:gd name="connsiteY3" fmla="*/ 788214 h 788214"/>
              <a:gd name="connsiteX4" fmla="*/ 0 w 760626"/>
              <a:gd name="connsiteY4" fmla="*/ 0 h 788214"/>
              <a:gd name="connsiteX0" fmla="*/ 0 w 760626"/>
              <a:gd name="connsiteY0" fmla="*/ 0 h 788214"/>
              <a:gd name="connsiteX1" fmla="*/ 743692 w 760626"/>
              <a:gd name="connsiteY1" fmla="*/ 0 h 788214"/>
              <a:gd name="connsiteX2" fmla="*/ 760626 w 760626"/>
              <a:gd name="connsiteY2" fmla="*/ 517281 h 788214"/>
              <a:gd name="connsiteX3" fmla="*/ 0 w 760626"/>
              <a:gd name="connsiteY3" fmla="*/ 788214 h 788214"/>
              <a:gd name="connsiteX4" fmla="*/ 0 w 760626"/>
              <a:gd name="connsiteY4" fmla="*/ 0 h 788214"/>
              <a:gd name="connsiteX0" fmla="*/ 0 w 752160"/>
              <a:gd name="connsiteY0" fmla="*/ 0 h 788214"/>
              <a:gd name="connsiteX1" fmla="*/ 743692 w 752160"/>
              <a:gd name="connsiteY1" fmla="*/ 0 h 788214"/>
              <a:gd name="connsiteX2" fmla="*/ 752160 w 752160"/>
              <a:gd name="connsiteY2" fmla="*/ 525747 h 788214"/>
              <a:gd name="connsiteX3" fmla="*/ 0 w 752160"/>
              <a:gd name="connsiteY3" fmla="*/ 788214 h 788214"/>
              <a:gd name="connsiteX4" fmla="*/ 0 w 752160"/>
              <a:gd name="connsiteY4" fmla="*/ 0 h 788214"/>
              <a:gd name="connsiteX0" fmla="*/ 0 w 752160"/>
              <a:gd name="connsiteY0" fmla="*/ 0 h 788214"/>
              <a:gd name="connsiteX1" fmla="*/ 750042 w 752160"/>
              <a:gd name="connsiteY1" fmla="*/ 0 h 788214"/>
              <a:gd name="connsiteX2" fmla="*/ 752160 w 752160"/>
              <a:gd name="connsiteY2" fmla="*/ 525747 h 788214"/>
              <a:gd name="connsiteX3" fmla="*/ 0 w 752160"/>
              <a:gd name="connsiteY3" fmla="*/ 788214 h 788214"/>
              <a:gd name="connsiteX4" fmla="*/ 0 w 752160"/>
              <a:gd name="connsiteY4" fmla="*/ 0 h 788214"/>
              <a:gd name="connsiteX0" fmla="*/ 0 w 756923"/>
              <a:gd name="connsiteY0" fmla="*/ 0 h 807264"/>
              <a:gd name="connsiteX1" fmla="*/ 754805 w 756923"/>
              <a:gd name="connsiteY1" fmla="*/ 19050 h 807264"/>
              <a:gd name="connsiteX2" fmla="*/ 756923 w 756923"/>
              <a:gd name="connsiteY2" fmla="*/ 544797 h 807264"/>
              <a:gd name="connsiteX3" fmla="*/ 4763 w 756923"/>
              <a:gd name="connsiteY3" fmla="*/ 807264 h 807264"/>
              <a:gd name="connsiteX4" fmla="*/ 0 w 756923"/>
              <a:gd name="connsiteY4" fmla="*/ 0 h 807264"/>
              <a:gd name="connsiteX0" fmla="*/ 458 w 757381"/>
              <a:gd name="connsiteY0" fmla="*/ 0 h 750114"/>
              <a:gd name="connsiteX1" fmla="*/ 755263 w 757381"/>
              <a:gd name="connsiteY1" fmla="*/ 19050 h 750114"/>
              <a:gd name="connsiteX2" fmla="*/ 757381 w 757381"/>
              <a:gd name="connsiteY2" fmla="*/ 544797 h 750114"/>
              <a:gd name="connsiteX3" fmla="*/ 458 w 757381"/>
              <a:gd name="connsiteY3" fmla="*/ 750114 h 750114"/>
              <a:gd name="connsiteX4" fmla="*/ 458 w 757381"/>
              <a:gd name="connsiteY4" fmla="*/ 0 h 750114"/>
              <a:gd name="connsiteX0" fmla="*/ 3433 w 757181"/>
              <a:gd name="connsiteY0" fmla="*/ 0 h 813614"/>
              <a:gd name="connsiteX1" fmla="*/ 755063 w 757181"/>
              <a:gd name="connsiteY1" fmla="*/ 82550 h 813614"/>
              <a:gd name="connsiteX2" fmla="*/ 757181 w 757181"/>
              <a:gd name="connsiteY2" fmla="*/ 608297 h 813614"/>
              <a:gd name="connsiteX3" fmla="*/ 258 w 757181"/>
              <a:gd name="connsiteY3" fmla="*/ 813614 h 813614"/>
              <a:gd name="connsiteX4" fmla="*/ 3433 w 757181"/>
              <a:gd name="connsiteY4" fmla="*/ 0 h 813614"/>
              <a:gd name="connsiteX0" fmla="*/ 1916 w 755664"/>
              <a:gd name="connsiteY0" fmla="*/ 0 h 885051"/>
              <a:gd name="connsiteX1" fmla="*/ 753546 w 755664"/>
              <a:gd name="connsiteY1" fmla="*/ 82550 h 885051"/>
              <a:gd name="connsiteX2" fmla="*/ 755664 w 755664"/>
              <a:gd name="connsiteY2" fmla="*/ 608297 h 885051"/>
              <a:gd name="connsiteX3" fmla="*/ 329 w 755664"/>
              <a:gd name="connsiteY3" fmla="*/ 885051 h 885051"/>
              <a:gd name="connsiteX4" fmla="*/ 1916 w 755664"/>
              <a:gd name="connsiteY4" fmla="*/ 0 h 885051"/>
              <a:gd name="connsiteX0" fmla="*/ 1916 w 790589"/>
              <a:gd name="connsiteY0" fmla="*/ 0 h 928972"/>
              <a:gd name="connsiteX1" fmla="*/ 753546 w 790589"/>
              <a:gd name="connsiteY1" fmla="*/ 82550 h 928972"/>
              <a:gd name="connsiteX2" fmla="*/ 790589 w 790589"/>
              <a:gd name="connsiteY2" fmla="*/ 928972 h 928972"/>
              <a:gd name="connsiteX3" fmla="*/ 329 w 790589"/>
              <a:gd name="connsiteY3" fmla="*/ 885051 h 928972"/>
              <a:gd name="connsiteX4" fmla="*/ 1916 w 790589"/>
              <a:gd name="connsiteY4" fmla="*/ 0 h 928972"/>
              <a:gd name="connsiteX0" fmla="*/ 1916 w 790589"/>
              <a:gd name="connsiteY0" fmla="*/ 0 h 928972"/>
              <a:gd name="connsiteX1" fmla="*/ 785296 w 790589"/>
              <a:gd name="connsiteY1" fmla="*/ 247650 h 928972"/>
              <a:gd name="connsiteX2" fmla="*/ 790589 w 790589"/>
              <a:gd name="connsiteY2" fmla="*/ 928972 h 928972"/>
              <a:gd name="connsiteX3" fmla="*/ 329 w 790589"/>
              <a:gd name="connsiteY3" fmla="*/ 885051 h 928972"/>
              <a:gd name="connsiteX4" fmla="*/ 1916 w 790589"/>
              <a:gd name="connsiteY4" fmla="*/ 0 h 92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0589" h="928972">
                <a:moveTo>
                  <a:pt x="1916" y="0"/>
                </a:moveTo>
                <a:cubicBezTo>
                  <a:pt x="296380" y="162983"/>
                  <a:pt x="490832" y="427566"/>
                  <a:pt x="785296" y="247650"/>
                </a:cubicBezTo>
                <a:cubicBezTo>
                  <a:pt x="787060" y="474757"/>
                  <a:pt x="788825" y="701865"/>
                  <a:pt x="790589" y="928972"/>
                </a:cubicBezTo>
                <a:cubicBezTo>
                  <a:pt x="383942" y="753289"/>
                  <a:pt x="243993" y="703017"/>
                  <a:pt x="329" y="885051"/>
                </a:cubicBezTo>
                <a:cubicBezTo>
                  <a:pt x="-1259" y="615963"/>
                  <a:pt x="3504" y="269088"/>
                  <a:pt x="1916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300DF61F-C69F-7B33-DC6F-E284EFDC0127}"/>
              </a:ext>
            </a:extLst>
          </p:cNvPr>
          <p:cNvGraphicFramePr>
            <a:graphicFrameLocks noGrp="1"/>
          </p:cNvGraphicFramePr>
          <p:nvPr/>
        </p:nvGraphicFramePr>
        <p:xfrm>
          <a:off x="334963" y="998541"/>
          <a:ext cx="5040311" cy="525779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15304">
                  <a:extLst>
                    <a:ext uri="{9D8B030D-6E8A-4147-A177-3AD203B41FA5}">
                      <a16:colId xmlns:a16="http://schemas.microsoft.com/office/drawing/2014/main" val="829116505"/>
                    </a:ext>
                  </a:extLst>
                </a:gridCol>
                <a:gridCol w="1933149">
                  <a:extLst>
                    <a:ext uri="{9D8B030D-6E8A-4147-A177-3AD203B41FA5}">
                      <a16:colId xmlns:a16="http://schemas.microsoft.com/office/drawing/2014/main" val="139439549"/>
                    </a:ext>
                  </a:extLst>
                </a:gridCol>
                <a:gridCol w="2691858">
                  <a:extLst>
                    <a:ext uri="{9D8B030D-6E8A-4147-A177-3AD203B41FA5}">
                      <a16:colId xmlns:a16="http://schemas.microsoft.com/office/drawing/2014/main" val="1068806844"/>
                    </a:ext>
                  </a:extLst>
                </a:gridCol>
              </a:tblGrid>
              <a:tr h="3873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b="1" kern="100" dirty="0">
                          <a:solidFill>
                            <a:schemeClr val="tx1"/>
                          </a:solidFill>
                          <a:effectLst/>
                        </a:rPr>
                        <a:t>№ п/п</a:t>
                      </a:r>
                      <a:endParaRPr lang="ru-RU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" marR="3061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b="1" kern="100" dirty="0">
                          <a:solidFill>
                            <a:schemeClr val="tx1"/>
                          </a:solidFill>
                          <a:effectLst/>
                        </a:rPr>
                        <a:t>Наименование </a:t>
                      </a:r>
                      <a:br>
                        <a:rPr lang="ru-RU" sz="1100" b="1" kern="1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100" b="1" kern="100" dirty="0">
                          <a:solidFill>
                            <a:schemeClr val="tx1"/>
                          </a:solidFill>
                          <a:effectLst/>
                        </a:rPr>
                        <a:t>направления</a:t>
                      </a:r>
                      <a:endParaRPr lang="ru-RU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3061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b="1" kern="100" dirty="0">
                          <a:solidFill>
                            <a:schemeClr val="tx1"/>
                          </a:solidFill>
                          <a:effectLst/>
                        </a:rPr>
                        <a:t>Содержание</a:t>
                      </a:r>
                      <a:endParaRPr lang="ru-RU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" marR="3061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1196241"/>
                  </a:ext>
                </a:extLst>
              </a:tr>
              <a:tr h="881957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1</a:t>
                      </a:r>
                      <a:endParaRPr lang="ru-RU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" marR="3061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Наименование практики, характеризующей процесс внедрения бренда муниципального образования</a:t>
                      </a:r>
                      <a:endParaRPr lang="ru-RU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061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 </a:t>
                      </a:r>
                      <a:endParaRPr lang="ru-RU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061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/>
                        </a:gs>
                        <a:gs pos="100000">
                          <a:schemeClr val="accent2">
                            <a:lumMod val="20000"/>
                            <a:lumOff val="80000"/>
                          </a:schemeClr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46966257"/>
                  </a:ext>
                </a:extLst>
              </a:tr>
              <a:tr h="3533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(наименование практики с кратким отражением реализуемой практики)</a:t>
                      </a:r>
                      <a:endParaRPr lang="ru-RU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061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4006609"/>
                  </a:ext>
                </a:extLst>
              </a:tr>
              <a:tr h="93619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2</a:t>
                      </a:r>
                      <a:endParaRPr lang="ru-RU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" marR="3061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Описание механизмов </a:t>
                      </a:r>
                      <a:br>
                        <a:rPr lang="ru-RU" sz="1100" kern="100" dirty="0">
                          <a:effectLst/>
                        </a:rPr>
                      </a:br>
                      <a:r>
                        <a:rPr lang="ru-RU" sz="1100" kern="100" dirty="0">
                          <a:effectLst/>
                        </a:rPr>
                        <a:t>и мероприятий, составляющих практику </a:t>
                      </a:r>
                      <a:br>
                        <a:rPr lang="ru-RU" sz="1100" kern="100" dirty="0">
                          <a:effectLst/>
                        </a:rPr>
                      </a:br>
                      <a:r>
                        <a:rPr lang="ru-RU" sz="1100" kern="100" dirty="0">
                          <a:effectLst/>
                        </a:rPr>
                        <a:t>по внедрению бренда муниципального образования</a:t>
                      </a:r>
                      <a:endParaRPr lang="ru-RU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061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 </a:t>
                      </a:r>
                      <a:endParaRPr lang="ru-RU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061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/>
                        </a:gs>
                        <a:gs pos="100000">
                          <a:schemeClr val="accent2">
                            <a:lumMod val="20000"/>
                            <a:lumOff val="80000"/>
                          </a:schemeClr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888048531"/>
                  </a:ext>
                </a:extLst>
              </a:tr>
              <a:tr h="5333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(краткое описание механизмов, применяемых при реализации практики)</a:t>
                      </a:r>
                      <a:endParaRPr lang="ru-RU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061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/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807651353"/>
                  </a:ext>
                </a:extLst>
              </a:tr>
              <a:tr h="881957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3</a:t>
                      </a:r>
                      <a:endParaRPr lang="ru-RU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" marR="3061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Результаты применения механизмов по внедрению бренда муниципального образования</a:t>
                      </a:r>
                      <a:endParaRPr lang="ru-RU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061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 </a:t>
                      </a:r>
                      <a:endParaRPr lang="ru-RU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061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/>
                        </a:gs>
                        <a:gs pos="100000">
                          <a:schemeClr val="accent2">
                            <a:lumMod val="20000"/>
                            <a:lumOff val="80000"/>
                          </a:schemeClr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33868649"/>
                  </a:ext>
                </a:extLst>
              </a:tr>
              <a:tr h="7133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краткое описание достигнутых результатов, при реализации практики, включая цифровые значения</a:t>
                      </a:r>
                      <a:endParaRPr lang="ru-RU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061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/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41290815"/>
                  </a:ext>
                </a:extLst>
              </a:tr>
              <a:tr h="57031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>
                          <a:effectLst/>
                        </a:rPr>
                        <a:t>4</a:t>
                      </a:r>
                      <a:endParaRPr lang="ru-RU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1" marR="3061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Презентационные материалы </a:t>
                      </a:r>
                      <a:br>
                        <a:rPr lang="ru-RU" sz="1100" kern="100" dirty="0">
                          <a:effectLst/>
                        </a:rPr>
                      </a:br>
                      <a:r>
                        <a:rPr lang="ru-RU" sz="1100" kern="100" dirty="0">
                          <a:effectLst/>
                        </a:rPr>
                        <a:t>(не более 7 слайдов)</a:t>
                      </a:r>
                      <a:endParaRPr lang="ru-RU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061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kern="100" dirty="0">
                          <a:effectLst/>
                        </a:rPr>
                        <a:t>Приведены в приложении к настоящей конкурсной заявке.</a:t>
                      </a:r>
                      <a:endParaRPr lang="ru-RU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061" marT="0" marB="0"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/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450082696"/>
                  </a:ext>
                </a:extLst>
              </a:tr>
            </a:tbl>
          </a:graphicData>
        </a:graphic>
      </p:graphicFrame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D60B9139-D2C1-68FE-7A66-A5CEF288E636}"/>
              </a:ext>
            </a:extLst>
          </p:cNvPr>
          <p:cNvSpPr/>
          <p:nvPr/>
        </p:nvSpPr>
        <p:spPr>
          <a:xfrm>
            <a:off x="6059488" y="1629105"/>
            <a:ext cx="5674044" cy="683173"/>
          </a:xfrm>
          <a:prstGeom prst="roundRect">
            <a:avLst/>
          </a:prstGeom>
          <a:solidFill>
            <a:schemeClr val="accent2"/>
          </a:solidFill>
          <a:ln w="3175">
            <a:noFill/>
            <a:miter lim="400000"/>
          </a:ln>
        </p:spPr>
        <p:txBody>
          <a:bodyPr lIns="108000" tIns="0" rIns="0" bIns="0" rtlCol="0" anchor="ctr"/>
          <a:lstStyle/>
          <a:p>
            <a:r>
              <a:rPr lang="ru-RU" sz="1200" dirty="0">
                <a:solidFill>
                  <a:srgbClr val="FFFFFF"/>
                </a:solidFill>
                <a:sym typeface="Helvetica Neue Medium"/>
              </a:rPr>
              <a:t>Ввод в штат администрации должности «бренд-менеджер»</a:t>
            </a:r>
            <a:endParaRPr lang="ru-RU" sz="12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CF02C66B-728D-46C7-DCF7-F76AD3255335}"/>
              </a:ext>
            </a:extLst>
          </p:cNvPr>
          <p:cNvSpPr/>
          <p:nvPr/>
        </p:nvSpPr>
        <p:spPr>
          <a:xfrm>
            <a:off x="6059488" y="2423055"/>
            <a:ext cx="5674044" cy="1271752"/>
          </a:xfrm>
          <a:prstGeom prst="roundRect">
            <a:avLst>
              <a:gd name="adj" fmla="val 9870"/>
            </a:avLst>
          </a:prstGeom>
          <a:solidFill>
            <a:schemeClr val="accent2"/>
          </a:solidFill>
          <a:ln w="3175">
            <a:noFill/>
            <a:miter lim="400000"/>
          </a:ln>
        </p:spPr>
        <p:txBody>
          <a:bodyPr lIns="108000" tIns="0" rIns="0" bIns="0" rtlCol="0" anchor="ctr"/>
          <a:lstStyle/>
          <a:p>
            <a:r>
              <a:rPr lang="ru-RU" sz="1200" dirty="0">
                <a:solidFill>
                  <a:srgbClr val="FFFFFF"/>
                </a:solidFill>
                <a:sym typeface="Helvetica Neue Medium"/>
              </a:rPr>
              <a:t>Бренд-менеджер определяет насколько инициатива соответствует бренду и стоит ли ее продвигать, взаимодействует со СМИ, формирует собственные каналы коммуникаций (соцсети, сайт, Википедия и т. п.), следит за соблюдением визуального стиля, развивает сувенирную продукцию, мотивирует и вдохновляет всех, кто может повлиять на бренд города.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6E5C74-7928-5400-0107-D3E9D1A2AC3C}"/>
              </a:ext>
            </a:extLst>
          </p:cNvPr>
          <p:cNvSpPr txBox="1"/>
          <p:nvPr/>
        </p:nvSpPr>
        <p:spPr>
          <a:xfrm>
            <a:off x="6185268" y="3874643"/>
            <a:ext cx="5435562" cy="36933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Механизм описывает какие конкретно шаги были предприняты администрацией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EAEC3ECB-4B57-FF6F-2DC8-1857A6895278}"/>
              </a:ext>
            </a:extLst>
          </p:cNvPr>
          <p:cNvSpPr/>
          <p:nvPr/>
        </p:nvSpPr>
        <p:spPr>
          <a:xfrm>
            <a:off x="6059488" y="4442277"/>
            <a:ext cx="5674044" cy="781744"/>
          </a:xfrm>
          <a:prstGeom prst="roundRect">
            <a:avLst>
              <a:gd name="adj" fmla="val 9870"/>
            </a:avLst>
          </a:prstGeom>
          <a:gradFill>
            <a:gsLst>
              <a:gs pos="0">
                <a:schemeClr val="accent2"/>
              </a:gs>
              <a:gs pos="100000">
                <a:schemeClr val="accent5"/>
              </a:gs>
            </a:gsLst>
            <a:lin ang="0" scaled="0"/>
          </a:gradFill>
          <a:ln w="3175">
            <a:noFill/>
            <a:miter lim="400000"/>
          </a:ln>
        </p:spPr>
        <p:txBody>
          <a:bodyPr lIns="108000" tIns="0" rIns="0" bIns="0" rtlCol="0" anchor="ctr"/>
          <a:lstStyle/>
          <a:p>
            <a:r>
              <a:rPr lang="ru-RU" sz="1200" b="1" dirty="0">
                <a:solidFill>
                  <a:schemeClr val="bg1"/>
                </a:solidFill>
                <a:sym typeface="Helvetica Neue Medium"/>
              </a:rPr>
              <a:t>По оценке бренд-менеджера благодаря развитию бренда удалось привлечь более 10 млн руб. (благодаря грантам, туристам, публикациям </a:t>
            </a:r>
            <a:br>
              <a:rPr lang="ru-RU" sz="1200" b="1" dirty="0">
                <a:solidFill>
                  <a:schemeClr val="bg1"/>
                </a:solidFill>
                <a:sym typeface="Helvetica Neue Medium"/>
              </a:rPr>
            </a:br>
            <a:r>
              <a:rPr lang="ru-RU" sz="1200" b="1" dirty="0">
                <a:solidFill>
                  <a:schemeClr val="bg1"/>
                </a:solidFill>
                <a:sym typeface="Helvetica Neue Medium"/>
              </a:rPr>
              <a:t>в СМИ).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DB4E52-2C5A-46EB-B383-1D30C50B2B5D}"/>
              </a:ext>
            </a:extLst>
          </p:cNvPr>
          <p:cNvSpPr txBox="1"/>
          <p:nvPr/>
        </p:nvSpPr>
        <p:spPr>
          <a:xfrm>
            <a:off x="6182993" y="5413090"/>
            <a:ext cx="5323207" cy="36933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Используемые цифровые значения должны иметь надежный источник, рекомендуется ссылаться на официальные публикации</a:t>
            </a:r>
            <a:endParaRPr kumimoji="0" lang="ru-RU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CDD53C-7C67-A69F-A829-04E3E954CAAB}"/>
              </a:ext>
            </a:extLst>
          </p:cNvPr>
          <p:cNvSpPr txBox="1"/>
          <p:nvPr/>
        </p:nvSpPr>
        <p:spPr>
          <a:xfrm>
            <a:off x="6182993" y="6025283"/>
            <a:ext cx="5247007" cy="184666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Качество презентации влияет на экспертную оценк</a:t>
            </a:r>
            <a:r>
              <a:rPr lang="ru-RU" sz="1200" dirty="0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у</a:t>
            </a:r>
            <a:endParaRPr kumimoji="0" lang="ru-RU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Оформление текста с цифровыми данными">
            <a:extLst>
              <a:ext uri="{FF2B5EF4-FFF2-40B4-BE49-F238E27FC236}">
                <a16:creationId xmlns:a16="http://schemas.microsoft.com/office/drawing/2014/main" id="{210CC4A1-F259-451D-9335-011C4CFDC289}"/>
              </a:ext>
            </a:extLst>
          </p:cNvPr>
          <p:cNvSpPr txBox="1"/>
          <p:nvPr/>
        </p:nvSpPr>
        <p:spPr>
          <a:xfrm>
            <a:off x="349094" y="215481"/>
            <a:ext cx="9481398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Описание практики муниципального образования </a:t>
            </a:r>
          </a:p>
        </p:txBody>
      </p:sp>
      <p:pic>
        <p:nvPicPr>
          <p:cNvPr id="21" name="Изображение" descr="Изображение">
            <a:extLst>
              <a:ext uri="{FF2B5EF4-FFF2-40B4-BE49-F238E27FC236}">
                <a16:creationId xmlns:a16="http://schemas.microsoft.com/office/drawing/2014/main" id="{9DD7A3EF-5B10-483C-9956-344D80063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CE91D39-B618-4DA8-89F9-76ECF95B4B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sp>
        <p:nvSpPr>
          <p:cNvPr id="23" name="Прямоугольник">
            <a:extLst>
              <a:ext uri="{FF2B5EF4-FFF2-40B4-BE49-F238E27FC236}">
                <a16:creationId xmlns:a16="http://schemas.microsoft.com/office/drawing/2014/main" id="{382DFBF2-9B56-4039-A4BA-688410B16A5B}"/>
              </a:ext>
            </a:extLst>
          </p:cNvPr>
          <p:cNvSpPr/>
          <p:nvPr/>
        </p:nvSpPr>
        <p:spPr>
          <a:xfrm>
            <a:off x="373858" y="634660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8E65BBE-DF72-47ED-A240-05F2E4642201}"/>
              </a:ext>
            </a:extLst>
          </p:cNvPr>
          <p:cNvSpPr txBox="1"/>
          <p:nvPr/>
        </p:nvSpPr>
        <p:spPr>
          <a:xfrm>
            <a:off x="6059488" y="1034597"/>
            <a:ext cx="5722678" cy="36933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spc="0" normalizeH="0" baseline="0" dirty="0">
                <a:ln>
                  <a:noFill/>
                </a:ln>
                <a:solidFill>
                  <a:schemeClr val="bg2">
                    <a:lumMod val="65000"/>
                  </a:schemeClr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Практика должна отражать алгоритм действия администрации: сама </a:t>
            </a:r>
            <a:br>
              <a:rPr kumimoji="0" lang="ru-RU" sz="1200" b="1" i="0" u="none" strike="noStrike" cap="none" spc="0" normalizeH="0" baseline="0" dirty="0">
                <a:ln>
                  <a:noFill/>
                </a:ln>
                <a:solidFill>
                  <a:schemeClr val="bg2">
                    <a:lumMod val="65000"/>
                  </a:schemeClr>
                </a:solidFill>
                <a:effectLst/>
                <a:uFillTx/>
                <a:ea typeface="Helvetica Neue"/>
                <a:cs typeface="Helvetica Neue"/>
                <a:sym typeface="Helvetica Neue"/>
              </a:rPr>
            </a:br>
            <a:r>
              <a:rPr kumimoji="0" lang="ru-RU" sz="1200" b="1" i="0" u="none" strike="noStrike" cap="none" spc="0" normalizeH="0" baseline="0" dirty="0">
                <a:ln>
                  <a:noFill/>
                </a:ln>
                <a:solidFill>
                  <a:schemeClr val="bg2">
                    <a:lumMod val="65000"/>
                  </a:schemeClr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по себе разработка логотипа не может быть практикой администрации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528041FA-EFA5-4E9A-A710-40AB232EBA9D}"/>
              </a:ext>
            </a:extLst>
          </p:cNvPr>
          <p:cNvSpPr/>
          <p:nvPr/>
        </p:nvSpPr>
        <p:spPr>
          <a:xfrm>
            <a:off x="5992233" y="1916173"/>
            <a:ext cx="116835" cy="116835"/>
          </a:xfrm>
          <a:prstGeom prst="ellipse">
            <a:avLst/>
          </a:prstGeom>
          <a:solidFill>
            <a:srgbClr val="1E77BC"/>
          </a:solidFill>
          <a:ln w="22225">
            <a:solidFill>
              <a:schemeClr val="bg1"/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2E6C7AD0-E3C8-4B24-B43D-66180A7A4479}"/>
              </a:ext>
            </a:extLst>
          </p:cNvPr>
          <p:cNvSpPr/>
          <p:nvPr/>
        </p:nvSpPr>
        <p:spPr>
          <a:xfrm>
            <a:off x="5992233" y="6059199"/>
            <a:ext cx="116835" cy="116835"/>
          </a:xfrm>
          <a:prstGeom prst="ellipse">
            <a:avLst/>
          </a:prstGeom>
          <a:solidFill>
            <a:schemeClr val="bg1">
              <a:lumMod val="85000"/>
            </a:schemeClr>
          </a:solidFill>
          <a:ln w="22225">
            <a:solidFill>
              <a:schemeClr val="bg1"/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A375692B-05D4-4B43-802A-1D76A325E4DB}"/>
              </a:ext>
            </a:extLst>
          </p:cNvPr>
          <p:cNvSpPr/>
          <p:nvPr/>
        </p:nvSpPr>
        <p:spPr>
          <a:xfrm>
            <a:off x="5992233" y="2998201"/>
            <a:ext cx="116835" cy="116835"/>
          </a:xfrm>
          <a:prstGeom prst="ellipse">
            <a:avLst/>
          </a:prstGeom>
          <a:solidFill>
            <a:srgbClr val="1E77BC"/>
          </a:solidFill>
          <a:ln w="22225">
            <a:solidFill>
              <a:schemeClr val="bg1"/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27A828B3-92AE-401F-B97A-A74681D09FF0}"/>
              </a:ext>
            </a:extLst>
          </p:cNvPr>
          <p:cNvSpPr/>
          <p:nvPr/>
        </p:nvSpPr>
        <p:spPr>
          <a:xfrm>
            <a:off x="5992233" y="4775488"/>
            <a:ext cx="116835" cy="116835"/>
          </a:xfrm>
          <a:prstGeom prst="ellipse">
            <a:avLst/>
          </a:prstGeom>
          <a:solidFill>
            <a:srgbClr val="1E77BC"/>
          </a:solidFill>
          <a:ln w="22225">
            <a:solidFill>
              <a:schemeClr val="bg1"/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50781D72-D544-4F5E-A1FC-8B46A081D43B}"/>
              </a:ext>
            </a:extLst>
          </p:cNvPr>
          <p:cNvSpPr/>
          <p:nvPr/>
        </p:nvSpPr>
        <p:spPr>
          <a:xfrm>
            <a:off x="5992233" y="5538150"/>
            <a:ext cx="116835" cy="116835"/>
          </a:xfrm>
          <a:prstGeom prst="ellipse">
            <a:avLst/>
          </a:prstGeom>
          <a:solidFill>
            <a:schemeClr val="bg1">
              <a:lumMod val="85000"/>
            </a:schemeClr>
          </a:solidFill>
          <a:ln w="22225">
            <a:solidFill>
              <a:schemeClr val="bg1"/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83412851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2E848590-EFF2-4C53-96D2-2FDA2282BB7F}"/>
              </a:ext>
            </a:extLst>
          </p:cNvPr>
          <p:cNvSpPr/>
          <p:nvPr/>
        </p:nvSpPr>
        <p:spPr>
          <a:xfrm>
            <a:off x="343673" y="1421772"/>
            <a:ext cx="3691298" cy="4875563"/>
          </a:xfrm>
          <a:prstGeom prst="roundRect">
            <a:avLst>
              <a:gd name="adj" fmla="val 9556"/>
            </a:avLst>
          </a:prstGeom>
          <a:solidFill>
            <a:srgbClr val="F1F2F6"/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DA554A41-7347-4D84-B3D4-B6607BD590CF}"/>
              </a:ext>
            </a:extLst>
          </p:cNvPr>
          <p:cNvSpPr/>
          <p:nvPr/>
        </p:nvSpPr>
        <p:spPr>
          <a:xfrm>
            <a:off x="4251644" y="1421772"/>
            <a:ext cx="3691298" cy="4875563"/>
          </a:xfrm>
          <a:prstGeom prst="roundRect">
            <a:avLst>
              <a:gd name="adj" fmla="val 9556"/>
            </a:avLst>
          </a:prstGeom>
          <a:solidFill>
            <a:srgbClr val="1E77BC"/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DD5B255F-51A5-4870-9A01-C15C741C64E3}"/>
              </a:ext>
            </a:extLst>
          </p:cNvPr>
          <p:cNvSpPr/>
          <p:nvPr/>
        </p:nvSpPr>
        <p:spPr>
          <a:xfrm>
            <a:off x="8159614" y="1421772"/>
            <a:ext cx="3691298" cy="4875563"/>
          </a:xfrm>
          <a:prstGeom prst="roundRect">
            <a:avLst>
              <a:gd name="adj" fmla="val 9556"/>
            </a:avLst>
          </a:prstGeom>
          <a:solidFill>
            <a:schemeClr val="accent5"/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" name="Оформление текста с цифровыми данными">
            <a:extLst>
              <a:ext uri="{FF2B5EF4-FFF2-40B4-BE49-F238E27FC236}">
                <a16:creationId xmlns:a16="http://schemas.microsoft.com/office/drawing/2014/main" id="{FDAA2C5B-153D-42C4-BD29-6D3142BF8369}"/>
              </a:ext>
            </a:extLst>
          </p:cNvPr>
          <p:cNvSpPr txBox="1"/>
          <p:nvPr/>
        </p:nvSpPr>
        <p:spPr>
          <a:xfrm>
            <a:off x="349094" y="215481"/>
            <a:ext cx="9481398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Что можно считать брендом территории?</a:t>
            </a:r>
          </a:p>
        </p:txBody>
      </p:sp>
      <p:pic>
        <p:nvPicPr>
          <p:cNvPr id="5" name="Изображение" descr="Изображение">
            <a:extLst>
              <a:ext uri="{FF2B5EF4-FFF2-40B4-BE49-F238E27FC236}">
                <a16:creationId xmlns:a16="http://schemas.microsoft.com/office/drawing/2014/main" id="{4DB52805-A823-4902-A01A-64D72289BC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FFB9D8D-C49D-4A47-9404-4943D31D0D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sp>
        <p:nvSpPr>
          <p:cNvPr id="9" name="Прямоугольник">
            <a:extLst>
              <a:ext uri="{FF2B5EF4-FFF2-40B4-BE49-F238E27FC236}">
                <a16:creationId xmlns:a16="http://schemas.microsoft.com/office/drawing/2014/main" id="{87557C63-7770-4203-B1A5-40FD5091A1AA}"/>
              </a:ext>
            </a:extLst>
          </p:cNvPr>
          <p:cNvSpPr/>
          <p:nvPr/>
        </p:nvSpPr>
        <p:spPr>
          <a:xfrm>
            <a:off x="373858" y="634660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926193-77FB-4C0B-8CCF-32F8266FB206}"/>
              </a:ext>
            </a:extLst>
          </p:cNvPr>
          <p:cNvSpPr txBox="1"/>
          <p:nvPr/>
        </p:nvSpPr>
        <p:spPr>
          <a:xfrm>
            <a:off x="373858" y="886219"/>
            <a:ext cx="2187277" cy="307777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r>
              <a:rPr lang="ru-RU" sz="2000" dirty="0"/>
              <a:t>Примеры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BB4829-609A-453A-9C2D-337483F5293A}"/>
              </a:ext>
            </a:extLst>
          </p:cNvPr>
          <p:cNvSpPr txBox="1"/>
          <p:nvPr/>
        </p:nvSpPr>
        <p:spPr>
          <a:xfrm>
            <a:off x="532786" y="2367642"/>
            <a:ext cx="3359233" cy="984885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r>
              <a:rPr lang="ru-RU" sz="1600" dirty="0"/>
              <a:t>У города есть </a:t>
            </a:r>
            <a:r>
              <a:rPr lang="ru-RU" sz="1600" b="1" dirty="0"/>
              <a:t>слоган</a:t>
            </a:r>
            <a:r>
              <a:rPr lang="ru-RU" sz="1600" dirty="0"/>
              <a:t> «город Н - город в сердце каждого»- далее идет </a:t>
            </a:r>
            <a:r>
              <a:rPr lang="ru-RU" sz="1600" b="1" dirty="0"/>
              <a:t>описание</a:t>
            </a:r>
            <a:r>
              <a:rPr lang="ru-RU" sz="1600" dirty="0"/>
              <a:t> архитектурных </a:t>
            </a:r>
            <a:r>
              <a:rPr lang="ru-RU" sz="1600" b="1" dirty="0"/>
              <a:t>решений</a:t>
            </a:r>
            <a:r>
              <a:rPr lang="ru-RU" sz="1600" dirty="0"/>
              <a:t>, событийных мероприятий  и т.д.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79F010-25DC-4DD7-9003-8DFE52161BF6}"/>
              </a:ext>
            </a:extLst>
          </p:cNvPr>
          <p:cNvSpPr txBox="1"/>
          <p:nvPr/>
        </p:nvSpPr>
        <p:spPr>
          <a:xfrm>
            <a:off x="532786" y="4294145"/>
            <a:ext cx="2984484" cy="24622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r>
              <a:rPr lang="ru-RU" sz="1600" b="1" dirty="0"/>
              <a:t>Комментарий: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31D68E-E44F-4824-B20D-B8ED2420DF02}"/>
              </a:ext>
            </a:extLst>
          </p:cNvPr>
          <p:cNvSpPr txBox="1"/>
          <p:nvPr/>
        </p:nvSpPr>
        <p:spPr>
          <a:xfrm>
            <a:off x="532786" y="4618360"/>
            <a:ext cx="3107242" cy="1231106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r>
              <a:rPr lang="ru-RU" sz="1600" dirty="0"/>
              <a:t>Наиболее комплексный подход, в котором стоит акцентировать внимание на то как внедрялся бренд в разные сферы деятельности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E48DE3-63D4-4649-9B07-F98B2DA14A7A}"/>
              </a:ext>
            </a:extLst>
          </p:cNvPr>
          <p:cNvSpPr txBox="1"/>
          <p:nvPr/>
        </p:nvSpPr>
        <p:spPr>
          <a:xfrm>
            <a:off x="4367878" y="2386598"/>
            <a:ext cx="3633194" cy="1231106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В муниципальном районе </a:t>
            </a:r>
            <a:r>
              <a:rPr lang="ru-RU" sz="1600" b="1" dirty="0">
                <a:solidFill>
                  <a:schemeClr val="bg1"/>
                </a:solidFill>
              </a:rPr>
              <a:t>исходя из специфики территории </a:t>
            </a:r>
            <a:r>
              <a:rPr lang="ru-RU" sz="1600" dirty="0">
                <a:solidFill>
                  <a:schemeClr val="bg1"/>
                </a:solidFill>
              </a:rPr>
              <a:t>ежегодно проводятся этнофестивали, </a:t>
            </a:r>
            <a:r>
              <a:rPr lang="ru-RU" sz="1600" b="1" dirty="0">
                <a:solidFill>
                  <a:schemeClr val="bg1"/>
                </a:solidFill>
              </a:rPr>
              <a:t>масштабные мероприятия</a:t>
            </a:r>
            <a:r>
              <a:rPr lang="ru-RU" sz="1600" dirty="0">
                <a:solidFill>
                  <a:schemeClr val="bg1"/>
                </a:solidFill>
              </a:rPr>
              <a:t> с привлечением туристов 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ru-RU" sz="1600" dirty="0">
                <a:solidFill>
                  <a:schemeClr val="bg1"/>
                </a:solidFill>
              </a:rPr>
              <a:t>и т.д.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EC3119-C9C3-4E27-A10F-C8D6F8B2869E}"/>
              </a:ext>
            </a:extLst>
          </p:cNvPr>
          <p:cNvSpPr txBox="1"/>
          <p:nvPr/>
        </p:nvSpPr>
        <p:spPr>
          <a:xfrm>
            <a:off x="4346842" y="4294145"/>
            <a:ext cx="2984484" cy="24622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Комментарий: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AD6B3E-2665-4DFC-805A-ED3736A74C81}"/>
              </a:ext>
            </a:extLst>
          </p:cNvPr>
          <p:cNvSpPr txBox="1"/>
          <p:nvPr/>
        </p:nvSpPr>
        <p:spPr>
          <a:xfrm>
            <a:off x="4396452" y="4623054"/>
            <a:ext cx="3332405" cy="1477328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Может являться практикой, при этом стоит отметить какие именно особенности территории проявляются в проводимых мероприятиях и какова роль администрации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DB6F18B-7CD4-48BC-86A7-5F9DD3B75217}"/>
              </a:ext>
            </a:extLst>
          </p:cNvPr>
          <p:cNvSpPr txBox="1"/>
          <p:nvPr/>
        </p:nvSpPr>
        <p:spPr>
          <a:xfrm>
            <a:off x="8308353" y="2367642"/>
            <a:ext cx="3412592" cy="984885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В городе есть достаточно крупное и </a:t>
            </a:r>
            <a:r>
              <a:rPr lang="ru-RU" sz="1600" b="1" dirty="0">
                <a:solidFill>
                  <a:schemeClr val="bg1"/>
                </a:solidFill>
              </a:rPr>
              <a:t>известное</a:t>
            </a:r>
            <a:r>
              <a:rPr lang="ru-RU" sz="1600" dirty="0">
                <a:solidFill>
                  <a:schemeClr val="bg1"/>
                </a:solidFill>
              </a:rPr>
              <a:t> в других регионах </a:t>
            </a:r>
            <a:r>
              <a:rPr lang="ru-RU" sz="1600" b="1" dirty="0">
                <a:solidFill>
                  <a:schemeClr val="bg1"/>
                </a:solidFill>
              </a:rPr>
              <a:t>предприятие</a:t>
            </a:r>
            <a:r>
              <a:rPr lang="ru-RU" sz="1600" dirty="0">
                <a:solidFill>
                  <a:schemeClr val="bg1"/>
                </a:solidFill>
              </a:rPr>
              <a:t>, с которым </a:t>
            </a:r>
            <a:r>
              <a:rPr lang="ru-RU" sz="1600" b="1" dirty="0">
                <a:solidFill>
                  <a:schemeClr val="bg1"/>
                </a:solidFill>
              </a:rPr>
              <a:t>город</a:t>
            </a:r>
            <a:r>
              <a:rPr lang="ru-RU" sz="1600" dirty="0">
                <a:solidFill>
                  <a:schemeClr val="bg1"/>
                </a:solidFill>
              </a:rPr>
              <a:t> во многом и </a:t>
            </a:r>
            <a:r>
              <a:rPr lang="ru-RU" sz="1600" b="1" dirty="0">
                <a:solidFill>
                  <a:schemeClr val="bg1"/>
                </a:solidFill>
              </a:rPr>
              <a:t>ассоциируется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FD11F6-9AED-4145-89AF-0F9729F74D34}"/>
              </a:ext>
            </a:extLst>
          </p:cNvPr>
          <p:cNvSpPr txBox="1"/>
          <p:nvPr/>
        </p:nvSpPr>
        <p:spPr>
          <a:xfrm>
            <a:off x="8308353" y="4294145"/>
            <a:ext cx="2984484" cy="24622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Комментарий: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95A936-A066-450D-9F26-740689203BEA}"/>
              </a:ext>
            </a:extLst>
          </p:cNvPr>
          <p:cNvSpPr txBox="1"/>
          <p:nvPr/>
        </p:nvSpPr>
        <p:spPr>
          <a:xfrm>
            <a:off x="8308352" y="4618360"/>
            <a:ext cx="3412591" cy="1231106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Не совсем подходит, но если администрация взаимодействует с предприятием для повышения интереса к территории, то также может считаться практикой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2A7ED43-0C3D-449A-BA37-DAA1B10C9D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32786" y="1590056"/>
            <a:ext cx="589569" cy="589569"/>
          </a:xfrm>
          <a:prstGeom prst="rect">
            <a:avLst/>
          </a:prstGeom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1C7285B4-4E95-4170-8398-CA6C5555948C}"/>
              </a:ext>
            </a:extLst>
          </p:cNvPr>
          <p:cNvCxnSpPr/>
          <p:nvPr/>
        </p:nvCxnSpPr>
        <p:spPr>
          <a:xfrm>
            <a:off x="532786" y="4081549"/>
            <a:ext cx="3266130" cy="0"/>
          </a:xfrm>
          <a:prstGeom prst="line">
            <a:avLst/>
          </a:prstGeom>
          <a:noFill/>
          <a:ln w="3175" cap="flat">
            <a:solidFill>
              <a:schemeClr val="bg1">
                <a:lumMod val="85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9DF831F3-46D1-48B0-B4B9-665CDCCEE4F6}"/>
              </a:ext>
            </a:extLst>
          </p:cNvPr>
          <p:cNvCxnSpPr/>
          <p:nvPr/>
        </p:nvCxnSpPr>
        <p:spPr>
          <a:xfrm>
            <a:off x="4423143" y="4081549"/>
            <a:ext cx="3266130" cy="0"/>
          </a:xfrm>
          <a:prstGeom prst="line">
            <a:avLst/>
          </a:prstGeom>
          <a:noFill/>
          <a:ln w="3175" cap="flat">
            <a:solidFill>
              <a:schemeClr val="bg1">
                <a:lumMod val="85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17E13136-7766-47A1-9512-3062034CDCAD}"/>
              </a:ext>
            </a:extLst>
          </p:cNvPr>
          <p:cNvCxnSpPr/>
          <p:nvPr/>
        </p:nvCxnSpPr>
        <p:spPr>
          <a:xfrm>
            <a:off x="8280249" y="4081549"/>
            <a:ext cx="3266130" cy="0"/>
          </a:xfrm>
          <a:prstGeom prst="line">
            <a:avLst/>
          </a:prstGeom>
          <a:noFill/>
          <a:ln w="3175" cap="flat">
            <a:solidFill>
              <a:schemeClr val="bg1">
                <a:lumMod val="85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EF918F8D-02F5-4367-BD57-1AC53FF92D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400844" y="1590056"/>
            <a:ext cx="589569" cy="58956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7EFC2AAF-960B-4AA6-8A33-05409C52CC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305187" y="1590056"/>
            <a:ext cx="589569" cy="58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721153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B54C8064-BF85-4B6E-B03E-60D22EF74F8B}"/>
              </a:ext>
            </a:extLst>
          </p:cNvPr>
          <p:cNvSpPr/>
          <p:nvPr/>
        </p:nvSpPr>
        <p:spPr>
          <a:xfrm>
            <a:off x="5811288" y="0"/>
            <a:ext cx="6380711" cy="6879497"/>
          </a:xfrm>
          <a:custGeom>
            <a:avLst/>
            <a:gdLst>
              <a:gd name="connsiteX0" fmla="*/ 0 w 5890260"/>
              <a:gd name="connsiteY0" fmla="*/ 0 h 6879497"/>
              <a:gd name="connsiteX1" fmla="*/ 0 w 5890260"/>
              <a:gd name="connsiteY1" fmla="*/ 0 h 6879497"/>
              <a:gd name="connsiteX2" fmla="*/ 5890260 w 5890260"/>
              <a:gd name="connsiteY2" fmla="*/ 0 h 6879497"/>
              <a:gd name="connsiteX3" fmla="*/ 5890260 w 5890260"/>
              <a:gd name="connsiteY3" fmla="*/ 0 h 6879497"/>
              <a:gd name="connsiteX4" fmla="*/ 5890260 w 5890260"/>
              <a:gd name="connsiteY4" fmla="*/ 6879497 h 6879497"/>
              <a:gd name="connsiteX5" fmla="*/ 5890260 w 5890260"/>
              <a:gd name="connsiteY5" fmla="*/ 6879497 h 6879497"/>
              <a:gd name="connsiteX6" fmla="*/ 0 w 5890260"/>
              <a:gd name="connsiteY6" fmla="*/ 6879497 h 6879497"/>
              <a:gd name="connsiteX7" fmla="*/ 0 w 5890260"/>
              <a:gd name="connsiteY7" fmla="*/ 6879497 h 6879497"/>
              <a:gd name="connsiteX8" fmla="*/ 0 w 5890260"/>
              <a:gd name="connsiteY8" fmla="*/ 0 h 6879497"/>
              <a:gd name="connsiteX0" fmla="*/ 665018 w 5890260"/>
              <a:gd name="connsiteY0" fmla="*/ 8313 h 6879497"/>
              <a:gd name="connsiteX1" fmla="*/ 0 w 5890260"/>
              <a:gd name="connsiteY1" fmla="*/ 0 h 6879497"/>
              <a:gd name="connsiteX2" fmla="*/ 5890260 w 5890260"/>
              <a:gd name="connsiteY2" fmla="*/ 0 h 6879497"/>
              <a:gd name="connsiteX3" fmla="*/ 5890260 w 5890260"/>
              <a:gd name="connsiteY3" fmla="*/ 0 h 6879497"/>
              <a:gd name="connsiteX4" fmla="*/ 5890260 w 5890260"/>
              <a:gd name="connsiteY4" fmla="*/ 6879497 h 6879497"/>
              <a:gd name="connsiteX5" fmla="*/ 5890260 w 5890260"/>
              <a:gd name="connsiteY5" fmla="*/ 6879497 h 6879497"/>
              <a:gd name="connsiteX6" fmla="*/ 0 w 5890260"/>
              <a:gd name="connsiteY6" fmla="*/ 6879497 h 6879497"/>
              <a:gd name="connsiteX7" fmla="*/ 0 w 5890260"/>
              <a:gd name="connsiteY7" fmla="*/ 6879497 h 6879497"/>
              <a:gd name="connsiteX8" fmla="*/ 665018 w 5890260"/>
              <a:gd name="connsiteY8" fmla="*/ 8313 h 6879497"/>
              <a:gd name="connsiteX0" fmla="*/ 1155469 w 6380711"/>
              <a:gd name="connsiteY0" fmla="*/ 8313 h 6879497"/>
              <a:gd name="connsiteX1" fmla="*/ 490451 w 6380711"/>
              <a:gd name="connsiteY1" fmla="*/ 0 h 6879497"/>
              <a:gd name="connsiteX2" fmla="*/ 6380711 w 6380711"/>
              <a:gd name="connsiteY2" fmla="*/ 0 h 6879497"/>
              <a:gd name="connsiteX3" fmla="*/ 6380711 w 6380711"/>
              <a:gd name="connsiteY3" fmla="*/ 0 h 6879497"/>
              <a:gd name="connsiteX4" fmla="*/ 6380711 w 6380711"/>
              <a:gd name="connsiteY4" fmla="*/ 6879497 h 6879497"/>
              <a:gd name="connsiteX5" fmla="*/ 6380711 w 6380711"/>
              <a:gd name="connsiteY5" fmla="*/ 6879497 h 6879497"/>
              <a:gd name="connsiteX6" fmla="*/ 490451 w 6380711"/>
              <a:gd name="connsiteY6" fmla="*/ 6879497 h 6879497"/>
              <a:gd name="connsiteX7" fmla="*/ 0 w 6380711"/>
              <a:gd name="connsiteY7" fmla="*/ 6871184 h 6879497"/>
              <a:gd name="connsiteX8" fmla="*/ 1155469 w 6380711"/>
              <a:gd name="connsiteY8" fmla="*/ 8313 h 687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80711" h="6879497">
                <a:moveTo>
                  <a:pt x="1155469" y="8313"/>
                </a:moveTo>
                <a:lnTo>
                  <a:pt x="490451" y="0"/>
                </a:lnTo>
                <a:lnTo>
                  <a:pt x="6380711" y="0"/>
                </a:lnTo>
                <a:lnTo>
                  <a:pt x="6380711" y="0"/>
                </a:lnTo>
                <a:lnTo>
                  <a:pt x="6380711" y="6879497"/>
                </a:lnTo>
                <a:lnTo>
                  <a:pt x="6380711" y="6879497"/>
                </a:lnTo>
                <a:lnTo>
                  <a:pt x="490451" y="6879497"/>
                </a:lnTo>
                <a:lnTo>
                  <a:pt x="0" y="6871184"/>
                </a:lnTo>
                <a:lnTo>
                  <a:pt x="1155469" y="8313"/>
                </a:lnTo>
                <a:close/>
              </a:path>
            </a:pathLst>
          </a:custGeom>
          <a:solidFill>
            <a:srgbClr val="F1F2F6"/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0" name="Текст 29">
            <a:extLst>
              <a:ext uri="{FF2B5EF4-FFF2-40B4-BE49-F238E27FC236}">
                <a16:creationId xmlns:a16="http://schemas.microsoft.com/office/drawing/2014/main" id="{99614078-8774-A502-A7DB-53D7E85FF55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072993" y="1070574"/>
            <a:ext cx="3141898" cy="206375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indent="0" algn="l">
              <a:buNone/>
            </a:pPr>
            <a:r>
              <a:rPr lang="ru-RU" sz="1600" b="1" dirty="0">
                <a:solidFill>
                  <a:srgbClr val="1E77BC"/>
                </a:solidFill>
                <a:latin typeface="Stem (Основной текст)"/>
              </a:rPr>
              <a:t>Меры поддержки:</a:t>
            </a:r>
          </a:p>
          <a:p>
            <a:pPr marL="0" indent="0" algn="l">
              <a:buNone/>
            </a:pPr>
            <a:endParaRPr lang="ru-RU" sz="1600" dirty="0">
              <a:solidFill>
                <a:srgbClr val="1E77BC"/>
              </a:solidFill>
              <a:latin typeface="Stem (Основной текст)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3FC369-75FA-AEB8-C42D-462D8365C5FA}"/>
              </a:ext>
            </a:extLst>
          </p:cNvPr>
          <p:cNvSpPr txBox="1"/>
          <p:nvPr/>
        </p:nvSpPr>
        <p:spPr>
          <a:xfrm>
            <a:off x="2765548" y="2774058"/>
            <a:ext cx="2976663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100" dirty="0">
                <a:latin typeface="Stem (Основной текст)"/>
              </a:rPr>
              <a:t>Расстояние от регионального центра </a:t>
            </a:r>
            <a:br>
              <a:rPr lang="ru-RU" sz="1100" dirty="0">
                <a:latin typeface="Stem (Основной текст)"/>
              </a:rPr>
            </a:br>
            <a:r>
              <a:rPr lang="ru-RU" sz="1100" b="1" dirty="0">
                <a:latin typeface="Stem (Основной текст)"/>
              </a:rPr>
              <a:t>32 км </a:t>
            </a:r>
            <a:r>
              <a:rPr lang="ru-RU" sz="1100" dirty="0">
                <a:latin typeface="Stem (Основной текст)"/>
              </a:rPr>
              <a:t>по автомастрали, между городами курсирует Ласточка </a:t>
            </a:r>
            <a:br>
              <a:rPr lang="ru-RU" sz="1100" dirty="0">
                <a:latin typeface="Stem (Основной текст)"/>
              </a:rPr>
            </a:br>
            <a:r>
              <a:rPr lang="ru-RU" sz="1100" dirty="0">
                <a:latin typeface="Stem (Основной текст)"/>
              </a:rPr>
              <a:t>(</a:t>
            </a:r>
            <a:r>
              <a:rPr lang="ru-RU" sz="1100" b="1" dirty="0">
                <a:latin typeface="Stem (Основной текст)"/>
              </a:rPr>
              <a:t>23 мин в пути</a:t>
            </a:r>
            <a:r>
              <a:rPr lang="ru-RU" sz="1100" dirty="0">
                <a:latin typeface="Stem (Основной текст)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ru-RU" sz="1100" dirty="0">
                <a:latin typeface="Stem (Основной текст)"/>
              </a:rPr>
              <a:t>Расстояние от аэропорта – </a:t>
            </a:r>
            <a:r>
              <a:rPr lang="ru-RU" sz="1100" b="1" dirty="0">
                <a:latin typeface="Stem (Основной текст)"/>
              </a:rPr>
              <a:t>20 км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8080A7-D31C-4B5E-BF6B-C00A8445D624}"/>
              </a:ext>
            </a:extLst>
          </p:cNvPr>
          <p:cNvSpPr txBox="1"/>
          <p:nvPr/>
        </p:nvSpPr>
        <p:spPr>
          <a:xfrm>
            <a:off x="2765548" y="1851258"/>
            <a:ext cx="275679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100" dirty="0">
                <a:latin typeface="Stem (Основной текст)"/>
              </a:rPr>
              <a:t>Входит в состав </a:t>
            </a:r>
            <a:r>
              <a:rPr lang="ru-RU" sz="1100" b="1" dirty="0">
                <a:latin typeface="Stem (Основной текст)"/>
              </a:rPr>
              <a:t>Зеленоградского муниципального округа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BAD792-6C20-07C3-807C-1E954F5073F5}"/>
              </a:ext>
            </a:extLst>
          </p:cNvPr>
          <p:cNvSpPr txBox="1"/>
          <p:nvPr/>
        </p:nvSpPr>
        <p:spPr>
          <a:xfrm>
            <a:off x="3280874" y="2319704"/>
            <a:ext cx="184073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>
                <a:solidFill>
                  <a:srgbClr val="1E77BC"/>
                </a:solidFill>
                <a:latin typeface="Stem (Основной текст)"/>
              </a:rPr>
              <a:t>39,6 тыс. чел.</a:t>
            </a:r>
          </a:p>
        </p:txBody>
      </p:sp>
      <p:pic>
        <p:nvPicPr>
          <p:cNvPr id="21" name="Рисунок 20" descr="Изображение выглядит как текст, карта, диаграмма, линия&#10;&#10;Автоматически созданное описание">
            <a:extLst>
              <a:ext uri="{FF2B5EF4-FFF2-40B4-BE49-F238E27FC236}">
                <a16:creationId xmlns:a16="http://schemas.microsoft.com/office/drawing/2014/main" id="{83F7E62E-ECD6-DA42-B6DB-61C040C959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42" r="14642"/>
          <a:stretch/>
        </p:blipFill>
        <p:spPr>
          <a:xfrm>
            <a:off x="406543" y="1694733"/>
            <a:ext cx="2064514" cy="2064514"/>
          </a:xfrm>
          <a:prstGeom prst="ellipse">
            <a:avLst/>
          </a:prstGeom>
          <a:ln>
            <a:solidFill>
              <a:schemeClr val="accent1"/>
            </a:solidFill>
          </a:ln>
        </p:spPr>
      </p:pic>
      <p:sp>
        <p:nvSpPr>
          <p:cNvPr id="32" name="Текст 29">
            <a:extLst>
              <a:ext uri="{FF2B5EF4-FFF2-40B4-BE49-F238E27FC236}">
                <a16:creationId xmlns:a16="http://schemas.microsoft.com/office/drawing/2014/main" id="{551DC49C-8E4C-3141-1887-7828CEA0EAAD}"/>
              </a:ext>
            </a:extLst>
          </p:cNvPr>
          <p:cNvSpPr txBox="1">
            <a:spLocks/>
          </p:cNvSpPr>
          <p:nvPr/>
        </p:nvSpPr>
        <p:spPr>
          <a:xfrm>
            <a:off x="6934322" y="4058068"/>
            <a:ext cx="4871573" cy="239132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b="1" dirty="0">
              <a:latin typeface="Stem (Основной текст)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D36172-DE0C-7798-E538-2B3D668B44F8}"/>
              </a:ext>
            </a:extLst>
          </p:cNvPr>
          <p:cNvSpPr txBox="1"/>
          <p:nvPr/>
        </p:nvSpPr>
        <p:spPr>
          <a:xfrm>
            <a:off x="371475" y="6584092"/>
            <a:ext cx="4454525" cy="204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defRPr sz="1000">
                <a:latin typeface="Montserrat" panose="00000500000000000000" pitchFamily="2" charset="-52"/>
              </a:defRPr>
            </a:lvl1pPr>
          </a:lstStyle>
          <a:p>
            <a:pPr>
              <a:lnSpc>
                <a:spcPct val="50000"/>
              </a:lnSpc>
            </a:pPr>
            <a:r>
              <a:rPr lang="ru-RU" sz="800" dirty="0">
                <a:latin typeface="Stem (Основной текст)"/>
              </a:rPr>
              <a:t>* По данным Ассоциация рестораторов и отельеров Зеленоградска</a:t>
            </a:r>
          </a:p>
          <a:p>
            <a:pPr>
              <a:lnSpc>
                <a:spcPct val="50000"/>
              </a:lnSpc>
            </a:pPr>
            <a:endParaRPr lang="ru-RU" sz="800" dirty="0">
              <a:latin typeface="Stem (Основной текст)"/>
            </a:endParaRPr>
          </a:p>
          <a:p>
            <a:pPr>
              <a:lnSpc>
                <a:spcPct val="50000"/>
              </a:lnSpc>
            </a:pPr>
            <a:r>
              <a:rPr lang="ru-RU" sz="800" dirty="0">
                <a:latin typeface="Stem (Основной текст)"/>
              </a:rPr>
              <a:t>** По данным Информационно-туристического центра Зеленоградска</a:t>
            </a:r>
          </a:p>
        </p:txBody>
      </p:sp>
      <p:sp>
        <p:nvSpPr>
          <p:cNvPr id="12" name="Заголовок 3">
            <a:extLst>
              <a:ext uri="{FF2B5EF4-FFF2-40B4-BE49-F238E27FC236}">
                <a16:creationId xmlns:a16="http://schemas.microsoft.com/office/drawing/2014/main" id="{5C2F4F0D-EB17-4B40-8F48-97FA5F054896}"/>
              </a:ext>
            </a:extLst>
          </p:cNvPr>
          <p:cNvSpPr txBox="1">
            <a:spLocks/>
          </p:cNvSpPr>
          <p:nvPr/>
        </p:nvSpPr>
        <p:spPr>
          <a:xfrm>
            <a:off x="369533" y="799834"/>
            <a:ext cx="3976420" cy="568030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ts val="332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 SemiBold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800" dirty="0">
                <a:solidFill>
                  <a:srgbClr val="1E77BC"/>
                </a:solidFill>
                <a:latin typeface="Stem (Основной текст)"/>
              </a:rPr>
              <a:t>Зеленоградск</a:t>
            </a:r>
            <a:r>
              <a:rPr lang="ru-RU" sz="1800" dirty="0">
                <a:latin typeface="Stem (Основной текст)"/>
              </a:rPr>
              <a:t> – курортный город на берегу Балтийского моря</a:t>
            </a: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D064238A-0774-420F-97FF-886924F73158}"/>
              </a:ext>
            </a:extLst>
          </p:cNvPr>
          <p:cNvGrpSpPr/>
          <p:nvPr/>
        </p:nvGrpSpPr>
        <p:grpSpPr>
          <a:xfrm>
            <a:off x="1887758" y="3117375"/>
            <a:ext cx="566057" cy="566057"/>
            <a:chOff x="34214" y="3231731"/>
            <a:chExt cx="566057" cy="566057"/>
          </a:xfrm>
        </p:grpSpPr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1157E075-2437-49CF-B19C-0E38DA546E3E}"/>
                </a:ext>
              </a:extLst>
            </p:cNvPr>
            <p:cNvSpPr/>
            <p:nvPr/>
          </p:nvSpPr>
          <p:spPr>
            <a:xfrm>
              <a:off x="190695" y="3324457"/>
              <a:ext cx="253093" cy="2530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589F9235-FA9F-4A56-97CA-56D0B0795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214" y="3231731"/>
              <a:ext cx="566057" cy="566057"/>
            </a:xfrm>
            <a:prstGeom prst="rect">
              <a:avLst/>
            </a:prstGeom>
          </p:spPr>
        </p:pic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491BC44-30AC-4E4E-AD5D-A94DA17053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05471" y="2327853"/>
            <a:ext cx="319189" cy="319189"/>
          </a:xfrm>
          <a:prstGeom prst="rect">
            <a:avLst/>
          </a:prstGeom>
        </p:spPr>
      </p:pic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8683406-672B-474C-8609-0C4B229E5308}"/>
              </a:ext>
            </a:extLst>
          </p:cNvPr>
          <p:cNvCxnSpPr>
            <a:cxnSpLocks/>
          </p:cNvCxnSpPr>
          <p:nvPr/>
        </p:nvCxnSpPr>
        <p:spPr>
          <a:xfrm>
            <a:off x="406543" y="1558687"/>
            <a:ext cx="54695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52E9E31E-CBAC-4C08-8691-2A4160465DAD}"/>
              </a:ext>
            </a:extLst>
          </p:cNvPr>
          <p:cNvCxnSpPr>
            <a:cxnSpLocks/>
          </p:cNvCxnSpPr>
          <p:nvPr/>
        </p:nvCxnSpPr>
        <p:spPr>
          <a:xfrm>
            <a:off x="389008" y="3938498"/>
            <a:ext cx="55046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Текст 29">
            <a:extLst>
              <a:ext uri="{FF2B5EF4-FFF2-40B4-BE49-F238E27FC236}">
                <a16:creationId xmlns:a16="http://schemas.microsoft.com/office/drawing/2014/main" id="{0533336E-07B9-43E3-845B-95AC189974DA}"/>
              </a:ext>
            </a:extLst>
          </p:cNvPr>
          <p:cNvSpPr txBox="1">
            <a:spLocks/>
          </p:cNvSpPr>
          <p:nvPr/>
        </p:nvSpPr>
        <p:spPr>
          <a:xfrm>
            <a:off x="7366583" y="4389680"/>
            <a:ext cx="4476323" cy="194828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>
                <a:latin typeface="Stem (Основной текст)"/>
              </a:rPr>
              <a:t>В 2022 г. признан городом </a:t>
            </a:r>
            <a:r>
              <a:rPr lang="ru-RU" sz="1100" b="1" dirty="0">
                <a:latin typeface="Stem (Основной текст)"/>
              </a:rPr>
              <a:t>с самой благоприятной городской средой </a:t>
            </a:r>
            <a:r>
              <a:rPr lang="ru-RU" sz="1100" dirty="0">
                <a:latin typeface="Stem (Основной текст)"/>
              </a:rPr>
              <a:t>в своей категории</a:t>
            </a:r>
          </a:p>
          <a:p>
            <a:r>
              <a:rPr lang="ru-RU" sz="1100" dirty="0">
                <a:latin typeface="Stem (Основной текст)"/>
              </a:rPr>
              <a:t>С начала реализации программы число </a:t>
            </a:r>
            <a:r>
              <a:rPr lang="ru-RU" sz="1100" b="1" dirty="0">
                <a:latin typeface="Stem (Основной текст)"/>
              </a:rPr>
              <a:t>кафе и ресторанов выросло </a:t>
            </a:r>
            <a:r>
              <a:rPr lang="ru-RU" sz="1100" dirty="0">
                <a:latin typeface="Stem (Основной текст)"/>
              </a:rPr>
              <a:t>более чем </a:t>
            </a:r>
            <a:r>
              <a:rPr lang="ru-RU" sz="1100" b="1" dirty="0">
                <a:latin typeface="Stem (Основной текст)"/>
              </a:rPr>
              <a:t>в 5 раз</a:t>
            </a:r>
            <a:r>
              <a:rPr lang="ru-RU" sz="1100" dirty="0">
                <a:latin typeface="Stem (Основной текст)"/>
              </a:rPr>
              <a:t>, </a:t>
            </a:r>
            <a:r>
              <a:rPr lang="ru-RU" sz="1100" b="1" dirty="0">
                <a:latin typeface="Stem (Основной текст)"/>
              </a:rPr>
              <a:t>отелей – 2 раза*</a:t>
            </a:r>
          </a:p>
          <a:p>
            <a:r>
              <a:rPr lang="ru-RU" sz="1100" dirty="0">
                <a:latin typeface="Stem (Основной текст)"/>
              </a:rPr>
              <a:t>Повысилось качество береговой инфраструктуры – число </a:t>
            </a:r>
            <a:r>
              <a:rPr lang="ru-RU" sz="1100" b="1" dirty="0">
                <a:latin typeface="Stem (Основной текст)"/>
              </a:rPr>
              <a:t>пляжей повышенной комфортности </a:t>
            </a:r>
            <a:r>
              <a:rPr lang="ru-RU" sz="1100" dirty="0">
                <a:latin typeface="Stem (Основной текст)"/>
              </a:rPr>
              <a:t>выросло </a:t>
            </a:r>
            <a:r>
              <a:rPr lang="ru-RU" sz="1100" b="1" dirty="0">
                <a:latin typeface="Stem (Основной текст)"/>
              </a:rPr>
              <a:t>с 5 до 8*</a:t>
            </a:r>
          </a:p>
          <a:p>
            <a:r>
              <a:rPr lang="ru-RU" sz="1100" dirty="0">
                <a:latin typeface="Stem (Основной текст)"/>
              </a:rPr>
              <a:t>Зеленоградск – лидер области по количеству частных музеев. </a:t>
            </a:r>
            <a:br>
              <a:rPr lang="en-US" sz="1100" dirty="0">
                <a:latin typeface="Stem (Основной текст)"/>
              </a:rPr>
            </a:br>
            <a:r>
              <a:rPr lang="ru-RU" sz="1100" dirty="0">
                <a:latin typeface="Stem (Основной текст)"/>
              </a:rPr>
              <a:t>В округе действует 17 музеев**, из которых только 2 – государственные. За 2019-2023 гг. открылось </a:t>
            </a:r>
            <a:r>
              <a:rPr lang="ru-RU" sz="1100" b="1" dirty="0">
                <a:latin typeface="Stem (Основной текст)"/>
              </a:rPr>
              <a:t>9 новых частных музеев</a:t>
            </a:r>
          </a:p>
        </p:txBody>
      </p:sp>
      <p:sp>
        <p:nvSpPr>
          <p:cNvPr id="37" name="Текст 29">
            <a:extLst>
              <a:ext uri="{FF2B5EF4-FFF2-40B4-BE49-F238E27FC236}">
                <a16:creationId xmlns:a16="http://schemas.microsoft.com/office/drawing/2014/main" id="{2BC8800C-3DF9-4700-A37D-222E80F934D7}"/>
              </a:ext>
            </a:extLst>
          </p:cNvPr>
          <p:cNvSpPr txBox="1">
            <a:spLocks/>
          </p:cNvSpPr>
          <p:nvPr/>
        </p:nvSpPr>
        <p:spPr>
          <a:xfrm>
            <a:off x="7366584" y="1397062"/>
            <a:ext cx="4576661" cy="24531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>
                <a:latin typeface="Stem (Основной текст)"/>
              </a:rPr>
              <a:t>Достичь результатов удалось благодаря выстраиванию диалога между властью и местным бизнесом. Так, была создана </a:t>
            </a:r>
            <a:r>
              <a:rPr lang="ru-RU" sz="1100" b="1" dirty="0">
                <a:latin typeface="Stem (Основной текст)"/>
              </a:rPr>
              <a:t>Ассоциация рестораторов и отельеров Зеленоградска</a:t>
            </a:r>
          </a:p>
          <a:p>
            <a:r>
              <a:rPr lang="ru-RU" sz="1100" dirty="0">
                <a:latin typeface="Stem (Основной текст)"/>
              </a:rPr>
              <a:t>В Калининградской области действуют региональная программа </a:t>
            </a:r>
            <a:r>
              <a:rPr lang="ru-RU" sz="1100" b="1" dirty="0">
                <a:latin typeface="Stem (Основной текст)"/>
              </a:rPr>
              <a:t>вовлечения объектов культурного наследия в хозяйственное использование. </a:t>
            </a:r>
            <a:r>
              <a:rPr lang="ru-RU" sz="1100" dirty="0">
                <a:latin typeface="Stem (Основной текст)"/>
              </a:rPr>
              <a:t>Собственник или долгосрочный арендатор может получить кредит под 0% на 15-20 лет.</a:t>
            </a:r>
          </a:p>
          <a:p>
            <a:r>
              <a:rPr lang="ru-RU" sz="1100" dirty="0">
                <a:latin typeface="Stem (Основной текст)"/>
              </a:rPr>
              <a:t>Важную роль в развитии туристической инфраструктуры сыграла </a:t>
            </a:r>
            <a:r>
              <a:rPr lang="ru-RU" sz="1100" b="1" dirty="0">
                <a:latin typeface="Stem (Основной текст)"/>
              </a:rPr>
              <a:t>грантовая поддержка </a:t>
            </a:r>
            <a:r>
              <a:rPr lang="ru-RU" sz="1100" dirty="0">
                <a:latin typeface="Stem (Основной текст)"/>
              </a:rPr>
              <a:t>туризма в рамках федерального проекта</a:t>
            </a:r>
          </a:p>
          <a:p>
            <a:r>
              <a:rPr lang="ru-RU" sz="1100" dirty="0">
                <a:latin typeface="Stem (Основной текст)"/>
              </a:rPr>
              <a:t>Ведется работа </a:t>
            </a:r>
            <a:r>
              <a:rPr lang="ru-RU" sz="1100" b="1" dirty="0">
                <a:latin typeface="Stem (Основной текст)"/>
              </a:rPr>
              <a:t>над снижением сезонности </a:t>
            </a:r>
            <a:r>
              <a:rPr lang="ru-RU" sz="1100" dirty="0">
                <a:latin typeface="Stem (Основной текст)"/>
              </a:rPr>
              <a:t>– проводится Зеленоградский гастрономический фестиваль, конкурс на новогоднее оформление торговых объектов и ИЖС</a:t>
            </a:r>
          </a:p>
          <a:p>
            <a:endParaRPr lang="ru-RU" sz="1100" dirty="0">
              <a:latin typeface="Stem (Основной текст)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5BE726F7-FFBB-4E3B-875A-B6731ADBDD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44548" y="1411645"/>
            <a:ext cx="204332" cy="204332"/>
          </a:xfrm>
          <a:prstGeom prst="rect">
            <a:avLst/>
          </a:prstGeom>
        </p:spPr>
      </p:pic>
      <p:sp>
        <p:nvSpPr>
          <p:cNvPr id="39" name="Оформление текста с цифровыми данными">
            <a:extLst>
              <a:ext uri="{FF2B5EF4-FFF2-40B4-BE49-F238E27FC236}">
                <a16:creationId xmlns:a16="http://schemas.microsoft.com/office/drawing/2014/main" id="{7368C92D-451D-41B6-A584-F4AB32BC911A}"/>
              </a:ext>
            </a:extLst>
          </p:cNvPr>
          <p:cNvSpPr txBox="1"/>
          <p:nvPr/>
        </p:nvSpPr>
        <p:spPr>
          <a:xfrm>
            <a:off x="349094" y="215481"/>
            <a:ext cx="4331763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Примеры практик</a:t>
            </a:r>
          </a:p>
        </p:txBody>
      </p:sp>
      <p:sp>
        <p:nvSpPr>
          <p:cNvPr id="40" name="Прямоугольник">
            <a:extLst>
              <a:ext uri="{FF2B5EF4-FFF2-40B4-BE49-F238E27FC236}">
                <a16:creationId xmlns:a16="http://schemas.microsoft.com/office/drawing/2014/main" id="{E9718947-4B78-442C-A453-5D62661B29E6}"/>
              </a:ext>
            </a:extLst>
          </p:cNvPr>
          <p:cNvSpPr/>
          <p:nvPr/>
        </p:nvSpPr>
        <p:spPr>
          <a:xfrm>
            <a:off x="373858" y="634660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pic>
        <p:nvPicPr>
          <p:cNvPr id="43" name="Изображение" descr="Изображение">
            <a:extLst>
              <a:ext uri="{FF2B5EF4-FFF2-40B4-BE49-F238E27FC236}">
                <a16:creationId xmlns:a16="http://schemas.microsoft.com/office/drawing/2014/main" id="{8AC144B4-27C9-4914-A393-8AAA330871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34AF0172-051A-47F4-BDA2-ABE44A49D53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sp>
        <p:nvSpPr>
          <p:cNvPr id="48" name="Текст 29">
            <a:extLst>
              <a:ext uri="{FF2B5EF4-FFF2-40B4-BE49-F238E27FC236}">
                <a16:creationId xmlns:a16="http://schemas.microsoft.com/office/drawing/2014/main" id="{8D83E095-D6BD-4A2E-8BC1-C0CDE0B9FFD7}"/>
              </a:ext>
            </a:extLst>
          </p:cNvPr>
          <p:cNvSpPr txBox="1">
            <a:spLocks/>
          </p:cNvSpPr>
          <p:nvPr/>
        </p:nvSpPr>
        <p:spPr>
          <a:xfrm>
            <a:off x="7173241" y="4038745"/>
            <a:ext cx="3041650" cy="20637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Autofit/>
          </a:bodyPr>
          <a:lstStyle>
            <a:lvl1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Montserrat" panose="00000500000000000000" pitchFamily="2" charset="-52"/>
                <a:ea typeface="Montserrat" panose="00000500000000000000" pitchFamily="2" charset="-52"/>
                <a:cs typeface="Helvetica Neue"/>
                <a:sym typeface="Helvetica Neue"/>
              </a:defRPr>
            </a:lvl1pPr>
            <a:lvl2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Montserrat" panose="00000500000000000000" pitchFamily="2" charset="-52"/>
                <a:ea typeface="Montserrat" panose="00000500000000000000" pitchFamily="2" charset="-52"/>
                <a:cs typeface="Helvetica Neue"/>
                <a:sym typeface="Helvetica Neue"/>
              </a:defRPr>
            </a:lvl2pPr>
            <a:lvl3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Montserrat" panose="00000500000000000000" pitchFamily="2" charset="-52"/>
                <a:ea typeface="Montserrat" panose="00000500000000000000" pitchFamily="2" charset="-52"/>
                <a:cs typeface="Helvetica Neue"/>
                <a:sym typeface="Helvetica Neue"/>
              </a:defRPr>
            </a:lvl3pPr>
            <a:lvl4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Montserrat" panose="00000500000000000000" pitchFamily="2" charset="-52"/>
                <a:ea typeface="Montserrat" panose="00000500000000000000" pitchFamily="2" charset="-52"/>
                <a:cs typeface="Helvetica Neue"/>
                <a:sym typeface="Helvetica Neue"/>
              </a:defRPr>
            </a:lvl4pPr>
            <a:lvl5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Montserrat" panose="00000500000000000000" pitchFamily="2" charset="-52"/>
                <a:ea typeface="Montserrat" panose="00000500000000000000" pitchFamily="2" charset="-52"/>
                <a:cs typeface="Helvetica Neue"/>
                <a:sym typeface="Helvetica Neue"/>
              </a:defRPr>
            </a:lvl5pPr>
            <a:lvl6pPr marL="0" marR="0" indent="17780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35560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53340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71120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l"/>
            <a:r>
              <a:rPr lang="ru-RU" sz="1600" b="1" kern="0" dirty="0">
                <a:solidFill>
                  <a:schemeClr val="accent5"/>
                </a:solidFill>
                <a:latin typeface="Stem (Основной текст)"/>
              </a:rPr>
              <a:t> Промежуточные результаты:</a:t>
            </a:r>
            <a:endParaRPr lang="ru-RU" sz="1600" kern="0" dirty="0">
              <a:solidFill>
                <a:schemeClr val="accent5"/>
              </a:solidFill>
              <a:latin typeface="Stem (Основной текст)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9ACD9C30-C872-485B-85AE-AFB4721F3E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44548" y="2035760"/>
            <a:ext cx="204332" cy="20433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C6812CD-7106-4258-9D6B-9816FB7242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44548" y="2834046"/>
            <a:ext cx="204332" cy="20433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4D3A814B-5AD0-4971-8F68-A92ED241E1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44548" y="3313017"/>
            <a:ext cx="204332" cy="20433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6CB5C41-8C86-4AFA-9FAE-BF739C46CC1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044548" y="4401589"/>
            <a:ext cx="204332" cy="20433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05A7501-DA58-4A14-B39A-0D4FD011F43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044548" y="4844275"/>
            <a:ext cx="204332" cy="20433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BDAE062-CA00-45D4-829E-37883CC4F14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044548" y="5337761"/>
            <a:ext cx="204332" cy="20433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19DAB0ED-2DB7-441A-9444-E449D750E39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044548" y="5823989"/>
            <a:ext cx="204332" cy="204332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635561D9-CB59-4F0B-BA3B-AB235A6894B7}"/>
              </a:ext>
            </a:extLst>
          </p:cNvPr>
          <p:cNvSpPr txBox="1"/>
          <p:nvPr/>
        </p:nvSpPr>
        <p:spPr>
          <a:xfrm>
            <a:off x="642256" y="4145658"/>
            <a:ext cx="4936673" cy="18979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800"/>
              </a:spcBef>
            </a:pPr>
            <a:r>
              <a:rPr lang="ru-RU" sz="1100" dirty="0">
                <a:latin typeface="Stem (Основной текст)"/>
              </a:rPr>
              <a:t>Географическое положение (приморское положение, «ворота» Куршской косы) определило высокий потенциал для развития туризма</a:t>
            </a:r>
          </a:p>
          <a:p>
            <a:pPr>
              <a:spcBef>
                <a:spcPts val="800"/>
              </a:spcBef>
            </a:pPr>
            <a:r>
              <a:rPr lang="ru-RU" sz="1100" dirty="0">
                <a:latin typeface="Stem (Основной текст)"/>
              </a:rPr>
              <a:t>Муниципальным образованием велась комплексная работа по повышению привлекательности территории, включающая </a:t>
            </a:r>
            <a:r>
              <a:rPr lang="ru-RU" sz="1100" b="1" dirty="0">
                <a:latin typeface="Stem (Основной текст)"/>
              </a:rPr>
              <a:t>14 различных муниципальных программ, </a:t>
            </a:r>
            <a:r>
              <a:rPr lang="ru-RU" sz="1100" dirty="0">
                <a:latin typeface="Stem (Основной текст)"/>
              </a:rPr>
              <a:t>в том числе ремонт фасадов зданий, архитектурная подсветка,  благоустройство и повышение комфортности городской среды, ремонт и строительство дорог, создание пешеходных зон</a:t>
            </a:r>
          </a:p>
          <a:p>
            <a:pPr>
              <a:spcBef>
                <a:spcPts val="800"/>
              </a:spcBef>
            </a:pPr>
            <a:r>
              <a:rPr lang="ru-RU" sz="1100" dirty="0">
                <a:latin typeface="Stem (Основной текст)"/>
              </a:rPr>
              <a:t>Был создан </a:t>
            </a:r>
            <a:r>
              <a:rPr lang="ru-RU" sz="1100" b="1" dirty="0">
                <a:latin typeface="Stem (Основной текст)"/>
              </a:rPr>
              <a:t>Брендбук</a:t>
            </a:r>
            <a:r>
              <a:rPr lang="ru-RU" sz="1100" dirty="0">
                <a:latin typeface="Stem (Основной текст)"/>
              </a:rPr>
              <a:t> муниципального образования, выделено </a:t>
            </a:r>
            <a:br>
              <a:rPr lang="ru-RU" sz="1100" dirty="0">
                <a:latin typeface="Stem (Основной текст)"/>
              </a:rPr>
            </a:br>
            <a:r>
              <a:rPr lang="ru-RU" sz="1100" b="1" dirty="0">
                <a:latin typeface="Stem (Основной текст)"/>
              </a:rPr>
              <a:t>3 ключевых ценности территории:</a:t>
            </a:r>
            <a:r>
              <a:rPr lang="ru-RU" sz="1100" dirty="0">
                <a:latin typeface="Stem (Основной текст)"/>
              </a:rPr>
              <a:t> коты, море, экология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68AE6CF7-F792-4E6A-B162-89EB7A7752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49094" y="4146198"/>
            <a:ext cx="204332" cy="204332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25FC81B5-709F-4095-B7BA-7FD2A6C9F9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49094" y="4592512"/>
            <a:ext cx="204332" cy="204332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443DC7BD-6A96-4480-A5D8-B30C486E35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49094" y="5691969"/>
            <a:ext cx="204332" cy="204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605486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id="{502497F2-286A-4312-B632-7D0B7946C830}"/>
              </a:ext>
            </a:extLst>
          </p:cNvPr>
          <p:cNvSpPr/>
          <p:nvPr/>
        </p:nvSpPr>
        <p:spPr>
          <a:xfrm>
            <a:off x="279361" y="1156128"/>
            <a:ext cx="7599407" cy="5198270"/>
          </a:xfrm>
          <a:prstGeom prst="roundRect">
            <a:avLst>
              <a:gd name="adj" fmla="val 2119"/>
            </a:avLst>
          </a:prstGeom>
          <a:gradFill>
            <a:gsLst>
              <a:gs pos="0">
                <a:schemeClr val="accent2">
                  <a:alpha val="10000"/>
                </a:schemeClr>
              </a:gs>
              <a:gs pos="63000">
                <a:schemeClr val="bg1">
                  <a:alpha val="0"/>
                </a:schemeClr>
              </a:gs>
            </a:gsLst>
            <a:lin ang="5400000" scaled="0"/>
          </a:gradFill>
          <a:ln w="3175">
            <a:solidFill>
              <a:schemeClr val="accent2">
                <a:lumMod val="20000"/>
                <a:lumOff val="80000"/>
              </a:schemeClr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316226-174F-6DBB-1848-F6D9A36C5414}"/>
              </a:ext>
            </a:extLst>
          </p:cNvPr>
          <p:cNvSpPr txBox="1"/>
          <p:nvPr/>
        </p:nvSpPr>
        <p:spPr>
          <a:xfrm>
            <a:off x="972760" y="3941477"/>
            <a:ext cx="6770611" cy="22621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200"/>
              </a:spcAft>
              <a:buClr>
                <a:schemeClr val="accent1"/>
              </a:buClr>
            </a:pPr>
            <a:r>
              <a:rPr lang="ru-RU" sz="1300" b="1" dirty="0">
                <a:solidFill>
                  <a:srgbClr val="1E77BC"/>
                </a:solidFill>
                <a:latin typeface="Stem (Основной текст)"/>
                <a:ea typeface="Verdana" panose="020B0604030504040204" pitchFamily="34" charset="0"/>
              </a:rPr>
              <a:t>Выкса-фестиваль</a:t>
            </a:r>
            <a:r>
              <a:rPr lang="ru-RU" sz="1300" dirty="0">
                <a:latin typeface="Stem (Основной текст)"/>
                <a:ea typeface="Verdana" panose="020B0604030504040204" pitchFamily="34" charset="0"/>
              </a:rPr>
              <a:t> (ранее «Арт-овраг») впервые был проведен в 2011 году. </a:t>
            </a:r>
            <a:br>
              <a:rPr lang="ru-RU" sz="1300" dirty="0">
                <a:latin typeface="Stem (Основной текст)"/>
                <a:ea typeface="Verdana" panose="020B0604030504040204" pitchFamily="34" charset="0"/>
              </a:rPr>
            </a:br>
            <a:r>
              <a:rPr lang="ru-RU" sz="1300" dirty="0">
                <a:latin typeface="Stem (Основной текст)"/>
                <a:ea typeface="Verdana" panose="020B0604030504040204" pitchFamily="34" charset="0"/>
              </a:rPr>
              <a:t>В 2023 году фестиваль посетили уже более 35 тыс. чел. </a:t>
            </a:r>
          </a:p>
          <a:p>
            <a:pPr>
              <a:spcAft>
                <a:spcPts val="1200"/>
              </a:spcAft>
              <a:buClr>
                <a:schemeClr val="accent1"/>
              </a:buClr>
            </a:pPr>
            <a:r>
              <a:rPr lang="ru-RU" sz="1300" dirty="0">
                <a:latin typeface="Stem (Основной текст)"/>
                <a:ea typeface="Verdana" panose="020B0604030504040204" pitchFamily="34" charset="0"/>
              </a:rPr>
              <a:t>Благодаря фестивалю в городе появилось </a:t>
            </a:r>
            <a:r>
              <a:rPr lang="ru-RU" sz="1300" b="1" dirty="0">
                <a:solidFill>
                  <a:srgbClr val="1E77BC"/>
                </a:solidFill>
                <a:latin typeface="Stem (Основной текст)"/>
                <a:ea typeface="Verdana" panose="020B0604030504040204" pitchFamily="34" charset="0"/>
              </a:rPr>
              <a:t>более 100 работ уличного искусства</a:t>
            </a:r>
            <a:r>
              <a:rPr lang="ru-RU" sz="1300" dirty="0">
                <a:solidFill>
                  <a:srgbClr val="1E77BC"/>
                </a:solidFill>
                <a:latin typeface="Stem (Основной текст)"/>
                <a:ea typeface="Verdana" panose="020B0604030504040204" pitchFamily="34" charset="0"/>
              </a:rPr>
              <a:t>. </a:t>
            </a:r>
            <a:r>
              <a:rPr lang="ru-RU" sz="1300" dirty="0">
                <a:latin typeface="Stem (Основной текст)"/>
                <a:ea typeface="Verdana" panose="020B0604030504040204" pitchFamily="34" charset="0"/>
              </a:rPr>
              <a:t>Были преобразованы несколько пространств (парки, неиспользуемые помещения </a:t>
            </a:r>
            <a:br>
              <a:rPr lang="ru-RU" sz="1300" dirty="0">
                <a:latin typeface="Stem (Основной текст)"/>
                <a:ea typeface="Verdana" panose="020B0604030504040204" pitchFamily="34" charset="0"/>
              </a:rPr>
            </a:br>
            <a:r>
              <a:rPr lang="ru-RU" sz="1300" dirty="0">
                <a:latin typeface="Stem (Основной текст)"/>
                <a:ea typeface="Verdana" panose="020B0604030504040204" pitchFamily="34" charset="0"/>
              </a:rPr>
              <a:t>и т.д.) Все это способствовало формированию комфортной городской среды</a:t>
            </a:r>
          </a:p>
          <a:p>
            <a:pPr>
              <a:spcAft>
                <a:spcPts val="1200"/>
              </a:spcAft>
              <a:buClr>
                <a:schemeClr val="accent1"/>
              </a:buClr>
            </a:pPr>
            <a:r>
              <a:rPr lang="ru-RU" sz="1300" dirty="0">
                <a:latin typeface="Stem (Основной текст)"/>
                <a:ea typeface="Verdana" panose="020B0604030504040204" pitchFamily="34" charset="0"/>
              </a:rPr>
              <a:t>Фестиваль способствовал трансформации имиджа Выксы – из типичного моногорода в </a:t>
            </a:r>
            <a:r>
              <a:rPr lang="ru-RU" sz="1300" b="1" dirty="0">
                <a:solidFill>
                  <a:srgbClr val="1E77BC"/>
                </a:solidFill>
                <a:latin typeface="Stem (Основной текст)"/>
                <a:ea typeface="Verdana" panose="020B0604030504040204" pitchFamily="34" charset="0"/>
              </a:rPr>
              <a:t>«столицу российского стрит-арта»</a:t>
            </a:r>
          </a:p>
          <a:p>
            <a:pPr>
              <a:spcAft>
                <a:spcPts val="1200"/>
              </a:spcAft>
              <a:buClr>
                <a:schemeClr val="accent1"/>
              </a:buClr>
            </a:pPr>
            <a:r>
              <a:rPr lang="ru-RU" sz="1300" dirty="0">
                <a:latin typeface="Stem (Основной текст)"/>
                <a:ea typeface="Verdana" panose="020B0604030504040204" pitchFamily="34" charset="0"/>
              </a:rPr>
              <a:t>Ключевую роль в трансформации Выксы играет </a:t>
            </a:r>
            <a:r>
              <a:rPr lang="ru-RU" sz="1300" b="1" dirty="0">
                <a:solidFill>
                  <a:srgbClr val="1E77BC"/>
                </a:solidFill>
                <a:latin typeface="Stem (Основной текст)"/>
                <a:ea typeface="Verdana" panose="020B0604030504040204" pitchFamily="34" charset="0"/>
              </a:rPr>
              <a:t>ОМК</a:t>
            </a:r>
            <a:r>
              <a:rPr lang="ru-RU" sz="1300" dirty="0">
                <a:latin typeface="Stem (Основной текст)"/>
                <a:ea typeface="Verdana" panose="020B0604030504040204" pitchFamily="34" charset="0"/>
              </a:rPr>
              <a:t> – компания, владеющая градообразующим предприятием – Выксунским металлургическим заводом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07B3F5-D65F-2397-7419-BD2D8B0DCB47}"/>
              </a:ext>
            </a:extLst>
          </p:cNvPr>
          <p:cNvSpPr txBox="1"/>
          <p:nvPr/>
        </p:nvSpPr>
        <p:spPr>
          <a:xfrm>
            <a:off x="3646787" y="2588911"/>
            <a:ext cx="3701664" cy="7232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b="1" dirty="0">
                <a:latin typeface="Stem (Основной текст)"/>
              </a:rPr>
              <a:t>Моногород</a:t>
            </a:r>
            <a:r>
              <a:rPr lang="ru-RU" sz="1400" dirty="0">
                <a:latin typeface="Stem (Основной текст)"/>
              </a:rPr>
              <a:t> в Нижегородской области</a:t>
            </a:r>
          </a:p>
          <a:p>
            <a:pPr>
              <a:spcBef>
                <a:spcPts val="600"/>
              </a:spcBef>
            </a:pPr>
            <a:r>
              <a:rPr lang="ru-RU" sz="1400" dirty="0">
                <a:latin typeface="Stem (Основной текст)"/>
              </a:rPr>
              <a:t>Расположен в </a:t>
            </a:r>
            <a:r>
              <a:rPr lang="ru-RU" sz="1400" b="1" dirty="0">
                <a:latin typeface="Stem (Основной текст)"/>
              </a:rPr>
              <a:t>190 км </a:t>
            </a:r>
            <a:r>
              <a:rPr lang="ru-RU" sz="1400" dirty="0">
                <a:latin typeface="Stem (Основной текст)"/>
              </a:rPr>
              <a:t>от Нижнего Новгорода и в </a:t>
            </a:r>
            <a:r>
              <a:rPr lang="ru-RU" sz="1400" b="1" dirty="0">
                <a:latin typeface="Stem (Основной текст)"/>
              </a:rPr>
              <a:t>350 км </a:t>
            </a:r>
            <a:r>
              <a:rPr lang="ru-RU" sz="1400" dirty="0">
                <a:latin typeface="Stem (Основной текст)"/>
              </a:rPr>
              <a:t>от Москвы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958C19-BBE2-590B-1677-12D2D7F9C22F}"/>
              </a:ext>
            </a:extLst>
          </p:cNvPr>
          <p:cNvSpPr txBox="1"/>
          <p:nvPr/>
        </p:nvSpPr>
        <p:spPr>
          <a:xfrm>
            <a:off x="3646787" y="1422258"/>
            <a:ext cx="277097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dirty="0">
                <a:latin typeface="Stem (Основной текст)"/>
              </a:rPr>
              <a:t>Город</a:t>
            </a:r>
            <a:r>
              <a:rPr lang="ru-RU" sz="1400" b="1" dirty="0">
                <a:latin typeface="Stem (Основной текст)"/>
              </a:rPr>
              <a:t> Выкса </a:t>
            </a:r>
            <a:r>
              <a:rPr lang="ru-RU" sz="1400" dirty="0">
                <a:latin typeface="Stem (Основной текст)"/>
              </a:rPr>
              <a:t>входит в состав </a:t>
            </a:r>
            <a:r>
              <a:rPr lang="ru-RU" sz="1400" b="1" dirty="0">
                <a:latin typeface="Stem (Основной текст)"/>
              </a:rPr>
              <a:t>городского округа Выкса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49F7A5-D313-67B7-A290-3459032152AD}"/>
              </a:ext>
            </a:extLst>
          </p:cNvPr>
          <p:cNvSpPr txBox="1"/>
          <p:nvPr/>
        </p:nvSpPr>
        <p:spPr>
          <a:xfrm>
            <a:off x="4198438" y="2037072"/>
            <a:ext cx="193226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>
                <a:solidFill>
                  <a:srgbClr val="1E77BC"/>
                </a:solidFill>
                <a:latin typeface="Stem (Основной текст)"/>
              </a:rPr>
              <a:t>44 тыс. чел. </a:t>
            </a:r>
          </a:p>
        </p:txBody>
      </p:sp>
      <p:pic>
        <p:nvPicPr>
          <p:cNvPr id="11" name="Рисунок 10" descr="Изображение выглядит как текст, карта, атлас&#10;&#10;Автоматически созданное описание">
            <a:extLst>
              <a:ext uri="{FF2B5EF4-FFF2-40B4-BE49-F238E27FC236}">
                <a16:creationId xmlns:a16="http://schemas.microsoft.com/office/drawing/2014/main" id="{A6E05BD5-9E59-FFBE-0D06-D0C63F157D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170" r="13812" b="12617"/>
          <a:stretch/>
        </p:blipFill>
        <p:spPr>
          <a:xfrm>
            <a:off x="584603" y="1341871"/>
            <a:ext cx="2400601" cy="2410885"/>
          </a:xfrm>
          <a:prstGeom prst="ellipse">
            <a:avLst/>
          </a:prstGeom>
          <a:ln>
            <a:solidFill>
              <a:schemeClr val="accent1"/>
            </a:solidFill>
          </a:ln>
        </p:spPr>
      </p:pic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E1911BD2-7D0B-4E6D-AF57-603E2C809747}"/>
              </a:ext>
            </a:extLst>
          </p:cNvPr>
          <p:cNvGrpSpPr/>
          <p:nvPr/>
        </p:nvGrpSpPr>
        <p:grpSpPr>
          <a:xfrm>
            <a:off x="2534680" y="2931335"/>
            <a:ext cx="566057" cy="566057"/>
            <a:chOff x="34214" y="3231731"/>
            <a:chExt cx="566057" cy="566057"/>
          </a:xfrm>
        </p:grpSpPr>
        <p:sp>
          <p:nvSpPr>
            <p:cNvPr id="32" name="Овал 31">
              <a:extLst>
                <a:ext uri="{FF2B5EF4-FFF2-40B4-BE49-F238E27FC236}">
                  <a16:creationId xmlns:a16="http://schemas.microsoft.com/office/drawing/2014/main" id="{924250DB-6470-4B6B-A92F-AD0C74147D53}"/>
                </a:ext>
              </a:extLst>
            </p:cNvPr>
            <p:cNvSpPr/>
            <p:nvPr/>
          </p:nvSpPr>
          <p:spPr>
            <a:xfrm>
              <a:off x="190695" y="3324457"/>
              <a:ext cx="253093" cy="2530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latin typeface="Stem (Основной текст)"/>
              </a:endParaRPr>
            </a:p>
          </p:txBody>
        </p:sp>
        <p:pic>
          <p:nvPicPr>
            <p:cNvPr id="33" name="Рисунок 32">
              <a:extLst>
                <a:ext uri="{FF2B5EF4-FFF2-40B4-BE49-F238E27FC236}">
                  <a16:creationId xmlns:a16="http://schemas.microsoft.com/office/drawing/2014/main" id="{7DD679AE-9126-4FB3-85B5-1011323DE9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214" y="3231731"/>
              <a:ext cx="566057" cy="566057"/>
            </a:xfrm>
            <a:prstGeom prst="rect">
              <a:avLst/>
            </a:prstGeom>
          </p:spPr>
        </p:pic>
      </p:grp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0FA3CB61-7589-4AAD-AFBB-ADDFBCE4FC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9893" y="3941477"/>
            <a:ext cx="204332" cy="20433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F7B7EA18-12C3-4DFE-A3C2-E81D412E57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9893" y="4525742"/>
            <a:ext cx="204332" cy="204332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0DCC4EFC-F88C-4455-AFBA-9F856C9385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9893" y="5328004"/>
            <a:ext cx="204332" cy="204332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0F9B9DC4-9C02-46CA-B873-F367CBD580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9893" y="5879134"/>
            <a:ext cx="204332" cy="20433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2818E3CA-1E04-4121-BC4E-352F8384D0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97722" y="2024240"/>
            <a:ext cx="319189" cy="319189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B39BA7E4-06B2-4DE0-BE8B-DB016401C1D2}"/>
              </a:ext>
            </a:extLst>
          </p:cNvPr>
          <p:cNvGrpSpPr/>
          <p:nvPr/>
        </p:nvGrpSpPr>
        <p:grpSpPr>
          <a:xfrm>
            <a:off x="8121563" y="1193815"/>
            <a:ext cx="3719289" cy="1528871"/>
            <a:chOff x="8121563" y="1193815"/>
            <a:chExt cx="3719289" cy="1528871"/>
          </a:xfrm>
        </p:grpSpPr>
        <p:sp>
          <p:nvSpPr>
            <p:cNvPr id="48" name="Прямоугольник: скругленные углы 47">
              <a:extLst>
                <a:ext uri="{FF2B5EF4-FFF2-40B4-BE49-F238E27FC236}">
                  <a16:creationId xmlns:a16="http://schemas.microsoft.com/office/drawing/2014/main" id="{8A96DE1F-E41C-469A-8C44-87B0B5CF0936}"/>
                </a:ext>
              </a:extLst>
            </p:cNvPr>
            <p:cNvSpPr/>
            <p:nvPr/>
          </p:nvSpPr>
          <p:spPr>
            <a:xfrm>
              <a:off x="8121567" y="1193815"/>
              <a:ext cx="3719285" cy="1492894"/>
            </a:xfrm>
            <a:prstGeom prst="roundRect">
              <a:avLst>
                <a:gd name="adj" fmla="val 7706"/>
              </a:avLst>
            </a:prstGeom>
            <a:blipFill dpi="0" rotWithShape="1">
              <a:blip r:embed="rId10"/>
              <a:srcRect/>
              <a:stretch>
                <a:fillRect t="-8000" b="-27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latin typeface="Stem (Основной текст)"/>
              </a:endParaRPr>
            </a:p>
          </p:txBody>
        </p:sp>
        <p:sp>
          <p:nvSpPr>
            <p:cNvPr id="51" name="Прямоугольник: скругленные верхние углы 50">
              <a:extLst>
                <a:ext uri="{FF2B5EF4-FFF2-40B4-BE49-F238E27FC236}">
                  <a16:creationId xmlns:a16="http://schemas.microsoft.com/office/drawing/2014/main" id="{333740EE-5D12-4FB4-8F40-A61F82946737}"/>
                </a:ext>
              </a:extLst>
            </p:cNvPr>
            <p:cNvSpPr/>
            <p:nvPr/>
          </p:nvSpPr>
          <p:spPr>
            <a:xfrm rot="10800000">
              <a:off x="8121563" y="2222597"/>
              <a:ext cx="3719285" cy="500089"/>
            </a:xfrm>
            <a:prstGeom prst="round2SameRect">
              <a:avLst>
                <a:gd name="adj1" fmla="val 30568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latin typeface="Stem (Основной текст)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9B738F6-3C9A-4719-A11B-8602570C0F6B}"/>
                </a:ext>
              </a:extLst>
            </p:cNvPr>
            <p:cNvSpPr txBox="1"/>
            <p:nvPr/>
          </p:nvSpPr>
          <p:spPr>
            <a:xfrm>
              <a:off x="8215773" y="2293386"/>
              <a:ext cx="3575639" cy="32316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ru-RU" sz="1050" b="1" dirty="0">
                  <a:solidFill>
                    <a:schemeClr val="bg1"/>
                  </a:solidFill>
                  <a:latin typeface="Stem (Основной текст)"/>
                  <a:ea typeface="Verdana" panose="020B0604030504040204" pitchFamily="34" charset="0"/>
                </a:rPr>
                <a:t>Арт-объект «единорог» в парке «Лебединый рай», созданный в рамках фестиваля</a:t>
              </a:r>
            </a:p>
          </p:txBody>
        </p:sp>
      </p:grp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DD113645-8006-431B-8288-DDE1A580BC1F}"/>
              </a:ext>
            </a:extLst>
          </p:cNvPr>
          <p:cNvGrpSpPr/>
          <p:nvPr/>
        </p:nvGrpSpPr>
        <p:grpSpPr>
          <a:xfrm>
            <a:off x="8112936" y="3026039"/>
            <a:ext cx="3727916" cy="1523186"/>
            <a:chOff x="8112936" y="2859330"/>
            <a:chExt cx="3727916" cy="1523186"/>
          </a:xfrm>
        </p:grpSpPr>
        <p:sp>
          <p:nvSpPr>
            <p:cNvPr id="61" name="Прямоугольник: скругленные углы 60">
              <a:extLst>
                <a:ext uri="{FF2B5EF4-FFF2-40B4-BE49-F238E27FC236}">
                  <a16:creationId xmlns:a16="http://schemas.microsoft.com/office/drawing/2014/main" id="{D1552A64-0C58-4809-943C-89F0BA2BDF28}"/>
                </a:ext>
              </a:extLst>
            </p:cNvPr>
            <p:cNvSpPr/>
            <p:nvPr/>
          </p:nvSpPr>
          <p:spPr>
            <a:xfrm>
              <a:off x="8121567" y="2859330"/>
              <a:ext cx="3719285" cy="1492894"/>
            </a:xfrm>
            <a:prstGeom prst="roundRect">
              <a:avLst>
                <a:gd name="adj" fmla="val 7706"/>
              </a:avLst>
            </a:prstGeom>
            <a:blipFill dpi="0" rotWithShape="1">
              <a:blip r:embed="rId11"/>
              <a:srcRect/>
              <a:stretch>
                <a:fillRect l="-6000" t="-3000" r="-1000" b="-45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latin typeface="Stem (Основной текст)"/>
              </a:endParaRPr>
            </a:p>
          </p:txBody>
        </p:sp>
        <p:sp>
          <p:nvSpPr>
            <p:cNvPr id="62" name="Прямоугольник: скругленные верхние углы 61">
              <a:extLst>
                <a:ext uri="{FF2B5EF4-FFF2-40B4-BE49-F238E27FC236}">
                  <a16:creationId xmlns:a16="http://schemas.microsoft.com/office/drawing/2014/main" id="{CBC6233C-AEDE-43DE-9C15-6715722FBFB7}"/>
                </a:ext>
              </a:extLst>
            </p:cNvPr>
            <p:cNvSpPr/>
            <p:nvPr/>
          </p:nvSpPr>
          <p:spPr>
            <a:xfrm rot="10800000">
              <a:off x="8112936" y="3792017"/>
              <a:ext cx="3727911" cy="590499"/>
            </a:xfrm>
            <a:prstGeom prst="round2SameRect">
              <a:avLst>
                <a:gd name="adj1" fmla="val 30568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latin typeface="Stem (Основной текст)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1FBED65-E7B6-4C49-AAD2-4CB42C01C00E}"/>
                </a:ext>
              </a:extLst>
            </p:cNvPr>
            <p:cNvSpPr txBox="1"/>
            <p:nvPr/>
          </p:nvSpPr>
          <p:spPr>
            <a:xfrm>
              <a:off x="8215773" y="3818246"/>
              <a:ext cx="3575639" cy="48474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ru-RU" sz="1050" b="1" dirty="0">
                  <a:solidFill>
                    <a:schemeClr val="bg1"/>
                  </a:solidFill>
                  <a:latin typeface="Stem (Основной текст)"/>
                  <a:ea typeface="Verdana" panose="020B0604030504040204" pitchFamily="34" charset="0"/>
                </a:rPr>
                <a:t>Экскурсия «по углам», проводимая подростками, живущими в Выксе, и, направленная на вовлечение жителей в активное участие в жизни города </a:t>
              </a: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16D3ED9-9DB8-4CB3-9193-42B88407DA78}"/>
              </a:ext>
            </a:extLst>
          </p:cNvPr>
          <p:cNvGrpSpPr/>
          <p:nvPr/>
        </p:nvGrpSpPr>
        <p:grpSpPr>
          <a:xfrm>
            <a:off x="8121565" y="4862302"/>
            <a:ext cx="3719287" cy="1492894"/>
            <a:chOff x="8121565" y="4862302"/>
            <a:chExt cx="3719287" cy="1492894"/>
          </a:xfrm>
        </p:grpSpPr>
        <p:sp>
          <p:nvSpPr>
            <p:cNvPr id="64" name="Прямоугольник: скругленные углы 63">
              <a:extLst>
                <a:ext uri="{FF2B5EF4-FFF2-40B4-BE49-F238E27FC236}">
                  <a16:creationId xmlns:a16="http://schemas.microsoft.com/office/drawing/2014/main" id="{E8398ED3-385A-49C5-A49F-A944DB5EF2D7}"/>
                </a:ext>
              </a:extLst>
            </p:cNvPr>
            <p:cNvSpPr/>
            <p:nvPr/>
          </p:nvSpPr>
          <p:spPr>
            <a:xfrm>
              <a:off x="8121567" y="4862302"/>
              <a:ext cx="3719285" cy="1492894"/>
            </a:xfrm>
            <a:prstGeom prst="roundRect">
              <a:avLst>
                <a:gd name="adj" fmla="val 7706"/>
              </a:avLst>
            </a:prstGeom>
            <a:blipFill dpi="0" rotWithShape="1">
              <a:blip r:embed="rId12"/>
              <a:srcRect/>
              <a:stretch>
                <a:fillRect t="-33000" b="-27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latin typeface="Stem (Основной текст)"/>
              </a:endParaRPr>
            </a:p>
          </p:txBody>
        </p:sp>
        <p:sp>
          <p:nvSpPr>
            <p:cNvPr id="65" name="Прямоугольник: скругленные верхние углы 64">
              <a:extLst>
                <a:ext uri="{FF2B5EF4-FFF2-40B4-BE49-F238E27FC236}">
                  <a16:creationId xmlns:a16="http://schemas.microsoft.com/office/drawing/2014/main" id="{19E6EF72-BAEA-4B2C-807C-29D80A6BF4BB}"/>
                </a:ext>
              </a:extLst>
            </p:cNvPr>
            <p:cNvSpPr/>
            <p:nvPr/>
          </p:nvSpPr>
          <p:spPr>
            <a:xfrm rot="10800000">
              <a:off x="8121565" y="5854308"/>
              <a:ext cx="3719285" cy="500089"/>
            </a:xfrm>
            <a:prstGeom prst="round2SameRect">
              <a:avLst>
                <a:gd name="adj1" fmla="val 30568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latin typeface="Stem (Основной текст)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EC179AE-08B9-48D4-B057-F3EDFF51E452}"/>
                </a:ext>
              </a:extLst>
            </p:cNvPr>
            <p:cNvSpPr txBox="1"/>
            <p:nvPr/>
          </p:nvSpPr>
          <p:spPr>
            <a:xfrm>
              <a:off x="8215773" y="5935995"/>
              <a:ext cx="3575639" cy="32316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ru-RU" sz="1050" b="1" dirty="0">
                  <a:solidFill>
                    <a:schemeClr val="bg1"/>
                  </a:solidFill>
                  <a:latin typeface="Stem (Основной текст)"/>
                  <a:ea typeface="Verdana" panose="020B0604030504040204" pitchFamily="34" charset="0"/>
                </a:rPr>
                <a:t>Культурный центр «Волна», созданный на базе кафе «Волна», фондом «ОМК-участие»</a:t>
              </a:r>
            </a:p>
          </p:txBody>
        </p:sp>
      </p:grp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5FCC9464-E54F-4717-824E-06CC1E08166B}"/>
              </a:ext>
            </a:extLst>
          </p:cNvPr>
          <p:cNvSpPr/>
          <p:nvPr/>
        </p:nvSpPr>
        <p:spPr>
          <a:xfrm>
            <a:off x="9420045" y="138025"/>
            <a:ext cx="2587925" cy="54163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200" b="0">
              <a:solidFill>
                <a:srgbClr val="FFFFFF"/>
              </a:solidFill>
              <a:latin typeface="Stem (Основной текст)"/>
              <a:sym typeface="Helvetica Neue Medium"/>
            </a:endParaRPr>
          </a:p>
        </p:txBody>
      </p:sp>
      <p:pic>
        <p:nvPicPr>
          <p:cNvPr id="43" name="Изображение" descr="Изображение">
            <a:extLst>
              <a:ext uri="{FF2B5EF4-FFF2-40B4-BE49-F238E27FC236}">
                <a16:creationId xmlns:a16="http://schemas.microsoft.com/office/drawing/2014/main" id="{6A8E9357-1892-46B3-9555-87C26C61722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97046546-EA9C-45B6-8DDE-7550F4CC83A1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sp>
        <p:nvSpPr>
          <p:cNvPr id="45" name="Оформление текста с цифровыми данными">
            <a:extLst>
              <a:ext uri="{FF2B5EF4-FFF2-40B4-BE49-F238E27FC236}">
                <a16:creationId xmlns:a16="http://schemas.microsoft.com/office/drawing/2014/main" id="{F3BDA40E-26F6-4B06-B78F-B97F6D7E923C}"/>
              </a:ext>
            </a:extLst>
          </p:cNvPr>
          <p:cNvSpPr txBox="1"/>
          <p:nvPr/>
        </p:nvSpPr>
        <p:spPr>
          <a:xfrm>
            <a:off x="349094" y="215481"/>
            <a:ext cx="7763843" cy="666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Выкса-фестиваль – бренд, оказавший значительное влияние на развитие города</a:t>
            </a:r>
          </a:p>
        </p:txBody>
      </p:sp>
      <p:sp>
        <p:nvSpPr>
          <p:cNvPr id="46" name="Прямоугольник">
            <a:extLst>
              <a:ext uri="{FF2B5EF4-FFF2-40B4-BE49-F238E27FC236}">
                <a16:creationId xmlns:a16="http://schemas.microsoft.com/office/drawing/2014/main" id="{8C2CE431-DEB7-4B4F-940E-E5C9A2740236}"/>
              </a:ext>
            </a:extLst>
          </p:cNvPr>
          <p:cNvSpPr/>
          <p:nvPr/>
        </p:nvSpPr>
        <p:spPr>
          <a:xfrm>
            <a:off x="373858" y="950346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52421537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060A31DC-4DEE-4975-8128-1D1A690D4116}"/>
              </a:ext>
            </a:extLst>
          </p:cNvPr>
          <p:cNvSpPr/>
          <p:nvPr/>
        </p:nvSpPr>
        <p:spPr>
          <a:xfrm flipH="1">
            <a:off x="7099971" y="1567216"/>
            <a:ext cx="4757064" cy="1717588"/>
          </a:xfrm>
          <a:prstGeom prst="roundRect">
            <a:avLst/>
          </a:prstGeom>
          <a:gradFill>
            <a:gsLst>
              <a:gs pos="100000">
                <a:schemeClr val="accent2">
                  <a:alpha val="0"/>
                </a:schemeClr>
              </a:gs>
              <a:gs pos="0">
                <a:schemeClr val="accent2">
                  <a:alpha val="2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FC55AB7B-4ACD-730A-4E24-E414ADA00F24}"/>
              </a:ext>
            </a:extLst>
          </p:cNvPr>
          <p:cNvSpPr/>
          <p:nvPr/>
        </p:nvSpPr>
        <p:spPr>
          <a:xfrm>
            <a:off x="334964" y="1567216"/>
            <a:ext cx="6251006" cy="1717588"/>
          </a:xfrm>
          <a:prstGeom prst="roundRect">
            <a:avLst/>
          </a:prstGeom>
          <a:gradFill>
            <a:gsLst>
              <a:gs pos="100000">
                <a:schemeClr val="accent5">
                  <a:alpha val="0"/>
                </a:schemeClr>
              </a:gs>
              <a:gs pos="0">
                <a:schemeClr val="accent5">
                  <a:alpha val="1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" name="Стрелка: шеврон 2">
            <a:extLst>
              <a:ext uri="{FF2B5EF4-FFF2-40B4-BE49-F238E27FC236}">
                <a16:creationId xmlns:a16="http://schemas.microsoft.com/office/drawing/2014/main" id="{202B9977-FAAE-4D07-B72A-D114BCB15DC4}"/>
              </a:ext>
            </a:extLst>
          </p:cNvPr>
          <p:cNvSpPr/>
          <p:nvPr/>
        </p:nvSpPr>
        <p:spPr>
          <a:xfrm>
            <a:off x="6007274" y="1567216"/>
            <a:ext cx="1078992" cy="1717588"/>
          </a:xfrm>
          <a:prstGeom prst="chevron">
            <a:avLst/>
          </a:prstGeom>
          <a:solidFill>
            <a:schemeClr val="accent5">
              <a:alpha val="10000"/>
            </a:schemeClr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0" name="Стрелка: шеврон 19">
            <a:extLst>
              <a:ext uri="{FF2B5EF4-FFF2-40B4-BE49-F238E27FC236}">
                <a16:creationId xmlns:a16="http://schemas.microsoft.com/office/drawing/2014/main" id="{20B326B4-2953-4E53-8D9B-191402A3CC1A}"/>
              </a:ext>
            </a:extLst>
          </p:cNvPr>
          <p:cNvSpPr/>
          <p:nvPr/>
        </p:nvSpPr>
        <p:spPr>
          <a:xfrm>
            <a:off x="7099971" y="1567216"/>
            <a:ext cx="1078992" cy="1717588"/>
          </a:xfrm>
          <a:prstGeom prst="chevron">
            <a:avLst/>
          </a:prstGeom>
          <a:solidFill>
            <a:schemeClr val="accent2">
              <a:alpha val="20000"/>
            </a:schemeClr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4" name="Оформление текста с цифровыми данными">
            <a:extLst>
              <a:ext uri="{FF2B5EF4-FFF2-40B4-BE49-F238E27FC236}">
                <a16:creationId xmlns:a16="http://schemas.microsoft.com/office/drawing/2014/main" id="{4B3BF39C-0018-4A88-A370-48BA3DD07625}"/>
              </a:ext>
            </a:extLst>
          </p:cNvPr>
          <p:cNvSpPr txBox="1"/>
          <p:nvPr/>
        </p:nvSpPr>
        <p:spPr>
          <a:xfrm>
            <a:off x="349094" y="215481"/>
            <a:ext cx="9481398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В 2025 году прием заявок будет осуществляться по новым номинациям</a:t>
            </a:r>
          </a:p>
        </p:txBody>
      </p:sp>
      <p:pic>
        <p:nvPicPr>
          <p:cNvPr id="15" name="Изображение" descr="Изображение">
            <a:extLst>
              <a:ext uri="{FF2B5EF4-FFF2-40B4-BE49-F238E27FC236}">
                <a16:creationId xmlns:a16="http://schemas.microsoft.com/office/drawing/2014/main" id="{13E93872-8B09-4F01-A910-F685416A1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6E8CA90-B0E3-4F9F-A47C-F95AFD40918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sp>
        <p:nvSpPr>
          <p:cNvPr id="17" name="Прямоугольник">
            <a:extLst>
              <a:ext uri="{FF2B5EF4-FFF2-40B4-BE49-F238E27FC236}">
                <a16:creationId xmlns:a16="http://schemas.microsoft.com/office/drawing/2014/main" id="{1F8D0BE4-4AE6-4A95-A418-2F922EB38C36}"/>
              </a:ext>
            </a:extLst>
          </p:cNvPr>
          <p:cNvSpPr/>
          <p:nvPr/>
        </p:nvSpPr>
        <p:spPr>
          <a:xfrm>
            <a:off x="373858" y="634660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BB18B9-4D5E-49A8-9521-2ABABC7BD7B2}"/>
              </a:ext>
            </a:extLst>
          </p:cNvPr>
          <p:cNvSpPr txBox="1"/>
          <p:nvPr/>
        </p:nvSpPr>
        <p:spPr>
          <a:xfrm>
            <a:off x="541118" y="1902439"/>
            <a:ext cx="5410262" cy="107721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400" dirty="0">
                <a:solidFill>
                  <a:schemeClr val="tx1"/>
                </a:solidFill>
              </a:rPr>
              <a:t>Номинация «Обеспечение эффективной «обратной связи»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с жителями муниципальных образований, развитие территориального общественного самоуправления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и привлечение граждан к осуществлению (участию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в осуществлении) местного самоуправления в иных формах»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7D9453-CBAB-4C4A-92B1-F7091DB4628A}"/>
              </a:ext>
            </a:extLst>
          </p:cNvPr>
          <p:cNvSpPr txBox="1"/>
          <p:nvPr/>
        </p:nvSpPr>
        <p:spPr>
          <a:xfrm>
            <a:off x="8723265" y="1902439"/>
            <a:ext cx="2619769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400" b="1" dirty="0">
                <a:solidFill>
                  <a:schemeClr val="accent2"/>
                </a:solidFill>
              </a:rPr>
              <a:t>Номинация </a:t>
            </a:r>
            <a:br>
              <a:rPr lang="ru-RU" sz="1400" b="1" dirty="0">
                <a:solidFill>
                  <a:schemeClr val="accent2"/>
                </a:solidFill>
              </a:rPr>
            </a:br>
            <a:r>
              <a:rPr lang="ru-RU" sz="1400" b="1" dirty="0">
                <a:solidFill>
                  <a:schemeClr val="accent2"/>
                </a:solidFill>
              </a:rPr>
              <a:t>«Повышение узнаваемости муниципальных образований «Бренд территории»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FAA9AA97-9B69-4AB3-95EE-D3DBFCEFF3B7}"/>
              </a:ext>
            </a:extLst>
          </p:cNvPr>
          <p:cNvSpPr/>
          <p:nvPr/>
        </p:nvSpPr>
        <p:spPr>
          <a:xfrm flipH="1">
            <a:off x="7099971" y="4687764"/>
            <a:ext cx="4757064" cy="1717588"/>
          </a:xfrm>
          <a:prstGeom prst="roundRect">
            <a:avLst/>
          </a:prstGeom>
          <a:gradFill>
            <a:gsLst>
              <a:gs pos="100000">
                <a:schemeClr val="accent2">
                  <a:alpha val="0"/>
                </a:schemeClr>
              </a:gs>
              <a:gs pos="0">
                <a:schemeClr val="accent2">
                  <a:alpha val="2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428D0613-8814-4A48-AB6E-E591C193D6D8}"/>
              </a:ext>
            </a:extLst>
          </p:cNvPr>
          <p:cNvSpPr/>
          <p:nvPr/>
        </p:nvSpPr>
        <p:spPr>
          <a:xfrm>
            <a:off x="334964" y="4687764"/>
            <a:ext cx="6251006" cy="1717588"/>
          </a:xfrm>
          <a:prstGeom prst="roundRect">
            <a:avLst/>
          </a:prstGeom>
          <a:gradFill>
            <a:gsLst>
              <a:gs pos="100000">
                <a:schemeClr val="accent5">
                  <a:alpha val="0"/>
                </a:schemeClr>
              </a:gs>
              <a:gs pos="0">
                <a:schemeClr val="accent5">
                  <a:alpha val="1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2" name="Стрелка: шеврон 31">
            <a:extLst>
              <a:ext uri="{FF2B5EF4-FFF2-40B4-BE49-F238E27FC236}">
                <a16:creationId xmlns:a16="http://schemas.microsoft.com/office/drawing/2014/main" id="{7343F67E-60CB-43AF-89F6-FA40B423F0D9}"/>
              </a:ext>
            </a:extLst>
          </p:cNvPr>
          <p:cNvSpPr/>
          <p:nvPr/>
        </p:nvSpPr>
        <p:spPr>
          <a:xfrm>
            <a:off x="6007274" y="4687764"/>
            <a:ext cx="1078992" cy="1717588"/>
          </a:xfrm>
          <a:prstGeom prst="chevron">
            <a:avLst/>
          </a:prstGeom>
          <a:solidFill>
            <a:schemeClr val="accent5">
              <a:alpha val="10000"/>
            </a:schemeClr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3" name="Стрелка: шеврон 32">
            <a:extLst>
              <a:ext uri="{FF2B5EF4-FFF2-40B4-BE49-F238E27FC236}">
                <a16:creationId xmlns:a16="http://schemas.microsoft.com/office/drawing/2014/main" id="{0B48A5D9-3413-4A28-AC7B-DC5581E9894A}"/>
              </a:ext>
            </a:extLst>
          </p:cNvPr>
          <p:cNvSpPr/>
          <p:nvPr/>
        </p:nvSpPr>
        <p:spPr>
          <a:xfrm>
            <a:off x="7099971" y="4687764"/>
            <a:ext cx="1078992" cy="1717588"/>
          </a:xfrm>
          <a:prstGeom prst="chevron">
            <a:avLst/>
          </a:prstGeom>
          <a:solidFill>
            <a:schemeClr val="accent2">
              <a:alpha val="20000"/>
            </a:schemeClr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EEA225C-1E9F-4323-BD7E-D528A8E22CCF}"/>
              </a:ext>
            </a:extLst>
          </p:cNvPr>
          <p:cNvSpPr txBox="1"/>
          <p:nvPr/>
        </p:nvSpPr>
        <p:spPr>
          <a:xfrm>
            <a:off x="541118" y="5238206"/>
            <a:ext cx="4725149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400" dirty="0">
                <a:solidFill>
                  <a:schemeClr val="tx1"/>
                </a:solidFill>
              </a:rPr>
              <a:t>Номинация «Лучшая муниципальная практика»</a:t>
            </a:r>
          </a:p>
          <a:p>
            <a:r>
              <a:rPr lang="ru-RU" sz="1400" dirty="0">
                <a:solidFill>
                  <a:schemeClr val="tx1"/>
                </a:solidFill>
              </a:rPr>
              <a:t>по номинации «муниципальная экономическая политика и управление муниципальными финансами»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0A5DFBD-D718-4B37-AA07-B8B48CDD72C7}"/>
              </a:ext>
            </a:extLst>
          </p:cNvPr>
          <p:cNvSpPr txBox="1"/>
          <p:nvPr/>
        </p:nvSpPr>
        <p:spPr>
          <a:xfrm>
            <a:off x="8723265" y="5238206"/>
            <a:ext cx="2619769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400" b="1" dirty="0">
                <a:solidFill>
                  <a:schemeClr val="accent2"/>
                </a:solidFill>
              </a:rPr>
              <a:t>Номинация </a:t>
            </a:r>
            <a:br>
              <a:rPr lang="ru-RU" sz="1400" b="1" dirty="0">
                <a:solidFill>
                  <a:schemeClr val="accent2"/>
                </a:solidFill>
              </a:rPr>
            </a:br>
            <a:r>
              <a:rPr lang="ru-RU" sz="1400" b="1" dirty="0">
                <a:solidFill>
                  <a:schemeClr val="accent2"/>
                </a:solidFill>
              </a:rPr>
              <a:t>«Повышение эффективности управления территорией»</a:t>
            </a: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CA64AE54-3B22-4182-91E1-2E187E5246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6885" y="3856522"/>
            <a:ext cx="148466" cy="148466"/>
          </a:xfrm>
          <a:prstGeom prst="rect">
            <a:avLst/>
          </a:prstGeom>
        </p:spPr>
      </p:pic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BE013DDA-3D89-4996-A39A-654821207E53}"/>
              </a:ext>
            </a:extLst>
          </p:cNvPr>
          <p:cNvSpPr txBox="1">
            <a:spLocks/>
          </p:cNvSpPr>
          <p:nvPr/>
        </p:nvSpPr>
        <p:spPr>
          <a:xfrm>
            <a:off x="497560" y="1223811"/>
            <a:ext cx="11041297" cy="1938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Montserrat" panose="00000500000000000000" pitchFamily="2" charset="-52"/>
                <a:ea typeface="+mn-ea"/>
                <a:cs typeface="+mn-cs"/>
                <a:sym typeface="Helvetica Neue Medium"/>
              </a:defRPr>
            </a:lvl1pPr>
            <a:lvl2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algn="l">
              <a:lnSpc>
                <a:spcPct val="90000"/>
              </a:lnSpc>
            </a:pPr>
            <a:r>
              <a:rPr lang="ru-RU" sz="1400" dirty="0">
                <a:solidFill>
                  <a:schemeClr val="tx1"/>
                </a:solidFill>
                <a:latin typeface="Stem Med" panose="020B0603020203020204" pitchFamily="34" charset="-52"/>
                <a:ea typeface="Montserrat"/>
                <a:cs typeface="Montserrat"/>
              </a:rPr>
              <a:t>Разработана </a:t>
            </a:r>
            <a:r>
              <a:rPr lang="ru-RU" sz="1400" dirty="0">
                <a:solidFill>
                  <a:schemeClr val="accent5"/>
                </a:solidFill>
                <a:latin typeface="Stem Med" panose="020B0603020203020204" pitchFamily="34" charset="-52"/>
                <a:ea typeface="Montserrat"/>
                <a:cs typeface="Montserrat"/>
              </a:rPr>
              <a:t>полностью новая номинация,</a:t>
            </a:r>
            <a:r>
              <a:rPr lang="ru-RU" sz="1400" dirty="0">
                <a:solidFill>
                  <a:schemeClr val="tx1"/>
                </a:solidFill>
                <a:latin typeface="Stem Med" panose="020B0603020203020204" pitchFamily="34" charset="-52"/>
                <a:ea typeface="Montserrat"/>
                <a:cs typeface="Montserrat"/>
              </a:rPr>
              <a:t> отвечающая потребности в развитии территорий посредством внедрения бренда</a:t>
            </a: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D71B8C93-65F7-4BB0-8B00-CE7ADF71251B}"/>
              </a:ext>
            </a:extLst>
          </p:cNvPr>
          <p:cNvSpPr txBox="1">
            <a:spLocks/>
          </p:cNvSpPr>
          <p:nvPr/>
        </p:nvSpPr>
        <p:spPr>
          <a:xfrm>
            <a:off x="486625" y="3456878"/>
            <a:ext cx="11262689" cy="1046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Montserrat" panose="00000500000000000000" pitchFamily="2" charset="-52"/>
                <a:ea typeface="+mn-ea"/>
                <a:cs typeface="+mn-cs"/>
                <a:sym typeface="Helvetica Neue Medium"/>
              </a:defRPr>
            </a:lvl1pPr>
            <a:lvl2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algn="l">
              <a:lnSpc>
                <a:spcPct val="90000"/>
              </a:lnSpc>
            </a:pPr>
            <a:r>
              <a:rPr lang="ru-RU" sz="1400" dirty="0">
                <a:solidFill>
                  <a:schemeClr val="tx1"/>
                </a:solidFill>
                <a:latin typeface="Stem Med" panose="020B0603020203020204" pitchFamily="34" charset="-52"/>
                <a:ea typeface="Montserrat"/>
                <a:cs typeface="Montserrat"/>
              </a:rPr>
              <a:t>Совместная с Минфином России номинация была доработана:</a:t>
            </a:r>
            <a:br>
              <a:rPr lang="ru-RU" sz="1400" dirty="0">
                <a:solidFill>
                  <a:schemeClr val="tx1"/>
                </a:solidFill>
                <a:latin typeface="Stem Med" panose="020B0603020203020204" pitchFamily="34" charset="-52"/>
                <a:ea typeface="Montserrat"/>
                <a:cs typeface="Montserrat"/>
              </a:rPr>
            </a:br>
            <a:endParaRPr lang="ru-RU" sz="1400" dirty="0">
              <a:solidFill>
                <a:schemeClr val="tx1"/>
              </a:solidFill>
              <a:latin typeface="Stem Med" panose="020B0603020203020204" pitchFamily="34" charset="-52"/>
              <a:ea typeface="Montserrat"/>
              <a:cs typeface="Montserrat"/>
            </a:endParaRPr>
          </a:p>
          <a:p>
            <a:pPr marL="216000" algn="l">
              <a:lnSpc>
                <a:spcPct val="90000"/>
              </a:lnSpc>
              <a:spcAft>
                <a:spcPts val="600"/>
              </a:spcAft>
            </a:pPr>
            <a:r>
              <a:rPr lang="ru-RU" sz="1400" dirty="0">
                <a:solidFill>
                  <a:schemeClr val="tx1"/>
                </a:solidFill>
                <a:latin typeface="Stem Med" panose="020B0603020203020204" pitchFamily="34" charset="-52"/>
                <a:ea typeface="Montserrat"/>
                <a:cs typeface="Montserrat"/>
              </a:rPr>
              <a:t>В рамках работы по повышению эффективности управления территорией были выделены направления практик, по которым будет проводится оценка</a:t>
            </a:r>
          </a:p>
          <a:p>
            <a:pPr marL="216000" algn="l">
              <a:lnSpc>
                <a:spcPct val="90000"/>
              </a:lnSpc>
              <a:spcAft>
                <a:spcPts val="600"/>
              </a:spcAft>
            </a:pPr>
            <a:r>
              <a:rPr lang="ru-RU" sz="1400" dirty="0">
                <a:solidFill>
                  <a:schemeClr val="tx1"/>
                </a:solidFill>
                <a:latin typeface="Stem Med" panose="020B0603020203020204" pitchFamily="34" charset="-52"/>
                <a:ea typeface="Montserrat"/>
                <a:cs typeface="Montserrat"/>
              </a:rPr>
              <a:t>Сохранена комплексность номинации: заявка подается не менее, чем на 2 направления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AE29F98-6F07-4A80-9ED9-FBF035E523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6885" y="4291950"/>
            <a:ext cx="148466" cy="148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600365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ACA24-03BC-8209-9C8B-69FAC5C6C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формление текста с цифровыми данными">
            <a:extLst>
              <a:ext uri="{FF2B5EF4-FFF2-40B4-BE49-F238E27FC236}">
                <a16:creationId xmlns:a16="http://schemas.microsoft.com/office/drawing/2014/main" id="{A4573E2A-FABA-4E0A-B3E7-8613BB47DCE1}"/>
              </a:ext>
            </a:extLst>
          </p:cNvPr>
          <p:cNvSpPr txBox="1"/>
          <p:nvPr/>
        </p:nvSpPr>
        <p:spPr>
          <a:xfrm>
            <a:off x="349094" y="215481"/>
            <a:ext cx="9481398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Показатели, предоставляемые для оценки заявки </a:t>
            </a:r>
          </a:p>
        </p:txBody>
      </p:sp>
      <p:pic>
        <p:nvPicPr>
          <p:cNvPr id="18" name="Изображение" descr="Изображение">
            <a:extLst>
              <a:ext uri="{FF2B5EF4-FFF2-40B4-BE49-F238E27FC236}">
                <a16:creationId xmlns:a16="http://schemas.microsoft.com/office/drawing/2014/main" id="{C05D92FF-9E7F-4682-A351-67FC49CEC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D3EFBF9-05D5-4A26-8CB9-BD151E852CF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sp>
        <p:nvSpPr>
          <p:cNvPr id="26" name="Прямоугольник">
            <a:extLst>
              <a:ext uri="{FF2B5EF4-FFF2-40B4-BE49-F238E27FC236}">
                <a16:creationId xmlns:a16="http://schemas.microsoft.com/office/drawing/2014/main" id="{FD39FFCB-BB41-459C-B3FB-2231F785859B}"/>
              </a:ext>
            </a:extLst>
          </p:cNvPr>
          <p:cNvSpPr/>
          <p:nvPr/>
        </p:nvSpPr>
        <p:spPr>
          <a:xfrm>
            <a:off x="373858" y="634660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sp>
        <p:nvSpPr>
          <p:cNvPr id="39" name="Полилиния: фигура 38">
            <a:extLst>
              <a:ext uri="{FF2B5EF4-FFF2-40B4-BE49-F238E27FC236}">
                <a16:creationId xmlns:a16="http://schemas.microsoft.com/office/drawing/2014/main" id="{853DF05B-7007-4893-A352-BC4E688C2049}"/>
              </a:ext>
            </a:extLst>
          </p:cNvPr>
          <p:cNvSpPr/>
          <p:nvPr/>
        </p:nvSpPr>
        <p:spPr>
          <a:xfrm>
            <a:off x="1560963" y="1442746"/>
            <a:ext cx="530116" cy="1109549"/>
          </a:xfrm>
          <a:custGeom>
            <a:avLst/>
            <a:gdLst>
              <a:gd name="connsiteX0" fmla="*/ 361293 w 375451"/>
              <a:gd name="connsiteY0" fmla="*/ 784742 h 785831"/>
              <a:gd name="connsiteX1" fmla="*/ 347678 w 375451"/>
              <a:gd name="connsiteY1" fmla="*/ 771128 h 785831"/>
              <a:gd name="connsiteX2" fmla="*/ 347678 w 375451"/>
              <a:gd name="connsiteY2" fmla="*/ 26140 h 785831"/>
              <a:gd name="connsiteX3" fmla="*/ 216978 w 375451"/>
              <a:gd name="connsiteY3" fmla="*/ 26140 h 785831"/>
              <a:gd name="connsiteX4" fmla="*/ 29098 w 375451"/>
              <a:gd name="connsiteY4" fmla="*/ 113818 h 785831"/>
              <a:gd name="connsiteX5" fmla="*/ 52515 w 375451"/>
              <a:gd name="connsiteY5" fmla="*/ 219466 h 785831"/>
              <a:gd name="connsiteX6" fmla="*/ 181581 w 375451"/>
              <a:gd name="connsiteY6" fmla="*/ 157929 h 785831"/>
              <a:gd name="connsiteX7" fmla="*/ 187571 w 375451"/>
              <a:gd name="connsiteY7" fmla="*/ 156840 h 785831"/>
              <a:gd name="connsiteX8" fmla="*/ 189749 w 375451"/>
              <a:gd name="connsiteY8" fmla="*/ 156840 h 785831"/>
              <a:gd name="connsiteX9" fmla="*/ 203364 w 375451"/>
              <a:gd name="connsiteY9" fmla="*/ 170454 h 785831"/>
              <a:gd name="connsiteX10" fmla="*/ 203364 w 375451"/>
              <a:gd name="connsiteY10" fmla="*/ 771672 h 785831"/>
              <a:gd name="connsiteX11" fmla="*/ 189749 w 375451"/>
              <a:gd name="connsiteY11" fmla="*/ 785287 h 785831"/>
              <a:gd name="connsiteX12" fmla="*/ 176135 w 375451"/>
              <a:gd name="connsiteY12" fmla="*/ 771672 h 785831"/>
              <a:gd name="connsiteX13" fmla="*/ 176135 w 375451"/>
              <a:gd name="connsiteY13" fmla="*/ 190604 h 785831"/>
              <a:gd name="connsiteX14" fmla="*/ 48703 w 375451"/>
              <a:gd name="connsiteY14" fmla="*/ 251597 h 785831"/>
              <a:gd name="connsiteX15" fmla="*/ 36722 w 375451"/>
              <a:gd name="connsiteY15" fmla="*/ 251597 h 785831"/>
              <a:gd name="connsiteX16" fmla="*/ 29642 w 375451"/>
              <a:gd name="connsiteY16" fmla="*/ 242339 h 785831"/>
              <a:gd name="connsiteX17" fmla="*/ 235 w 375451"/>
              <a:gd name="connsiteY17" fmla="*/ 109461 h 785831"/>
              <a:gd name="connsiteX18" fmla="*/ 7859 w 375451"/>
              <a:gd name="connsiteY18" fmla="*/ 94213 h 785831"/>
              <a:gd name="connsiteX19" fmla="*/ 208810 w 375451"/>
              <a:gd name="connsiteY19" fmla="*/ 1089 h 785831"/>
              <a:gd name="connsiteX20" fmla="*/ 214800 w 375451"/>
              <a:gd name="connsiteY20" fmla="*/ 0 h 785831"/>
              <a:gd name="connsiteX21" fmla="*/ 361837 w 375451"/>
              <a:gd name="connsiteY21" fmla="*/ 0 h 785831"/>
              <a:gd name="connsiteX22" fmla="*/ 375452 w 375451"/>
              <a:gd name="connsiteY22" fmla="*/ 13615 h 785831"/>
              <a:gd name="connsiteX23" fmla="*/ 375452 w 375451"/>
              <a:gd name="connsiteY23" fmla="*/ 772217 h 785831"/>
              <a:gd name="connsiteX24" fmla="*/ 361837 w 375451"/>
              <a:gd name="connsiteY24" fmla="*/ 785831 h 785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75451" h="785831">
                <a:moveTo>
                  <a:pt x="361293" y="784742"/>
                </a:moveTo>
                <a:cubicBezTo>
                  <a:pt x="353668" y="784742"/>
                  <a:pt x="347678" y="778752"/>
                  <a:pt x="347678" y="771128"/>
                </a:cubicBezTo>
                <a:lnTo>
                  <a:pt x="347678" y="26140"/>
                </a:lnTo>
                <a:lnTo>
                  <a:pt x="216978" y="26140"/>
                </a:lnTo>
                <a:lnTo>
                  <a:pt x="29098" y="113818"/>
                </a:lnTo>
                <a:lnTo>
                  <a:pt x="52515" y="219466"/>
                </a:lnTo>
                <a:lnTo>
                  <a:pt x="181581" y="157929"/>
                </a:lnTo>
                <a:cubicBezTo>
                  <a:pt x="181581" y="157929"/>
                  <a:pt x="185393" y="156840"/>
                  <a:pt x="187571" y="156840"/>
                </a:cubicBezTo>
                <a:lnTo>
                  <a:pt x="189749" y="156840"/>
                </a:lnTo>
                <a:cubicBezTo>
                  <a:pt x="197374" y="156840"/>
                  <a:pt x="203364" y="162830"/>
                  <a:pt x="203364" y="170454"/>
                </a:cubicBezTo>
                <a:lnTo>
                  <a:pt x="203364" y="771672"/>
                </a:lnTo>
                <a:cubicBezTo>
                  <a:pt x="203364" y="779296"/>
                  <a:pt x="197374" y="785287"/>
                  <a:pt x="189749" y="785287"/>
                </a:cubicBezTo>
                <a:cubicBezTo>
                  <a:pt x="182125" y="785287"/>
                  <a:pt x="176135" y="779296"/>
                  <a:pt x="176135" y="771672"/>
                </a:cubicBezTo>
                <a:lnTo>
                  <a:pt x="176135" y="190604"/>
                </a:lnTo>
                <a:lnTo>
                  <a:pt x="48703" y="251597"/>
                </a:lnTo>
                <a:cubicBezTo>
                  <a:pt x="44891" y="253230"/>
                  <a:pt x="40534" y="253230"/>
                  <a:pt x="36722" y="251597"/>
                </a:cubicBezTo>
                <a:cubicBezTo>
                  <a:pt x="32910" y="249963"/>
                  <a:pt x="30187" y="246151"/>
                  <a:pt x="29642" y="242339"/>
                </a:cubicBezTo>
                <a:lnTo>
                  <a:pt x="235" y="109461"/>
                </a:lnTo>
                <a:cubicBezTo>
                  <a:pt x="-854" y="103471"/>
                  <a:pt x="1869" y="96936"/>
                  <a:pt x="7859" y="94213"/>
                </a:cubicBezTo>
                <a:lnTo>
                  <a:pt x="208810" y="1089"/>
                </a:lnTo>
                <a:cubicBezTo>
                  <a:pt x="208810" y="1089"/>
                  <a:pt x="212622" y="0"/>
                  <a:pt x="214800" y="0"/>
                </a:cubicBezTo>
                <a:lnTo>
                  <a:pt x="361837" y="0"/>
                </a:lnTo>
                <a:cubicBezTo>
                  <a:pt x="369461" y="0"/>
                  <a:pt x="375452" y="5990"/>
                  <a:pt x="375452" y="13615"/>
                </a:cubicBezTo>
                <a:lnTo>
                  <a:pt x="375452" y="772217"/>
                </a:lnTo>
                <a:cubicBezTo>
                  <a:pt x="375452" y="779841"/>
                  <a:pt x="369461" y="785831"/>
                  <a:pt x="361837" y="78583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44" name="Полилиния: фигура 43">
            <a:extLst>
              <a:ext uri="{FF2B5EF4-FFF2-40B4-BE49-F238E27FC236}">
                <a16:creationId xmlns:a16="http://schemas.microsoft.com/office/drawing/2014/main" id="{4289FB67-3B21-45AB-9B2D-CCCD6B0290AB}"/>
              </a:ext>
            </a:extLst>
          </p:cNvPr>
          <p:cNvSpPr/>
          <p:nvPr/>
        </p:nvSpPr>
        <p:spPr>
          <a:xfrm>
            <a:off x="905407" y="3208656"/>
            <a:ext cx="798137" cy="1128772"/>
          </a:xfrm>
          <a:custGeom>
            <a:avLst/>
            <a:gdLst>
              <a:gd name="connsiteX0" fmla="*/ 551661 w 565275"/>
              <a:gd name="connsiteY0" fmla="*/ 799446 h 799445"/>
              <a:gd name="connsiteX1" fmla="*/ 13615 w 565275"/>
              <a:gd name="connsiteY1" fmla="*/ 799446 h 799445"/>
              <a:gd name="connsiteX2" fmla="*/ 0 w 565275"/>
              <a:gd name="connsiteY2" fmla="*/ 785831 h 799445"/>
              <a:gd name="connsiteX3" fmla="*/ 0 w 565275"/>
              <a:gd name="connsiteY3" fmla="*/ 678549 h 799445"/>
              <a:gd name="connsiteX4" fmla="*/ 4357 w 565275"/>
              <a:gd name="connsiteY4" fmla="*/ 668202 h 799445"/>
              <a:gd name="connsiteX5" fmla="*/ 102381 w 565275"/>
              <a:gd name="connsiteY5" fmla="*/ 579435 h 799445"/>
              <a:gd name="connsiteX6" fmla="*/ 346354 w 565275"/>
              <a:gd name="connsiteY6" fmla="*/ 266845 h 799445"/>
              <a:gd name="connsiteX7" fmla="*/ 235259 w 565275"/>
              <a:gd name="connsiteY7" fmla="*/ 169910 h 799445"/>
              <a:gd name="connsiteX8" fmla="*/ 81143 w 565275"/>
              <a:gd name="connsiteY8" fmla="*/ 230358 h 799445"/>
              <a:gd name="connsiteX9" fmla="*/ 69162 w 565275"/>
              <a:gd name="connsiteY9" fmla="*/ 232536 h 799445"/>
              <a:gd name="connsiteX10" fmla="*/ 59904 w 565275"/>
              <a:gd name="connsiteY10" fmla="*/ 224368 h 799445"/>
              <a:gd name="connsiteX11" fmla="*/ 9802 w 565275"/>
              <a:gd name="connsiteY11" fmla="*/ 96936 h 799445"/>
              <a:gd name="connsiteX12" fmla="*/ 14159 w 565275"/>
              <a:gd name="connsiteY12" fmla="*/ 81143 h 799445"/>
              <a:gd name="connsiteX13" fmla="*/ 271202 w 565275"/>
              <a:gd name="connsiteY13" fmla="*/ 0 h 799445"/>
              <a:gd name="connsiteX14" fmla="*/ 551117 w 565275"/>
              <a:gd name="connsiteY14" fmla="*/ 251597 h 799445"/>
              <a:gd name="connsiteX15" fmla="*/ 344720 w 565275"/>
              <a:gd name="connsiteY15" fmla="*/ 588693 h 799445"/>
              <a:gd name="connsiteX16" fmla="*/ 300609 w 565275"/>
              <a:gd name="connsiteY16" fmla="*/ 625724 h 799445"/>
              <a:gd name="connsiteX17" fmla="*/ 551661 w 565275"/>
              <a:gd name="connsiteY17" fmla="*/ 625724 h 799445"/>
              <a:gd name="connsiteX18" fmla="*/ 565276 w 565275"/>
              <a:gd name="connsiteY18" fmla="*/ 639339 h 799445"/>
              <a:gd name="connsiteX19" fmla="*/ 551661 w 565275"/>
              <a:gd name="connsiteY19" fmla="*/ 652953 h 799445"/>
              <a:gd name="connsiteX20" fmla="*/ 265756 w 565275"/>
              <a:gd name="connsiteY20" fmla="*/ 652953 h 799445"/>
              <a:gd name="connsiteX21" fmla="*/ 252141 w 565275"/>
              <a:gd name="connsiteY21" fmla="*/ 639339 h 799445"/>
              <a:gd name="connsiteX22" fmla="*/ 252141 w 565275"/>
              <a:gd name="connsiteY22" fmla="*/ 637160 h 799445"/>
              <a:gd name="connsiteX23" fmla="*/ 257042 w 565275"/>
              <a:gd name="connsiteY23" fmla="*/ 626813 h 799445"/>
              <a:gd name="connsiteX24" fmla="*/ 327294 w 565275"/>
              <a:gd name="connsiteY24" fmla="*/ 568543 h 799445"/>
              <a:gd name="connsiteX25" fmla="*/ 524432 w 565275"/>
              <a:gd name="connsiteY25" fmla="*/ 252141 h 799445"/>
              <a:gd name="connsiteX26" fmla="*/ 271746 w 565275"/>
              <a:gd name="connsiteY26" fmla="*/ 27774 h 799445"/>
              <a:gd name="connsiteX27" fmla="*/ 39754 w 565275"/>
              <a:gd name="connsiteY27" fmla="*/ 96936 h 799445"/>
              <a:gd name="connsiteX28" fmla="*/ 79509 w 565275"/>
              <a:gd name="connsiteY28" fmla="*/ 198228 h 799445"/>
              <a:gd name="connsiteX29" fmla="*/ 235804 w 565275"/>
              <a:gd name="connsiteY29" fmla="*/ 143225 h 799445"/>
              <a:gd name="connsiteX30" fmla="*/ 374128 w 565275"/>
              <a:gd name="connsiteY30" fmla="*/ 267934 h 799445"/>
              <a:gd name="connsiteX31" fmla="*/ 120897 w 565275"/>
              <a:gd name="connsiteY31" fmla="*/ 600129 h 799445"/>
              <a:gd name="connsiteX32" fmla="*/ 27229 w 565275"/>
              <a:gd name="connsiteY32" fmla="*/ 684539 h 799445"/>
              <a:gd name="connsiteX33" fmla="*/ 27229 w 565275"/>
              <a:gd name="connsiteY33" fmla="*/ 772217 h 799445"/>
              <a:gd name="connsiteX34" fmla="*/ 551661 w 565275"/>
              <a:gd name="connsiteY34" fmla="*/ 772217 h 799445"/>
              <a:gd name="connsiteX35" fmla="*/ 565276 w 565275"/>
              <a:gd name="connsiteY35" fmla="*/ 785831 h 799445"/>
              <a:gd name="connsiteX36" fmla="*/ 551661 w 565275"/>
              <a:gd name="connsiteY36" fmla="*/ 799446 h 799445"/>
              <a:gd name="connsiteX37" fmla="*/ 265756 w 565275"/>
              <a:gd name="connsiteY37" fmla="*/ 637705 h 799445"/>
              <a:gd name="connsiteX38" fmla="*/ 265756 w 565275"/>
              <a:gd name="connsiteY38" fmla="*/ 637705 h 799445"/>
              <a:gd name="connsiteX39" fmla="*/ 265756 w 565275"/>
              <a:gd name="connsiteY39" fmla="*/ 637705 h 799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65275" h="799445">
                <a:moveTo>
                  <a:pt x="551661" y="799446"/>
                </a:moveTo>
                <a:lnTo>
                  <a:pt x="13615" y="799446"/>
                </a:lnTo>
                <a:cubicBezTo>
                  <a:pt x="5990" y="799446"/>
                  <a:pt x="0" y="793456"/>
                  <a:pt x="0" y="785831"/>
                </a:cubicBezTo>
                <a:lnTo>
                  <a:pt x="0" y="678549"/>
                </a:lnTo>
                <a:cubicBezTo>
                  <a:pt x="0" y="674737"/>
                  <a:pt x="1634" y="670925"/>
                  <a:pt x="4357" y="668202"/>
                </a:cubicBezTo>
                <a:lnTo>
                  <a:pt x="102381" y="579435"/>
                </a:lnTo>
                <a:cubicBezTo>
                  <a:pt x="269568" y="430219"/>
                  <a:pt x="344176" y="349621"/>
                  <a:pt x="346354" y="266845"/>
                </a:cubicBezTo>
                <a:cubicBezTo>
                  <a:pt x="346354" y="204218"/>
                  <a:pt x="306599" y="169910"/>
                  <a:pt x="235259" y="169910"/>
                </a:cubicBezTo>
                <a:cubicBezTo>
                  <a:pt x="185158" y="169910"/>
                  <a:pt x="133422" y="190059"/>
                  <a:pt x="81143" y="230358"/>
                </a:cubicBezTo>
                <a:cubicBezTo>
                  <a:pt x="77875" y="233081"/>
                  <a:pt x="73519" y="233626"/>
                  <a:pt x="69162" y="232536"/>
                </a:cubicBezTo>
                <a:cubicBezTo>
                  <a:pt x="64805" y="231447"/>
                  <a:pt x="61538" y="228180"/>
                  <a:pt x="59904" y="224368"/>
                </a:cubicBezTo>
                <a:lnTo>
                  <a:pt x="9802" y="96936"/>
                </a:lnTo>
                <a:cubicBezTo>
                  <a:pt x="7624" y="91490"/>
                  <a:pt x="9802" y="84955"/>
                  <a:pt x="14159" y="81143"/>
                </a:cubicBezTo>
                <a:cubicBezTo>
                  <a:pt x="82232" y="29952"/>
                  <a:pt x="175900" y="0"/>
                  <a:pt x="271202" y="0"/>
                </a:cubicBezTo>
                <a:cubicBezTo>
                  <a:pt x="441111" y="0"/>
                  <a:pt x="551117" y="98569"/>
                  <a:pt x="551117" y="251597"/>
                </a:cubicBezTo>
                <a:cubicBezTo>
                  <a:pt x="551117" y="385564"/>
                  <a:pt x="452003" y="492846"/>
                  <a:pt x="344720" y="588693"/>
                </a:cubicBezTo>
                <a:lnTo>
                  <a:pt x="300609" y="625724"/>
                </a:lnTo>
                <a:lnTo>
                  <a:pt x="551661" y="625724"/>
                </a:lnTo>
                <a:cubicBezTo>
                  <a:pt x="559285" y="625724"/>
                  <a:pt x="565276" y="631715"/>
                  <a:pt x="565276" y="639339"/>
                </a:cubicBezTo>
                <a:cubicBezTo>
                  <a:pt x="565276" y="646963"/>
                  <a:pt x="559285" y="652953"/>
                  <a:pt x="551661" y="652953"/>
                </a:cubicBezTo>
                <a:lnTo>
                  <a:pt x="265756" y="652953"/>
                </a:lnTo>
                <a:cubicBezTo>
                  <a:pt x="258132" y="652953"/>
                  <a:pt x="252141" y="646963"/>
                  <a:pt x="252141" y="639339"/>
                </a:cubicBezTo>
                <a:lnTo>
                  <a:pt x="252141" y="637160"/>
                </a:lnTo>
                <a:cubicBezTo>
                  <a:pt x="252141" y="633348"/>
                  <a:pt x="253775" y="629536"/>
                  <a:pt x="257042" y="626813"/>
                </a:cubicBezTo>
                <a:lnTo>
                  <a:pt x="327294" y="568543"/>
                </a:lnTo>
                <a:cubicBezTo>
                  <a:pt x="445468" y="462894"/>
                  <a:pt x="524432" y="368682"/>
                  <a:pt x="524432" y="252141"/>
                </a:cubicBezTo>
                <a:cubicBezTo>
                  <a:pt x="524432" y="113818"/>
                  <a:pt x="427497" y="27774"/>
                  <a:pt x="271746" y="27774"/>
                </a:cubicBezTo>
                <a:cubicBezTo>
                  <a:pt x="186247" y="27774"/>
                  <a:pt x="102381" y="52824"/>
                  <a:pt x="39754" y="96936"/>
                </a:cubicBezTo>
                <a:lnTo>
                  <a:pt x="79509" y="198228"/>
                </a:lnTo>
                <a:cubicBezTo>
                  <a:pt x="131789" y="161741"/>
                  <a:pt x="184069" y="143225"/>
                  <a:pt x="235804" y="143225"/>
                </a:cubicBezTo>
                <a:cubicBezTo>
                  <a:pt x="322392" y="143225"/>
                  <a:pt x="374128" y="189514"/>
                  <a:pt x="374128" y="267934"/>
                </a:cubicBezTo>
                <a:cubicBezTo>
                  <a:pt x="371949" y="360513"/>
                  <a:pt x="294074" y="445468"/>
                  <a:pt x="120897" y="600129"/>
                </a:cubicBezTo>
                <a:lnTo>
                  <a:pt x="27229" y="684539"/>
                </a:lnTo>
                <a:lnTo>
                  <a:pt x="27229" y="772217"/>
                </a:lnTo>
                <a:lnTo>
                  <a:pt x="551661" y="772217"/>
                </a:lnTo>
                <a:cubicBezTo>
                  <a:pt x="559285" y="772217"/>
                  <a:pt x="565276" y="778207"/>
                  <a:pt x="565276" y="785831"/>
                </a:cubicBezTo>
                <a:cubicBezTo>
                  <a:pt x="565276" y="793456"/>
                  <a:pt x="559285" y="799446"/>
                  <a:pt x="551661" y="799446"/>
                </a:cubicBezTo>
                <a:close/>
                <a:moveTo>
                  <a:pt x="265756" y="637705"/>
                </a:moveTo>
                <a:lnTo>
                  <a:pt x="265756" y="637705"/>
                </a:lnTo>
                <a:lnTo>
                  <a:pt x="265756" y="637705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49" name="Полилиния: фигура 48">
            <a:extLst>
              <a:ext uri="{FF2B5EF4-FFF2-40B4-BE49-F238E27FC236}">
                <a16:creationId xmlns:a16="http://schemas.microsoft.com/office/drawing/2014/main" id="{2E6A724E-ECBC-4A40-A5D2-AA1D165021FB}"/>
              </a:ext>
            </a:extLst>
          </p:cNvPr>
          <p:cNvSpPr/>
          <p:nvPr/>
        </p:nvSpPr>
        <p:spPr>
          <a:xfrm>
            <a:off x="1562162" y="4946982"/>
            <a:ext cx="794963" cy="1145688"/>
          </a:xfrm>
          <a:custGeom>
            <a:avLst/>
            <a:gdLst>
              <a:gd name="connsiteX0" fmla="*/ 239002 w 563027"/>
              <a:gd name="connsiteY0" fmla="*/ 811427 h 811426"/>
              <a:gd name="connsiteX1" fmla="*/ 6465 w 563027"/>
              <a:gd name="connsiteY1" fmla="*/ 755879 h 811426"/>
              <a:gd name="connsiteX2" fmla="*/ 475 w 563027"/>
              <a:gd name="connsiteY2" fmla="*/ 740631 h 811426"/>
              <a:gd name="connsiteX3" fmla="*/ 36417 w 563027"/>
              <a:gd name="connsiteY3" fmla="*/ 607753 h 811426"/>
              <a:gd name="connsiteX4" fmla="*/ 44041 w 563027"/>
              <a:gd name="connsiteY4" fmla="*/ 599040 h 811426"/>
              <a:gd name="connsiteX5" fmla="*/ 56022 w 563027"/>
              <a:gd name="connsiteY5" fmla="*/ 599040 h 811426"/>
              <a:gd name="connsiteX6" fmla="*/ 225932 w 563027"/>
              <a:gd name="connsiteY6" fmla="*/ 644240 h 811426"/>
              <a:gd name="connsiteX7" fmla="*/ 351185 w 563027"/>
              <a:gd name="connsiteY7" fmla="*/ 556562 h 811426"/>
              <a:gd name="connsiteX8" fmla="*/ 211773 w 563027"/>
              <a:gd name="connsiteY8" fmla="*/ 461805 h 811426"/>
              <a:gd name="connsiteX9" fmla="*/ 139343 w 563027"/>
              <a:gd name="connsiteY9" fmla="*/ 461805 h 811426"/>
              <a:gd name="connsiteX10" fmla="*/ 125729 w 563027"/>
              <a:gd name="connsiteY10" fmla="*/ 448191 h 811426"/>
              <a:gd name="connsiteX11" fmla="*/ 125729 w 563027"/>
              <a:gd name="connsiteY11" fmla="*/ 320759 h 811426"/>
              <a:gd name="connsiteX12" fmla="*/ 139343 w 563027"/>
              <a:gd name="connsiteY12" fmla="*/ 307144 h 811426"/>
              <a:gd name="connsiteX13" fmla="*/ 207961 w 563027"/>
              <a:gd name="connsiteY13" fmla="*/ 307144 h 811426"/>
              <a:gd name="connsiteX14" fmla="*/ 329947 w 563027"/>
              <a:gd name="connsiteY14" fmla="*/ 233081 h 811426"/>
              <a:gd name="connsiteX15" fmla="*/ 231378 w 563027"/>
              <a:gd name="connsiteY15" fmla="*/ 167187 h 811426"/>
              <a:gd name="connsiteX16" fmla="*/ 79439 w 563027"/>
              <a:gd name="connsiteY16" fmla="*/ 210753 h 811426"/>
              <a:gd name="connsiteX17" fmla="*/ 67458 w 563027"/>
              <a:gd name="connsiteY17" fmla="*/ 211842 h 811426"/>
              <a:gd name="connsiteX18" fmla="*/ 59290 w 563027"/>
              <a:gd name="connsiteY18" fmla="*/ 203129 h 811426"/>
              <a:gd name="connsiteX19" fmla="*/ 23347 w 563027"/>
              <a:gd name="connsiteY19" fmla="*/ 74608 h 811426"/>
              <a:gd name="connsiteX20" fmla="*/ 29338 w 563027"/>
              <a:gd name="connsiteY20" fmla="*/ 59359 h 811426"/>
              <a:gd name="connsiteX21" fmla="*/ 271132 w 563027"/>
              <a:gd name="connsiteY21" fmla="*/ 0 h 811426"/>
              <a:gd name="connsiteX22" fmla="*/ 536888 w 563027"/>
              <a:gd name="connsiteY22" fmla="*/ 202584 h 811426"/>
              <a:gd name="connsiteX23" fmla="*/ 423615 w 563027"/>
              <a:gd name="connsiteY23" fmla="*/ 377395 h 811426"/>
              <a:gd name="connsiteX24" fmla="*/ 563028 w 563027"/>
              <a:gd name="connsiteY24" fmla="*/ 565820 h 811426"/>
              <a:gd name="connsiteX25" fmla="*/ 558127 w 563027"/>
              <a:gd name="connsiteY25" fmla="*/ 614288 h 811426"/>
              <a:gd name="connsiteX26" fmla="*/ 541789 w 563027"/>
              <a:gd name="connsiteY26" fmla="*/ 624635 h 811426"/>
              <a:gd name="connsiteX27" fmla="*/ 531442 w 563027"/>
              <a:gd name="connsiteY27" fmla="*/ 608298 h 811426"/>
              <a:gd name="connsiteX28" fmla="*/ 535799 w 563027"/>
              <a:gd name="connsiteY28" fmla="*/ 565276 h 811426"/>
              <a:gd name="connsiteX29" fmla="*/ 382227 w 563027"/>
              <a:gd name="connsiteY29" fmla="*/ 394277 h 811426"/>
              <a:gd name="connsiteX30" fmla="*/ 370790 w 563027"/>
              <a:gd name="connsiteY30" fmla="*/ 380663 h 811426"/>
              <a:gd name="connsiteX31" fmla="*/ 370790 w 563027"/>
              <a:gd name="connsiteY31" fmla="*/ 378484 h 811426"/>
              <a:gd name="connsiteX32" fmla="*/ 380048 w 563027"/>
              <a:gd name="connsiteY32" fmla="*/ 365414 h 811426"/>
              <a:gd name="connsiteX33" fmla="*/ 509659 w 563027"/>
              <a:gd name="connsiteY33" fmla="*/ 202040 h 811426"/>
              <a:gd name="connsiteX34" fmla="*/ 271132 w 563027"/>
              <a:gd name="connsiteY34" fmla="*/ 26685 h 811426"/>
              <a:gd name="connsiteX35" fmla="*/ 52210 w 563027"/>
              <a:gd name="connsiteY35" fmla="*/ 76786 h 811426"/>
              <a:gd name="connsiteX36" fmla="*/ 81073 w 563027"/>
              <a:gd name="connsiteY36" fmla="*/ 178623 h 811426"/>
              <a:gd name="connsiteX37" fmla="*/ 231378 w 563027"/>
              <a:gd name="connsiteY37" fmla="*/ 139413 h 811426"/>
              <a:gd name="connsiteX38" fmla="*/ 357176 w 563027"/>
              <a:gd name="connsiteY38" fmla="*/ 232536 h 811426"/>
              <a:gd name="connsiteX39" fmla="*/ 208505 w 563027"/>
              <a:gd name="connsiteY39" fmla="*/ 333829 h 811426"/>
              <a:gd name="connsiteX40" fmla="*/ 152958 w 563027"/>
              <a:gd name="connsiteY40" fmla="*/ 333829 h 811426"/>
              <a:gd name="connsiteX41" fmla="*/ 152958 w 563027"/>
              <a:gd name="connsiteY41" fmla="*/ 434032 h 811426"/>
              <a:gd name="connsiteX42" fmla="*/ 211773 w 563027"/>
              <a:gd name="connsiteY42" fmla="*/ 434032 h 811426"/>
              <a:gd name="connsiteX43" fmla="*/ 378415 w 563027"/>
              <a:gd name="connsiteY43" fmla="*/ 556018 h 811426"/>
              <a:gd name="connsiteX44" fmla="*/ 225932 w 563027"/>
              <a:gd name="connsiteY44" fmla="*/ 670925 h 811426"/>
              <a:gd name="connsiteX45" fmla="*/ 58745 w 563027"/>
              <a:gd name="connsiteY45" fmla="*/ 630081 h 811426"/>
              <a:gd name="connsiteX46" fmla="*/ 29338 w 563027"/>
              <a:gd name="connsiteY46" fmla="*/ 737364 h 811426"/>
              <a:gd name="connsiteX47" fmla="*/ 239002 w 563027"/>
              <a:gd name="connsiteY47" fmla="*/ 783653 h 811426"/>
              <a:gd name="connsiteX48" fmla="*/ 252616 w 563027"/>
              <a:gd name="connsiteY48" fmla="*/ 797267 h 811426"/>
              <a:gd name="connsiteX49" fmla="*/ 239002 w 563027"/>
              <a:gd name="connsiteY49" fmla="*/ 810882 h 811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563027" h="811426">
                <a:moveTo>
                  <a:pt x="239002" y="811427"/>
                </a:moveTo>
                <a:cubicBezTo>
                  <a:pt x="132808" y="811427"/>
                  <a:pt x="48943" y="782564"/>
                  <a:pt x="6465" y="755879"/>
                </a:cubicBezTo>
                <a:cubicBezTo>
                  <a:pt x="1564" y="752612"/>
                  <a:pt x="-1159" y="746621"/>
                  <a:pt x="475" y="740631"/>
                </a:cubicBezTo>
                <a:lnTo>
                  <a:pt x="36417" y="607753"/>
                </a:lnTo>
                <a:cubicBezTo>
                  <a:pt x="37506" y="603941"/>
                  <a:pt x="40229" y="600673"/>
                  <a:pt x="44041" y="599040"/>
                </a:cubicBezTo>
                <a:cubicBezTo>
                  <a:pt x="47854" y="597406"/>
                  <a:pt x="52210" y="597406"/>
                  <a:pt x="56022" y="599040"/>
                </a:cubicBezTo>
                <a:cubicBezTo>
                  <a:pt x="70726" y="606664"/>
                  <a:pt x="146967" y="644240"/>
                  <a:pt x="225932" y="644240"/>
                </a:cubicBezTo>
                <a:cubicBezTo>
                  <a:pt x="304896" y="644240"/>
                  <a:pt x="351185" y="610476"/>
                  <a:pt x="351185" y="556562"/>
                </a:cubicBezTo>
                <a:cubicBezTo>
                  <a:pt x="351185" y="486311"/>
                  <a:pt x="276033" y="461805"/>
                  <a:pt x="211773" y="461805"/>
                </a:cubicBezTo>
                <a:lnTo>
                  <a:pt x="139343" y="461805"/>
                </a:lnTo>
                <a:cubicBezTo>
                  <a:pt x="131719" y="461805"/>
                  <a:pt x="125729" y="455815"/>
                  <a:pt x="125729" y="448191"/>
                </a:cubicBezTo>
                <a:lnTo>
                  <a:pt x="125729" y="320759"/>
                </a:lnTo>
                <a:cubicBezTo>
                  <a:pt x="125729" y="313134"/>
                  <a:pt x="131719" y="307144"/>
                  <a:pt x="139343" y="307144"/>
                </a:cubicBezTo>
                <a:lnTo>
                  <a:pt x="207961" y="307144"/>
                </a:lnTo>
                <a:cubicBezTo>
                  <a:pt x="219941" y="307144"/>
                  <a:pt x="329947" y="302787"/>
                  <a:pt x="329947" y="233081"/>
                </a:cubicBezTo>
                <a:cubicBezTo>
                  <a:pt x="329947" y="191693"/>
                  <a:pt x="292915" y="167187"/>
                  <a:pt x="231378" y="167187"/>
                </a:cubicBezTo>
                <a:cubicBezTo>
                  <a:pt x="169840" y="167187"/>
                  <a:pt x="105035" y="195505"/>
                  <a:pt x="79439" y="210753"/>
                </a:cubicBezTo>
                <a:cubicBezTo>
                  <a:pt x="75627" y="212931"/>
                  <a:pt x="71271" y="213476"/>
                  <a:pt x="67458" y="211842"/>
                </a:cubicBezTo>
                <a:cubicBezTo>
                  <a:pt x="63646" y="210209"/>
                  <a:pt x="60379" y="206941"/>
                  <a:pt x="59290" y="203129"/>
                </a:cubicBezTo>
                <a:lnTo>
                  <a:pt x="23347" y="74608"/>
                </a:lnTo>
                <a:cubicBezTo>
                  <a:pt x="21714" y="68617"/>
                  <a:pt x="23892" y="62627"/>
                  <a:pt x="29338" y="59359"/>
                </a:cubicBezTo>
                <a:cubicBezTo>
                  <a:pt x="75627" y="29952"/>
                  <a:pt x="168206" y="0"/>
                  <a:pt x="271132" y="0"/>
                </a:cubicBezTo>
                <a:cubicBezTo>
                  <a:pt x="454656" y="0"/>
                  <a:pt x="536888" y="101837"/>
                  <a:pt x="536888" y="202584"/>
                </a:cubicBezTo>
                <a:cubicBezTo>
                  <a:pt x="536888" y="279915"/>
                  <a:pt x="497133" y="340908"/>
                  <a:pt x="423615" y="377395"/>
                </a:cubicBezTo>
                <a:cubicBezTo>
                  <a:pt x="508025" y="406258"/>
                  <a:pt x="563028" y="478143"/>
                  <a:pt x="563028" y="565820"/>
                </a:cubicBezTo>
                <a:cubicBezTo>
                  <a:pt x="563028" y="582158"/>
                  <a:pt x="561394" y="598495"/>
                  <a:pt x="558127" y="614288"/>
                </a:cubicBezTo>
                <a:cubicBezTo>
                  <a:pt x="556493" y="621368"/>
                  <a:pt x="549413" y="626269"/>
                  <a:pt x="541789" y="624635"/>
                </a:cubicBezTo>
                <a:cubicBezTo>
                  <a:pt x="534710" y="623001"/>
                  <a:pt x="529808" y="615922"/>
                  <a:pt x="531442" y="608298"/>
                </a:cubicBezTo>
                <a:cubicBezTo>
                  <a:pt x="534165" y="594683"/>
                  <a:pt x="535799" y="579980"/>
                  <a:pt x="535799" y="565276"/>
                </a:cubicBezTo>
                <a:cubicBezTo>
                  <a:pt x="535799" y="466162"/>
                  <a:pt x="459013" y="407892"/>
                  <a:pt x="382227" y="394277"/>
                </a:cubicBezTo>
                <a:cubicBezTo>
                  <a:pt x="375692" y="393188"/>
                  <a:pt x="370790" y="387198"/>
                  <a:pt x="370790" y="380663"/>
                </a:cubicBezTo>
                <a:lnTo>
                  <a:pt x="370790" y="378484"/>
                </a:lnTo>
                <a:cubicBezTo>
                  <a:pt x="370790" y="372494"/>
                  <a:pt x="374603" y="367593"/>
                  <a:pt x="380048" y="365414"/>
                </a:cubicBezTo>
                <a:cubicBezTo>
                  <a:pt x="465003" y="335462"/>
                  <a:pt x="509659" y="279370"/>
                  <a:pt x="509659" y="202040"/>
                </a:cubicBezTo>
                <a:cubicBezTo>
                  <a:pt x="509659" y="96935"/>
                  <a:pt x="413812" y="26685"/>
                  <a:pt x="271132" y="26685"/>
                </a:cubicBezTo>
                <a:cubicBezTo>
                  <a:pt x="180187" y="26685"/>
                  <a:pt x="96866" y="51735"/>
                  <a:pt x="52210" y="76786"/>
                </a:cubicBezTo>
                <a:lnTo>
                  <a:pt x="81073" y="178623"/>
                </a:lnTo>
                <a:cubicBezTo>
                  <a:pt x="115382" y="161196"/>
                  <a:pt x="173652" y="139413"/>
                  <a:pt x="231378" y="139413"/>
                </a:cubicBezTo>
                <a:cubicBezTo>
                  <a:pt x="323956" y="139413"/>
                  <a:pt x="357176" y="187336"/>
                  <a:pt x="357176" y="232536"/>
                </a:cubicBezTo>
                <a:cubicBezTo>
                  <a:pt x="357176" y="304966"/>
                  <a:pt x="277122" y="332195"/>
                  <a:pt x="208505" y="333829"/>
                </a:cubicBezTo>
                <a:lnTo>
                  <a:pt x="152958" y="333829"/>
                </a:lnTo>
                <a:lnTo>
                  <a:pt x="152958" y="434032"/>
                </a:lnTo>
                <a:lnTo>
                  <a:pt x="211773" y="434032"/>
                </a:lnTo>
                <a:cubicBezTo>
                  <a:pt x="294549" y="434032"/>
                  <a:pt x="378415" y="471608"/>
                  <a:pt x="378415" y="556018"/>
                </a:cubicBezTo>
                <a:cubicBezTo>
                  <a:pt x="378415" y="625724"/>
                  <a:pt x="318511" y="670925"/>
                  <a:pt x="225932" y="670925"/>
                </a:cubicBezTo>
                <a:cubicBezTo>
                  <a:pt x="156770" y="670925"/>
                  <a:pt x="89242" y="644240"/>
                  <a:pt x="58745" y="630081"/>
                </a:cubicBezTo>
                <a:lnTo>
                  <a:pt x="29338" y="737364"/>
                </a:lnTo>
                <a:cubicBezTo>
                  <a:pt x="69637" y="759691"/>
                  <a:pt x="145334" y="783653"/>
                  <a:pt x="239002" y="783653"/>
                </a:cubicBezTo>
                <a:cubicBezTo>
                  <a:pt x="246626" y="783653"/>
                  <a:pt x="252616" y="789643"/>
                  <a:pt x="252616" y="797267"/>
                </a:cubicBezTo>
                <a:cubicBezTo>
                  <a:pt x="252616" y="804892"/>
                  <a:pt x="246626" y="810882"/>
                  <a:pt x="239002" y="81088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54" name="Полилиния: фигура 53">
            <a:extLst>
              <a:ext uri="{FF2B5EF4-FFF2-40B4-BE49-F238E27FC236}">
                <a16:creationId xmlns:a16="http://schemas.microsoft.com/office/drawing/2014/main" id="{5C879B93-DFBB-4BD7-8F68-5B1A06116DD1}"/>
              </a:ext>
            </a:extLst>
          </p:cNvPr>
          <p:cNvSpPr/>
          <p:nvPr/>
        </p:nvSpPr>
        <p:spPr>
          <a:xfrm>
            <a:off x="7728548" y="1442746"/>
            <a:ext cx="878873" cy="1109549"/>
          </a:xfrm>
          <a:custGeom>
            <a:avLst/>
            <a:gdLst>
              <a:gd name="connsiteX0" fmla="*/ 517897 w 622456"/>
              <a:gd name="connsiteY0" fmla="*/ 785831 h 785831"/>
              <a:gd name="connsiteX1" fmla="*/ 349621 w 622456"/>
              <a:gd name="connsiteY1" fmla="*/ 785831 h 785831"/>
              <a:gd name="connsiteX2" fmla="*/ 336007 w 622456"/>
              <a:gd name="connsiteY2" fmla="*/ 772217 h 785831"/>
              <a:gd name="connsiteX3" fmla="*/ 336007 w 622456"/>
              <a:gd name="connsiteY3" fmla="*/ 605030 h 785831"/>
              <a:gd name="connsiteX4" fmla="*/ 13615 w 622456"/>
              <a:gd name="connsiteY4" fmla="*/ 605030 h 785831"/>
              <a:gd name="connsiteX5" fmla="*/ 0 w 622456"/>
              <a:gd name="connsiteY5" fmla="*/ 591416 h 785831"/>
              <a:gd name="connsiteX6" fmla="*/ 0 w 622456"/>
              <a:gd name="connsiteY6" fmla="*/ 475964 h 785831"/>
              <a:gd name="connsiteX7" fmla="*/ 2178 w 622456"/>
              <a:gd name="connsiteY7" fmla="*/ 468885 h 785831"/>
              <a:gd name="connsiteX8" fmla="*/ 289173 w 622456"/>
              <a:gd name="connsiteY8" fmla="*/ 6535 h 785831"/>
              <a:gd name="connsiteX9" fmla="*/ 300609 w 622456"/>
              <a:gd name="connsiteY9" fmla="*/ 0 h 785831"/>
              <a:gd name="connsiteX10" fmla="*/ 517897 w 622456"/>
              <a:gd name="connsiteY10" fmla="*/ 0 h 785831"/>
              <a:gd name="connsiteX11" fmla="*/ 531511 w 622456"/>
              <a:gd name="connsiteY11" fmla="*/ 13615 h 785831"/>
              <a:gd name="connsiteX12" fmla="*/ 531511 w 622456"/>
              <a:gd name="connsiteY12" fmla="*/ 444923 h 785831"/>
              <a:gd name="connsiteX13" fmla="*/ 608842 w 622456"/>
              <a:gd name="connsiteY13" fmla="*/ 444923 h 785831"/>
              <a:gd name="connsiteX14" fmla="*/ 622457 w 622456"/>
              <a:gd name="connsiteY14" fmla="*/ 458538 h 785831"/>
              <a:gd name="connsiteX15" fmla="*/ 622457 w 622456"/>
              <a:gd name="connsiteY15" fmla="*/ 591416 h 785831"/>
              <a:gd name="connsiteX16" fmla="*/ 608842 w 622456"/>
              <a:gd name="connsiteY16" fmla="*/ 605030 h 785831"/>
              <a:gd name="connsiteX17" fmla="*/ 517897 w 622456"/>
              <a:gd name="connsiteY17" fmla="*/ 605030 h 785831"/>
              <a:gd name="connsiteX18" fmla="*/ 504282 w 622456"/>
              <a:gd name="connsiteY18" fmla="*/ 591416 h 785831"/>
              <a:gd name="connsiteX19" fmla="*/ 517897 w 622456"/>
              <a:gd name="connsiteY19" fmla="*/ 577801 h 785831"/>
              <a:gd name="connsiteX20" fmla="*/ 595228 w 622456"/>
              <a:gd name="connsiteY20" fmla="*/ 577801 h 785831"/>
              <a:gd name="connsiteX21" fmla="*/ 595228 w 622456"/>
              <a:gd name="connsiteY21" fmla="*/ 472152 h 785831"/>
              <a:gd name="connsiteX22" fmla="*/ 517897 w 622456"/>
              <a:gd name="connsiteY22" fmla="*/ 472152 h 785831"/>
              <a:gd name="connsiteX23" fmla="*/ 504282 w 622456"/>
              <a:gd name="connsiteY23" fmla="*/ 458538 h 785831"/>
              <a:gd name="connsiteX24" fmla="*/ 504282 w 622456"/>
              <a:gd name="connsiteY24" fmla="*/ 27229 h 785831"/>
              <a:gd name="connsiteX25" fmla="*/ 308233 w 622456"/>
              <a:gd name="connsiteY25" fmla="*/ 27229 h 785831"/>
              <a:gd name="connsiteX26" fmla="*/ 27229 w 622456"/>
              <a:gd name="connsiteY26" fmla="*/ 479776 h 785831"/>
              <a:gd name="connsiteX27" fmla="*/ 27229 w 622456"/>
              <a:gd name="connsiteY27" fmla="*/ 577801 h 785831"/>
              <a:gd name="connsiteX28" fmla="*/ 349621 w 622456"/>
              <a:gd name="connsiteY28" fmla="*/ 577801 h 785831"/>
              <a:gd name="connsiteX29" fmla="*/ 363236 w 622456"/>
              <a:gd name="connsiteY29" fmla="*/ 591416 h 785831"/>
              <a:gd name="connsiteX30" fmla="*/ 363236 w 622456"/>
              <a:gd name="connsiteY30" fmla="*/ 758602 h 785831"/>
              <a:gd name="connsiteX31" fmla="*/ 517897 w 622456"/>
              <a:gd name="connsiteY31" fmla="*/ 758602 h 785831"/>
              <a:gd name="connsiteX32" fmla="*/ 531511 w 622456"/>
              <a:gd name="connsiteY32" fmla="*/ 772217 h 785831"/>
              <a:gd name="connsiteX33" fmla="*/ 517897 w 622456"/>
              <a:gd name="connsiteY33" fmla="*/ 785831 h 785831"/>
              <a:gd name="connsiteX34" fmla="*/ 349621 w 622456"/>
              <a:gd name="connsiteY34" fmla="*/ 472152 h 785831"/>
              <a:gd name="connsiteX35" fmla="*/ 179167 w 622456"/>
              <a:gd name="connsiteY35" fmla="*/ 472152 h 785831"/>
              <a:gd name="connsiteX36" fmla="*/ 165552 w 622456"/>
              <a:gd name="connsiteY36" fmla="*/ 458538 h 785831"/>
              <a:gd name="connsiteX37" fmla="*/ 165552 w 622456"/>
              <a:gd name="connsiteY37" fmla="*/ 456359 h 785831"/>
              <a:gd name="connsiteX38" fmla="*/ 167731 w 622456"/>
              <a:gd name="connsiteY38" fmla="*/ 449280 h 785831"/>
              <a:gd name="connsiteX39" fmla="*/ 269023 w 622456"/>
              <a:gd name="connsiteY39" fmla="*/ 283727 h 785831"/>
              <a:gd name="connsiteX40" fmla="*/ 313134 w 622456"/>
              <a:gd name="connsiteY40" fmla="*/ 196049 h 785831"/>
              <a:gd name="connsiteX41" fmla="*/ 338729 w 622456"/>
              <a:gd name="connsiteY41" fmla="*/ 143225 h 785831"/>
              <a:gd name="connsiteX42" fmla="*/ 350710 w 622456"/>
              <a:gd name="connsiteY42" fmla="*/ 135601 h 785831"/>
              <a:gd name="connsiteX43" fmla="*/ 355612 w 622456"/>
              <a:gd name="connsiteY43" fmla="*/ 135601 h 785831"/>
              <a:gd name="connsiteX44" fmla="*/ 365414 w 622456"/>
              <a:gd name="connsiteY44" fmla="*/ 139957 h 785831"/>
              <a:gd name="connsiteX45" fmla="*/ 369226 w 622456"/>
              <a:gd name="connsiteY45" fmla="*/ 150305 h 785831"/>
              <a:gd name="connsiteX46" fmla="*/ 363236 w 622456"/>
              <a:gd name="connsiteY46" fmla="*/ 290807 h 785831"/>
              <a:gd name="connsiteX47" fmla="*/ 363236 w 622456"/>
              <a:gd name="connsiteY47" fmla="*/ 459082 h 785831"/>
              <a:gd name="connsiteX48" fmla="*/ 349621 w 622456"/>
              <a:gd name="connsiteY48" fmla="*/ 472697 h 785831"/>
              <a:gd name="connsiteX49" fmla="*/ 179167 w 622456"/>
              <a:gd name="connsiteY49" fmla="*/ 456359 h 785831"/>
              <a:gd name="connsiteX50" fmla="*/ 179167 w 622456"/>
              <a:gd name="connsiteY50" fmla="*/ 456359 h 785831"/>
              <a:gd name="connsiteX51" fmla="*/ 179167 w 622456"/>
              <a:gd name="connsiteY51" fmla="*/ 456359 h 785831"/>
              <a:gd name="connsiteX52" fmla="*/ 202040 w 622456"/>
              <a:gd name="connsiteY52" fmla="*/ 444923 h 785831"/>
              <a:gd name="connsiteX53" fmla="*/ 336007 w 622456"/>
              <a:gd name="connsiteY53" fmla="*/ 444923 h 785831"/>
              <a:gd name="connsiteX54" fmla="*/ 336007 w 622456"/>
              <a:gd name="connsiteY54" fmla="*/ 290262 h 785831"/>
              <a:gd name="connsiteX55" fmla="*/ 338185 w 622456"/>
              <a:gd name="connsiteY55" fmla="*/ 205307 h 785831"/>
              <a:gd name="connsiteX56" fmla="*/ 337096 w 622456"/>
              <a:gd name="connsiteY56" fmla="*/ 207486 h 785831"/>
              <a:gd name="connsiteX57" fmla="*/ 292440 w 622456"/>
              <a:gd name="connsiteY57" fmla="*/ 296797 h 785831"/>
              <a:gd name="connsiteX58" fmla="*/ 292440 w 622456"/>
              <a:gd name="connsiteY58" fmla="*/ 297342 h 785831"/>
              <a:gd name="connsiteX59" fmla="*/ 202040 w 622456"/>
              <a:gd name="connsiteY59" fmla="*/ 444923 h 785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622456" h="785831">
                <a:moveTo>
                  <a:pt x="517897" y="785831"/>
                </a:moveTo>
                <a:lnTo>
                  <a:pt x="349621" y="785831"/>
                </a:lnTo>
                <a:cubicBezTo>
                  <a:pt x="341997" y="785831"/>
                  <a:pt x="336007" y="779841"/>
                  <a:pt x="336007" y="772217"/>
                </a:cubicBezTo>
                <a:lnTo>
                  <a:pt x="336007" y="605030"/>
                </a:lnTo>
                <a:lnTo>
                  <a:pt x="13615" y="605030"/>
                </a:lnTo>
                <a:cubicBezTo>
                  <a:pt x="5990" y="605030"/>
                  <a:pt x="0" y="599040"/>
                  <a:pt x="0" y="591416"/>
                </a:cubicBezTo>
                <a:lnTo>
                  <a:pt x="0" y="475964"/>
                </a:lnTo>
                <a:cubicBezTo>
                  <a:pt x="0" y="475964"/>
                  <a:pt x="544" y="471063"/>
                  <a:pt x="2178" y="468885"/>
                </a:cubicBezTo>
                <a:lnTo>
                  <a:pt x="289173" y="6535"/>
                </a:lnTo>
                <a:cubicBezTo>
                  <a:pt x="291895" y="2723"/>
                  <a:pt x="296252" y="0"/>
                  <a:pt x="300609" y="0"/>
                </a:cubicBezTo>
                <a:lnTo>
                  <a:pt x="517897" y="0"/>
                </a:lnTo>
                <a:cubicBezTo>
                  <a:pt x="525521" y="0"/>
                  <a:pt x="531511" y="5990"/>
                  <a:pt x="531511" y="13615"/>
                </a:cubicBezTo>
                <a:lnTo>
                  <a:pt x="531511" y="444923"/>
                </a:lnTo>
                <a:lnTo>
                  <a:pt x="608842" y="444923"/>
                </a:lnTo>
                <a:cubicBezTo>
                  <a:pt x="616466" y="444923"/>
                  <a:pt x="622457" y="450914"/>
                  <a:pt x="622457" y="458538"/>
                </a:cubicBezTo>
                <a:lnTo>
                  <a:pt x="622457" y="591416"/>
                </a:lnTo>
                <a:cubicBezTo>
                  <a:pt x="622457" y="599040"/>
                  <a:pt x="616466" y="605030"/>
                  <a:pt x="608842" y="605030"/>
                </a:cubicBezTo>
                <a:lnTo>
                  <a:pt x="517897" y="605030"/>
                </a:lnTo>
                <a:cubicBezTo>
                  <a:pt x="510273" y="605030"/>
                  <a:pt x="504282" y="599040"/>
                  <a:pt x="504282" y="591416"/>
                </a:cubicBezTo>
                <a:cubicBezTo>
                  <a:pt x="504282" y="583791"/>
                  <a:pt x="510273" y="577801"/>
                  <a:pt x="517897" y="577801"/>
                </a:cubicBezTo>
                <a:lnTo>
                  <a:pt x="595228" y="577801"/>
                </a:lnTo>
                <a:lnTo>
                  <a:pt x="595228" y="472152"/>
                </a:lnTo>
                <a:lnTo>
                  <a:pt x="517897" y="472152"/>
                </a:lnTo>
                <a:cubicBezTo>
                  <a:pt x="510273" y="472152"/>
                  <a:pt x="504282" y="466162"/>
                  <a:pt x="504282" y="458538"/>
                </a:cubicBezTo>
                <a:lnTo>
                  <a:pt x="504282" y="27229"/>
                </a:lnTo>
                <a:lnTo>
                  <a:pt x="308233" y="27229"/>
                </a:lnTo>
                <a:lnTo>
                  <a:pt x="27229" y="479776"/>
                </a:lnTo>
                <a:lnTo>
                  <a:pt x="27229" y="577801"/>
                </a:lnTo>
                <a:lnTo>
                  <a:pt x="349621" y="577801"/>
                </a:lnTo>
                <a:cubicBezTo>
                  <a:pt x="357245" y="577801"/>
                  <a:pt x="363236" y="583791"/>
                  <a:pt x="363236" y="591416"/>
                </a:cubicBezTo>
                <a:lnTo>
                  <a:pt x="363236" y="758602"/>
                </a:lnTo>
                <a:lnTo>
                  <a:pt x="517897" y="758602"/>
                </a:lnTo>
                <a:cubicBezTo>
                  <a:pt x="525521" y="758602"/>
                  <a:pt x="531511" y="764593"/>
                  <a:pt x="531511" y="772217"/>
                </a:cubicBezTo>
                <a:cubicBezTo>
                  <a:pt x="531511" y="779841"/>
                  <a:pt x="525521" y="785831"/>
                  <a:pt x="517897" y="785831"/>
                </a:cubicBezTo>
                <a:close/>
                <a:moveTo>
                  <a:pt x="349621" y="472152"/>
                </a:moveTo>
                <a:lnTo>
                  <a:pt x="179167" y="472152"/>
                </a:lnTo>
                <a:cubicBezTo>
                  <a:pt x="171543" y="472152"/>
                  <a:pt x="165552" y="466162"/>
                  <a:pt x="165552" y="458538"/>
                </a:cubicBezTo>
                <a:lnTo>
                  <a:pt x="165552" y="456359"/>
                </a:lnTo>
                <a:cubicBezTo>
                  <a:pt x="165552" y="456359"/>
                  <a:pt x="166097" y="451458"/>
                  <a:pt x="167731" y="449280"/>
                </a:cubicBezTo>
                <a:lnTo>
                  <a:pt x="269023" y="283727"/>
                </a:lnTo>
                <a:cubicBezTo>
                  <a:pt x="284816" y="253775"/>
                  <a:pt x="298430" y="226001"/>
                  <a:pt x="313134" y="196049"/>
                </a:cubicBezTo>
                <a:cubicBezTo>
                  <a:pt x="321303" y="179167"/>
                  <a:pt x="330016" y="161196"/>
                  <a:pt x="338729" y="143225"/>
                </a:cubicBezTo>
                <a:cubicBezTo>
                  <a:pt x="340908" y="138868"/>
                  <a:pt x="345809" y="135601"/>
                  <a:pt x="350710" y="135601"/>
                </a:cubicBezTo>
                <a:lnTo>
                  <a:pt x="355612" y="135601"/>
                </a:lnTo>
                <a:cubicBezTo>
                  <a:pt x="359424" y="135601"/>
                  <a:pt x="363236" y="137235"/>
                  <a:pt x="365414" y="139957"/>
                </a:cubicBezTo>
                <a:cubicBezTo>
                  <a:pt x="367593" y="142680"/>
                  <a:pt x="369226" y="146492"/>
                  <a:pt x="369226" y="150305"/>
                </a:cubicBezTo>
                <a:cubicBezTo>
                  <a:pt x="365414" y="205852"/>
                  <a:pt x="363236" y="250508"/>
                  <a:pt x="363236" y="290807"/>
                </a:cubicBezTo>
                <a:lnTo>
                  <a:pt x="363236" y="459082"/>
                </a:lnTo>
                <a:cubicBezTo>
                  <a:pt x="363236" y="466706"/>
                  <a:pt x="357245" y="472697"/>
                  <a:pt x="349621" y="472697"/>
                </a:cubicBezTo>
                <a:close/>
                <a:moveTo>
                  <a:pt x="179167" y="456359"/>
                </a:moveTo>
                <a:lnTo>
                  <a:pt x="179167" y="456359"/>
                </a:lnTo>
                <a:lnTo>
                  <a:pt x="179167" y="456359"/>
                </a:lnTo>
                <a:close/>
                <a:moveTo>
                  <a:pt x="202040" y="444923"/>
                </a:moveTo>
                <a:lnTo>
                  <a:pt x="336007" y="444923"/>
                </a:lnTo>
                <a:lnTo>
                  <a:pt x="336007" y="290262"/>
                </a:lnTo>
                <a:cubicBezTo>
                  <a:pt x="336007" y="264122"/>
                  <a:pt x="336551" y="236893"/>
                  <a:pt x="338185" y="205307"/>
                </a:cubicBezTo>
                <a:cubicBezTo>
                  <a:pt x="338185" y="205852"/>
                  <a:pt x="337640" y="206396"/>
                  <a:pt x="337096" y="207486"/>
                </a:cubicBezTo>
                <a:cubicBezTo>
                  <a:pt x="322392" y="237438"/>
                  <a:pt x="308778" y="266300"/>
                  <a:pt x="292440" y="296797"/>
                </a:cubicBezTo>
                <a:cubicBezTo>
                  <a:pt x="292440" y="296797"/>
                  <a:pt x="292440" y="296797"/>
                  <a:pt x="292440" y="297342"/>
                </a:cubicBezTo>
                <a:lnTo>
                  <a:pt x="202040" y="444923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59" name="Полилиния: фигура 58">
            <a:extLst>
              <a:ext uri="{FF2B5EF4-FFF2-40B4-BE49-F238E27FC236}">
                <a16:creationId xmlns:a16="http://schemas.microsoft.com/office/drawing/2014/main" id="{45B0ED00-B537-456B-8C97-51421BC1D5E4}"/>
              </a:ext>
            </a:extLst>
          </p:cNvPr>
          <p:cNvSpPr/>
          <p:nvPr/>
        </p:nvSpPr>
        <p:spPr>
          <a:xfrm>
            <a:off x="8407937" y="3167430"/>
            <a:ext cx="797702" cy="1128772"/>
          </a:xfrm>
          <a:custGeom>
            <a:avLst/>
            <a:gdLst>
              <a:gd name="connsiteX0" fmla="*/ 225149 w 564967"/>
              <a:gd name="connsiteY0" fmla="*/ 798901 h 799445"/>
              <a:gd name="connsiteX1" fmla="*/ 7316 w 564967"/>
              <a:gd name="connsiteY1" fmla="*/ 754245 h 799445"/>
              <a:gd name="connsiteX2" fmla="*/ 237 w 564967"/>
              <a:gd name="connsiteY2" fmla="*/ 738997 h 799445"/>
              <a:gd name="connsiteX3" fmla="*/ 31822 w 564967"/>
              <a:gd name="connsiteY3" fmla="*/ 606119 h 799445"/>
              <a:gd name="connsiteX4" fmla="*/ 39447 w 564967"/>
              <a:gd name="connsiteY4" fmla="*/ 596861 h 799445"/>
              <a:gd name="connsiteX5" fmla="*/ 51427 w 564967"/>
              <a:gd name="connsiteY5" fmla="*/ 596861 h 799445"/>
              <a:gd name="connsiteX6" fmla="*/ 216980 w 564967"/>
              <a:gd name="connsiteY6" fmla="*/ 632804 h 799445"/>
              <a:gd name="connsiteX7" fmla="*/ 355304 w 564967"/>
              <a:gd name="connsiteY7" fmla="*/ 530967 h 799445"/>
              <a:gd name="connsiteX8" fmla="*/ 155442 w 564967"/>
              <a:gd name="connsiteY8" fmla="*/ 418239 h 799445"/>
              <a:gd name="connsiteX9" fmla="*/ 54695 w 564967"/>
              <a:gd name="connsiteY9" fmla="*/ 425318 h 799445"/>
              <a:gd name="connsiteX10" fmla="*/ 43259 w 564967"/>
              <a:gd name="connsiteY10" fmla="*/ 421506 h 799445"/>
              <a:gd name="connsiteX11" fmla="*/ 39447 w 564967"/>
              <a:gd name="connsiteY11" fmla="*/ 410070 h 799445"/>
              <a:gd name="connsiteX12" fmla="*/ 89548 w 564967"/>
              <a:gd name="connsiteY12" fmla="*/ 11981 h 799445"/>
              <a:gd name="connsiteX13" fmla="*/ 103162 w 564967"/>
              <a:gd name="connsiteY13" fmla="*/ 0 h 799445"/>
              <a:gd name="connsiteX14" fmla="*/ 520856 w 564967"/>
              <a:gd name="connsiteY14" fmla="*/ 0 h 799445"/>
              <a:gd name="connsiteX15" fmla="*/ 534471 w 564967"/>
              <a:gd name="connsiteY15" fmla="*/ 13615 h 799445"/>
              <a:gd name="connsiteX16" fmla="*/ 534471 w 564967"/>
              <a:gd name="connsiteY16" fmla="*/ 159562 h 799445"/>
              <a:gd name="connsiteX17" fmla="*/ 520856 w 564967"/>
              <a:gd name="connsiteY17" fmla="*/ 173177 h 799445"/>
              <a:gd name="connsiteX18" fmla="*/ 238763 w 564967"/>
              <a:gd name="connsiteY18" fmla="*/ 173177 h 799445"/>
              <a:gd name="connsiteX19" fmla="*/ 226238 w 564967"/>
              <a:gd name="connsiteY19" fmla="*/ 260855 h 799445"/>
              <a:gd name="connsiteX20" fmla="*/ 259458 w 564967"/>
              <a:gd name="connsiteY20" fmla="*/ 260310 h 799445"/>
              <a:gd name="connsiteX21" fmla="*/ 466943 w 564967"/>
              <a:gd name="connsiteY21" fmla="*/ 317491 h 799445"/>
              <a:gd name="connsiteX22" fmla="*/ 564968 w 564967"/>
              <a:gd name="connsiteY22" fmla="*/ 518986 h 799445"/>
              <a:gd name="connsiteX23" fmla="*/ 528481 w 564967"/>
              <a:gd name="connsiteY23" fmla="*/ 650775 h 799445"/>
              <a:gd name="connsiteX24" fmla="*/ 509965 w 564967"/>
              <a:gd name="connsiteY24" fmla="*/ 655676 h 799445"/>
              <a:gd name="connsiteX25" fmla="*/ 505064 w 564967"/>
              <a:gd name="connsiteY25" fmla="*/ 637161 h 799445"/>
              <a:gd name="connsiteX26" fmla="*/ 537739 w 564967"/>
              <a:gd name="connsiteY26" fmla="*/ 519531 h 799445"/>
              <a:gd name="connsiteX27" fmla="*/ 451695 w 564967"/>
              <a:gd name="connsiteY27" fmla="*/ 340364 h 799445"/>
              <a:gd name="connsiteX28" fmla="*/ 259458 w 564967"/>
              <a:gd name="connsiteY28" fmla="*/ 288084 h 799445"/>
              <a:gd name="connsiteX29" fmla="*/ 212624 w 564967"/>
              <a:gd name="connsiteY29" fmla="*/ 290262 h 799445"/>
              <a:gd name="connsiteX30" fmla="*/ 201187 w 564967"/>
              <a:gd name="connsiteY30" fmla="*/ 286450 h 799445"/>
              <a:gd name="connsiteX31" fmla="*/ 197375 w 564967"/>
              <a:gd name="connsiteY31" fmla="*/ 275014 h 799445"/>
              <a:gd name="connsiteX32" fmla="*/ 213712 w 564967"/>
              <a:gd name="connsiteY32" fmla="*/ 158473 h 799445"/>
              <a:gd name="connsiteX33" fmla="*/ 227327 w 564967"/>
              <a:gd name="connsiteY33" fmla="*/ 146492 h 799445"/>
              <a:gd name="connsiteX34" fmla="*/ 507787 w 564967"/>
              <a:gd name="connsiteY34" fmla="*/ 146492 h 799445"/>
              <a:gd name="connsiteX35" fmla="*/ 507787 w 564967"/>
              <a:gd name="connsiteY35" fmla="*/ 27774 h 799445"/>
              <a:gd name="connsiteX36" fmla="*/ 115688 w 564967"/>
              <a:gd name="connsiteY36" fmla="*/ 27774 h 799445"/>
              <a:gd name="connsiteX37" fmla="*/ 69398 w 564967"/>
              <a:gd name="connsiteY37" fmla="*/ 396455 h 799445"/>
              <a:gd name="connsiteX38" fmla="*/ 156532 w 564967"/>
              <a:gd name="connsiteY38" fmla="*/ 391554 h 799445"/>
              <a:gd name="connsiteX39" fmla="*/ 383622 w 564967"/>
              <a:gd name="connsiteY39" fmla="*/ 531512 h 799445"/>
              <a:gd name="connsiteX40" fmla="*/ 218069 w 564967"/>
              <a:gd name="connsiteY40" fmla="*/ 660578 h 799445"/>
              <a:gd name="connsiteX41" fmla="*/ 55784 w 564967"/>
              <a:gd name="connsiteY41" fmla="*/ 628447 h 799445"/>
              <a:gd name="connsiteX42" fmla="*/ 30733 w 564967"/>
              <a:gd name="connsiteY42" fmla="*/ 735185 h 799445"/>
              <a:gd name="connsiteX43" fmla="*/ 226238 w 564967"/>
              <a:gd name="connsiteY43" fmla="*/ 772217 h 799445"/>
              <a:gd name="connsiteX44" fmla="*/ 239853 w 564967"/>
              <a:gd name="connsiteY44" fmla="*/ 785831 h 799445"/>
              <a:gd name="connsiteX45" fmla="*/ 226238 w 564967"/>
              <a:gd name="connsiteY45" fmla="*/ 799446 h 799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64967" h="799445">
                <a:moveTo>
                  <a:pt x="225149" y="798901"/>
                </a:moveTo>
                <a:cubicBezTo>
                  <a:pt x="127124" y="798901"/>
                  <a:pt x="48704" y="776029"/>
                  <a:pt x="7316" y="754245"/>
                </a:cubicBezTo>
                <a:cubicBezTo>
                  <a:pt x="1870" y="751523"/>
                  <a:pt x="-852" y="744988"/>
                  <a:pt x="237" y="738997"/>
                </a:cubicBezTo>
                <a:lnTo>
                  <a:pt x="31822" y="606119"/>
                </a:lnTo>
                <a:cubicBezTo>
                  <a:pt x="32911" y="602307"/>
                  <a:pt x="35635" y="598495"/>
                  <a:pt x="39447" y="596861"/>
                </a:cubicBezTo>
                <a:cubicBezTo>
                  <a:pt x="43259" y="595228"/>
                  <a:pt x="47615" y="595228"/>
                  <a:pt x="51427" y="596861"/>
                </a:cubicBezTo>
                <a:cubicBezTo>
                  <a:pt x="87370" y="614288"/>
                  <a:pt x="154353" y="632804"/>
                  <a:pt x="216980" y="632804"/>
                </a:cubicBezTo>
                <a:cubicBezTo>
                  <a:pt x="285597" y="632804"/>
                  <a:pt x="355304" y="601218"/>
                  <a:pt x="355304" y="530967"/>
                </a:cubicBezTo>
                <a:cubicBezTo>
                  <a:pt x="355304" y="455270"/>
                  <a:pt x="289954" y="418239"/>
                  <a:pt x="155442" y="418239"/>
                </a:cubicBezTo>
                <a:cubicBezTo>
                  <a:pt x="116777" y="418239"/>
                  <a:pt x="87370" y="420417"/>
                  <a:pt x="54695" y="425318"/>
                </a:cubicBezTo>
                <a:cubicBezTo>
                  <a:pt x="50338" y="425863"/>
                  <a:pt x="45982" y="424774"/>
                  <a:pt x="43259" y="421506"/>
                </a:cubicBezTo>
                <a:cubicBezTo>
                  <a:pt x="39991" y="418783"/>
                  <a:pt x="38902" y="414427"/>
                  <a:pt x="39447" y="410070"/>
                </a:cubicBezTo>
                <a:lnTo>
                  <a:pt x="89548" y="11981"/>
                </a:lnTo>
                <a:cubicBezTo>
                  <a:pt x="90637" y="5446"/>
                  <a:pt x="96083" y="0"/>
                  <a:pt x="103162" y="0"/>
                </a:cubicBezTo>
                <a:lnTo>
                  <a:pt x="520856" y="0"/>
                </a:lnTo>
                <a:cubicBezTo>
                  <a:pt x="528481" y="0"/>
                  <a:pt x="534471" y="5990"/>
                  <a:pt x="534471" y="13615"/>
                </a:cubicBezTo>
                <a:lnTo>
                  <a:pt x="534471" y="159562"/>
                </a:lnTo>
                <a:cubicBezTo>
                  <a:pt x="534471" y="167187"/>
                  <a:pt x="528481" y="173177"/>
                  <a:pt x="520856" y="173177"/>
                </a:cubicBezTo>
                <a:lnTo>
                  <a:pt x="238763" y="173177"/>
                </a:lnTo>
                <a:lnTo>
                  <a:pt x="226238" y="260855"/>
                </a:lnTo>
                <a:cubicBezTo>
                  <a:pt x="236585" y="260310"/>
                  <a:pt x="247477" y="260310"/>
                  <a:pt x="259458" y="260310"/>
                </a:cubicBezTo>
                <a:cubicBezTo>
                  <a:pt x="341689" y="260310"/>
                  <a:pt x="415208" y="280460"/>
                  <a:pt x="466943" y="317491"/>
                </a:cubicBezTo>
                <a:cubicBezTo>
                  <a:pt x="530659" y="360513"/>
                  <a:pt x="564968" y="430220"/>
                  <a:pt x="564968" y="518986"/>
                </a:cubicBezTo>
                <a:cubicBezTo>
                  <a:pt x="564968" y="565276"/>
                  <a:pt x="552442" y="611021"/>
                  <a:pt x="528481" y="650775"/>
                </a:cubicBezTo>
                <a:cubicBezTo>
                  <a:pt x="524669" y="657310"/>
                  <a:pt x="516500" y="659488"/>
                  <a:pt x="509965" y="655676"/>
                </a:cubicBezTo>
                <a:cubicBezTo>
                  <a:pt x="503430" y="651864"/>
                  <a:pt x="501251" y="643695"/>
                  <a:pt x="505064" y="637161"/>
                </a:cubicBezTo>
                <a:cubicBezTo>
                  <a:pt x="526303" y="601763"/>
                  <a:pt x="537739" y="560919"/>
                  <a:pt x="537739" y="519531"/>
                </a:cubicBezTo>
                <a:cubicBezTo>
                  <a:pt x="537739" y="440567"/>
                  <a:pt x="507787" y="378484"/>
                  <a:pt x="451695" y="340364"/>
                </a:cubicBezTo>
                <a:cubicBezTo>
                  <a:pt x="404316" y="306600"/>
                  <a:pt x="336243" y="288084"/>
                  <a:pt x="259458" y="288084"/>
                </a:cubicBezTo>
                <a:cubicBezTo>
                  <a:pt x="240942" y="288084"/>
                  <a:pt x="227872" y="288084"/>
                  <a:pt x="212624" y="290262"/>
                </a:cubicBezTo>
                <a:cubicBezTo>
                  <a:pt x="208267" y="290807"/>
                  <a:pt x="203910" y="289173"/>
                  <a:pt x="201187" y="286450"/>
                </a:cubicBezTo>
                <a:cubicBezTo>
                  <a:pt x="197920" y="283182"/>
                  <a:pt x="196831" y="279370"/>
                  <a:pt x="197375" y="275014"/>
                </a:cubicBezTo>
                <a:lnTo>
                  <a:pt x="213712" y="158473"/>
                </a:lnTo>
                <a:cubicBezTo>
                  <a:pt x="214802" y="151938"/>
                  <a:pt x="220248" y="146492"/>
                  <a:pt x="227327" y="146492"/>
                </a:cubicBezTo>
                <a:lnTo>
                  <a:pt x="507787" y="146492"/>
                </a:lnTo>
                <a:lnTo>
                  <a:pt x="507787" y="27774"/>
                </a:lnTo>
                <a:lnTo>
                  <a:pt x="115688" y="27774"/>
                </a:lnTo>
                <a:lnTo>
                  <a:pt x="69398" y="396455"/>
                </a:lnTo>
                <a:cubicBezTo>
                  <a:pt x="96627" y="393188"/>
                  <a:pt x="123312" y="391554"/>
                  <a:pt x="156532" y="391554"/>
                </a:cubicBezTo>
                <a:cubicBezTo>
                  <a:pt x="307381" y="391554"/>
                  <a:pt x="383622" y="438388"/>
                  <a:pt x="383622" y="531512"/>
                </a:cubicBezTo>
                <a:cubicBezTo>
                  <a:pt x="383622" y="624635"/>
                  <a:pt x="298123" y="660578"/>
                  <a:pt x="218069" y="660578"/>
                </a:cubicBezTo>
                <a:cubicBezTo>
                  <a:pt x="152175" y="660578"/>
                  <a:pt x="91182" y="642606"/>
                  <a:pt x="55784" y="628447"/>
                </a:cubicBezTo>
                <a:lnTo>
                  <a:pt x="30733" y="735185"/>
                </a:lnTo>
                <a:cubicBezTo>
                  <a:pt x="71032" y="753701"/>
                  <a:pt x="140194" y="772217"/>
                  <a:pt x="226238" y="772217"/>
                </a:cubicBezTo>
                <a:cubicBezTo>
                  <a:pt x="233862" y="772217"/>
                  <a:pt x="239853" y="778207"/>
                  <a:pt x="239853" y="785831"/>
                </a:cubicBezTo>
                <a:cubicBezTo>
                  <a:pt x="239853" y="793455"/>
                  <a:pt x="233862" y="799446"/>
                  <a:pt x="226238" y="799446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64" name="Полилиния: фигура 63">
            <a:extLst>
              <a:ext uri="{FF2B5EF4-FFF2-40B4-BE49-F238E27FC236}">
                <a16:creationId xmlns:a16="http://schemas.microsoft.com/office/drawing/2014/main" id="{33DC3158-0966-45AE-8AF3-CA92976EAFD2}"/>
              </a:ext>
            </a:extLst>
          </p:cNvPr>
          <p:cNvSpPr/>
          <p:nvPr/>
        </p:nvSpPr>
        <p:spPr>
          <a:xfrm>
            <a:off x="7728548" y="4950619"/>
            <a:ext cx="858112" cy="1144722"/>
          </a:xfrm>
          <a:custGeom>
            <a:avLst/>
            <a:gdLst>
              <a:gd name="connsiteX0" fmla="*/ 314768 w 607752"/>
              <a:gd name="connsiteY0" fmla="*/ 810198 h 810742"/>
              <a:gd name="connsiteX1" fmla="*/ 0 w 607752"/>
              <a:gd name="connsiteY1" fmla="*/ 464933 h 810742"/>
              <a:gd name="connsiteX2" fmla="*/ 138323 w 607752"/>
              <a:gd name="connsiteY2" fmla="*/ 117490 h 810742"/>
              <a:gd name="connsiteX3" fmla="*/ 440022 w 607752"/>
              <a:gd name="connsiteY3" fmla="*/ 2039 h 810742"/>
              <a:gd name="connsiteX4" fmla="*/ 512996 w 607752"/>
              <a:gd name="connsiteY4" fmla="*/ 950 h 810742"/>
              <a:gd name="connsiteX5" fmla="*/ 525521 w 607752"/>
              <a:gd name="connsiteY5" fmla="*/ 14564 h 810742"/>
              <a:gd name="connsiteX6" fmla="*/ 525521 w 607752"/>
              <a:gd name="connsiteY6" fmla="*/ 151254 h 810742"/>
              <a:gd name="connsiteX7" fmla="*/ 521165 w 607752"/>
              <a:gd name="connsiteY7" fmla="*/ 161057 h 810742"/>
              <a:gd name="connsiteX8" fmla="*/ 510817 w 607752"/>
              <a:gd name="connsiteY8" fmla="*/ 164869 h 810742"/>
              <a:gd name="connsiteX9" fmla="*/ 443834 w 607752"/>
              <a:gd name="connsiteY9" fmla="*/ 167047 h 810742"/>
              <a:gd name="connsiteX10" fmla="*/ 221100 w 607752"/>
              <a:gd name="connsiteY10" fmla="*/ 298836 h 810742"/>
              <a:gd name="connsiteX11" fmla="*/ 359424 w 607752"/>
              <a:gd name="connsiteY11" fmla="*/ 261260 h 810742"/>
              <a:gd name="connsiteX12" fmla="*/ 607753 w 607752"/>
              <a:gd name="connsiteY12" fmla="*/ 522115 h 810742"/>
              <a:gd name="connsiteX13" fmla="*/ 594138 w 607752"/>
              <a:gd name="connsiteY13" fmla="*/ 611426 h 810742"/>
              <a:gd name="connsiteX14" fmla="*/ 577256 w 607752"/>
              <a:gd name="connsiteY14" fmla="*/ 620139 h 810742"/>
              <a:gd name="connsiteX15" fmla="*/ 568543 w 607752"/>
              <a:gd name="connsiteY15" fmla="*/ 603257 h 810742"/>
              <a:gd name="connsiteX16" fmla="*/ 581068 w 607752"/>
              <a:gd name="connsiteY16" fmla="*/ 522115 h 810742"/>
              <a:gd name="connsiteX17" fmla="*/ 359968 w 607752"/>
              <a:gd name="connsiteY17" fmla="*/ 288489 h 810742"/>
              <a:gd name="connsiteX18" fmla="*/ 208574 w 607752"/>
              <a:gd name="connsiteY18" fmla="*/ 345126 h 810742"/>
              <a:gd name="connsiteX19" fmla="*/ 198772 w 607752"/>
              <a:gd name="connsiteY19" fmla="*/ 349482 h 810742"/>
              <a:gd name="connsiteX20" fmla="*/ 195505 w 607752"/>
              <a:gd name="connsiteY20" fmla="*/ 349482 h 810742"/>
              <a:gd name="connsiteX21" fmla="*/ 184613 w 607752"/>
              <a:gd name="connsiteY21" fmla="*/ 344581 h 810742"/>
              <a:gd name="connsiteX22" fmla="*/ 181890 w 607752"/>
              <a:gd name="connsiteY22" fmla="*/ 333145 h 810742"/>
              <a:gd name="connsiteX23" fmla="*/ 441655 w 607752"/>
              <a:gd name="connsiteY23" fmla="*/ 140363 h 810742"/>
              <a:gd name="connsiteX24" fmla="*/ 498292 w 607752"/>
              <a:gd name="connsiteY24" fmla="*/ 137640 h 810742"/>
              <a:gd name="connsiteX25" fmla="*/ 498292 w 607752"/>
              <a:gd name="connsiteY25" fmla="*/ 28179 h 810742"/>
              <a:gd name="connsiteX26" fmla="*/ 441655 w 607752"/>
              <a:gd name="connsiteY26" fmla="*/ 29813 h 810742"/>
              <a:gd name="connsiteX27" fmla="*/ 156839 w 607752"/>
              <a:gd name="connsiteY27" fmla="*/ 138184 h 810742"/>
              <a:gd name="connsiteX28" fmla="*/ 27229 w 607752"/>
              <a:gd name="connsiteY28" fmla="*/ 465478 h 810742"/>
              <a:gd name="connsiteX29" fmla="*/ 314768 w 607752"/>
              <a:gd name="connsiteY29" fmla="*/ 783514 h 810742"/>
              <a:gd name="connsiteX30" fmla="*/ 328383 w 607752"/>
              <a:gd name="connsiteY30" fmla="*/ 797128 h 810742"/>
              <a:gd name="connsiteX31" fmla="*/ 314768 w 607752"/>
              <a:gd name="connsiteY31" fmla="*/ 810743 h 810742"/>
              <a:gd name="connsiteX32" fmla="*/ 312590 w 607752"/>
              <a:gd name="connsiteY32" fmla="*/ 679499 h 810742"/>
              <a:gd name="connsiteX33" fmla="*/ 176444 w 607752"/>
              <a:gd name="connsiteY33" fmla="*/ 513401 h 810742"/>
              <a:gd name="connsiteX34" fmla="*/ 176444 w 607752"/>
              <a:gd name="connsiteY34" fmla="*/ 512857 h 810742"/>
              <a:gd name="connsiteX35" fmla="*/ 185157 w 607752"/>
              <a:gd name="connsiteY35" fmla="*/ 462211 h 810742"/>
              <a:gd name="connsiteX36" fmla="*/ 302243 w 607752"/>
              <a:gd name="connsiteY36" fmla="*/ 387058 h 810742"/>
              <a:gd name="connsiteX37" fmla="*/ 429130 w 607752"/>
              <a:gd name="connsiteY37" fmla="*/ 531372 h 810742"/>
              <a:gd name="connsiteX38" fmla="*/ 312590 w 607752"/>
              <a:gd name="connsiteY38" fmla="*/ 678954 h 810742"/>
              <a:gd name="connsiteX39" fmla="*/ 203673 w 607752"/>
              <a:gd name="connsiteY39" fmla="*/ 512857 h 810742"/>
              <a:gd name="connsiteX40" fmla="*/ 312590 w 607752"/>
              <a:gd name="connsiteY40" fmla="*/ 652270 h 810742"/>
              <a:gd name="connsiteX41" fmla="*/ 401901 w 607752"/>
              <a:gd name="connsiteY41" fmla="*/ 531917 h 810742"/>
              <a:gd name="connsiteX42" fmla="*/ 302243 w 607752"/>
              <a:gd name="connsiteY42" fmla="*/ 414832 h 810742"/>
              <a:gd name="connsiteX43" fmla="*/ 209664 w 607752"/>
              <a:gd name="connsiteY43" fmla="*/ 474736 h 810742"/>
              <a:gd name="connsiteX44" fmla="*/ 203673 w 607752"/>
              <a:gd name="connsiteY44" fmla="*/ 513401 h 81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607752" h="810742">
                <a:moveTo>
                  <a:pt x="314768" y="810198"/>
                </a:moveTo>
                <a:cubicBezTo>
                  <a:pt x="123620" y="810198"/>
                  <a:pt x="0" y="674597"/>
                  <a:pt x="0" y="464933"/>
                </a:cubicBezTo>
                <a:cubicBezTo>
                  <a:pt x="0" y="326065"/>
                  <a:pt x="50646" y="199178"/>
                  <a:pt x="138323" y="117490"/>
                </a:cubicBezTo>
                <a:cubicBezTo>
                  <a:pt x="216199" y="46695"/>
                  <a:pt x="318035" y="8029"/>
                  <a:pt x="440022" y="2039"/>
                </a:cubicBezTo>
                <a:cubicBezTo>
                  <a:pt x="469974" y="-139"/>
                  <a:pt x="492301" y="-684"/>
                  <a:pt x="512996" y="950"/>
                </a:cubicBezTo>
                <a:cubicBezTo>
                  <a:pt x="520075" y="950"/>
                  <a:pt x="525521" y="7485"/>
                  <a:pt x="525521" y="14564"/>
                </a:cubicBezTo>
                <a:lnTo>
                  <a:pt x="525521" y="151254"/>
                </a:lnTo>
                <a:cubicBezTo>
                  <a:pt x="525521" y="155067"/>
                  <a:pt x="523887" y="158334"/>
                  <a:pt x="521165" y="161057"/>
                </a:cubicBezTo>
                <a:cubicBezTo>
                  <a:pt x="518441" y="163780"/>
                  <a:pt x="514629" y="164869"/>
                  <a:pt x="510817" y="164869"/>
                </a:cubicBezTo>
                <a:cubicBezTo>
                  <a:pt x="491757" y="163780"/>
                  <a:pt x="471063" y="164869"/>
                  <a:pt x="443834" y="167047"/>
                </a:cubicBezTo>
                <a:cubicBezTo>
                  <a:pt x="308233" y="177939"/>
                  <a:pt x="247240" y="238932"/>
                  <a:pt x="221100" y="298836"/>
                </a:cubicBezTo>
                <a:cubicBezTo>
                  <a:pt x="258676" y="273785"/>
                  <a:pt x="304966" y="261260"/>
                  <a:pt x="359424" y="261260"/>
                </a:cubicBezTo>
                <a:cubicBezTo>
                  <a:pt x="505372" y="261260"/>
                  <a:pt x="607753" y="368542"/>
                  <a:pt x="607753" y="522115"/>
                </a:cubicBezTo>
                <a:cubicBezTo>
                  <a:pt x="607753" y="552611"/>
                  <a:pt x="603396" y="582563"/>
                  <a:pt x="594138" y="611426"/>
                </a:cubicBezTo>
                <a:cubicBezTo>
                  <a:pt x="591960" y="618505"/>
                  <a:pt x="584336" y="622317"/>
                  <a:pt x="577256" y="620139"/>
                </a:cubicBezTo>
                <a:cubicBezTo>
                  <a:pt x="570177" y="617961"/>
                  <a:pt x="566365" y="610337"/>
                  <a:pt x="568543" y="603257"/>
                </a:cubicBezTo>
                <a:cubicBezTo>
                  <a:pt x="576712" y="577117"/>
                  <a:pt x="581068" y="549888"/>
                  <a:pt x="581068" y="522115"/>
                </a:cubicBezTo>
                <a:cubicBezTo>
                  <a:pt x="581068" y="384335"/>
                  <a:pt x="490123" y="288489"/>
                  <a:pt x="359968" y="288489"/>
                </a:cubicBezTo>
                <a:cubicBezTo>
                  <a:pt x="295708" y="288489"/>
                  <a:pt x="245062" y="307549"/>
                  <a:pt x="208574" y="345126"/>
                </a:cubicBezTo>
                <a:cubicBezTo>
                  <a:pt x="205852" y="347848"/>
                  <a:pt x="202584" y="349482"/>
                  <a:pt x="198772" y="349482"/>
                </a:cubicBezTo>
                <a:lnTo>
                  <a:pt x="195505" y="349482"/>
                </a:lnTo>
                <a:cubicBezTo>
                  <a:pt x="191148" y="349482"/>
                  <a:pt x="187336" y="347848"/>
                  <a:pt x="184613" y="344581"/>
                </a:cubicBezTo>
                <a:cubicBezTo>
                  <a:pt x="181890" y="341313"/>
                  <a:pt x="180801" y="336957"/>
                  <a:pt x="181890" y="333145"/>
                </a:cubicBezTo>
                <a:cubicBezTo>
                  <a:pt x="196594" y="267795"/>
                  <a:pt x="249418" y="156156"/>
                  <a:pt x="441655" y="140363"/>
                </a:cubicBezTo>
                <a:cubicBezTo>
                  <a:pt x="463439" y="138729"/>
                  <a:pt x="481410" y="137640"/>
                  <a:pt x="498292" y="137640"/>
                </a:cubicBezTo>
                <a:lnTo>
                  <a:pt x="498292" y="28179"/>
                </a:lnTo>
                <a:cubicBezTo>
                  <a:pt x="482499" y="28179"/>
                  <a:pt x="464528" y="28179"/>
                  <a:pt x="441655" y="29813"/>
                </a:cubicBezTo>
                <a:cubicBezTo>
                  <a:pt x="325660" y="35259"/>
                  <a:pt x="229813" y="72290"/>
                  <a:pt x="156839" y="138184"/>
                </a:cubicBezTo>
                <a:cubicBezTo>
                  <a:pt x="74607" y="214970"/>
                  <a:pt x="27229" y="334234"/>
                  <a:pt x="27229" y="465478"/>
                </a:cubicBezTo>
                <a:cubicBezTo>
                  <a:pt x="27229" y="619050"/>
                  <a:pt x="102926" y="783514"/>
                  <a:pt x="314768" y="783514"/>
                </a:cubicBezTo>
                <a:cubicBezTo>
                  <a:pt x="322392" y="783514"/>
                  <a:pt x="328383" y="789504"/>
                  <a:pt x="328383" y="797128"/>
                </a:cubicBezTo>
                <a:cubicBezTo>
                  <a:pt x="328383" y="804752"/>
                  <a:pt x="322392" y="810743"/>
                  <a:pt x="314768" y="810743"/>
                </a:cubicBezTo>
                <a:close/>
                <a:moveTo>
                  <a:pt x="312590" y="679499"/>
                </a:moveTo>
                <a:cubicBezTo>
                  <a:pt x="234170" y="679499"/>
                  <a:pt x="180801" y="614149"/>
                  <a:pt x="176444" y="513401"/>
                </a:cubicBezTo>
                <a:cubicBezTo>
                  <a:pt x="176444" y="513401"/>
                  <a:pt x="176444" y="513401"/>
                  <a:pt x="176444" y="512857"/>
                </a:cubicBezTo>
                <a:cubicBezTo>
                  <a:pt x="176444" y="489984"/>
                  <a:pt x="179167" y="474191"/>
                  <a:pt x="185157" y="462211"/>
                </a:cubicBezTo>
                <a:cubicBezTo>
                  <a:pt x="205852" y="416466"/>
                  <a:pt x="252141" y="387058"/>
                  <a:pt x="302243" y="387058"/>
                </a:cubicBezTo>
                <a:cubicBezTo>
                  <a:pt x="377939" y="387058"/>
                  <a:pt x="429130" y="445328"/>
                  <a:pt x="429130" y="531372"/>
                </a:cubicBezTo>
                <a:cubicBezTo>
                  <a:pt x="429130" y="617416"/>
                  <a:pt x="381207" y="678954"/>
                  <a:pt x="312590" y="678954"/>
                </a:cubicBezTo>
                <a:close/>
                <a:moveTo>
                  <a:pt x="203673" y="512857"/>
                </a:moveTo>
                <a:cubicBezTo>
                  <a:pt x="206941" y="580385"/>
                  <a:pt x="236893" y="652270"/>
                  <a:pt x="312590" y="652270"/>
                </a:cubicBezTo>
                <a:cubicBezTo>
                  <a:pt x="365958" y="652270"/>
                  <a:pt x="401901" y="603802"/>
                  <a:pt x="401901" y="531917"/>
                </a:cubicBezTo>
                <a:cubicBezTo>
                  <a:pt x="401901" y="478003"/>
                  <a:pt x="375761" y="414832"/>
                  <a:pt x="302243" y="414832"/>
                </a:cubicBezTo>
                <a:cubicBezTo>
                  <a:pt x="262488" y="414832"/>
                  <a:pt x="226001" y="438249"/>
                  <a:pt x="209664" y="474736"/>
                </a:cubicBezTo>
                <a:cubicBezTo>
                  <a:pt x="205852" y="482905"/>
                  <a:pt x="203673" y="494886"/>
                  <a:pt x="203673" y="51340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78" name="Овал 77">
            <a:extLst>
              <a:ext uri="{FF2B5EF4-FFF2-40B4-BE49-F238E27FC236}">
                <a16:creationId xmlns:a16="http://schemas.microsoft.com/office/drawing/2014/main" id="{DA71DC0C-0BC1-47D7-ABFB-E267E81382CB}"/>
              </a:ext>
            </a:extLst>
          </p:cNvPr>
          <p:cNvSpPr/>
          <p:nvPr/>
        </p:nvSpPr>
        <p:spPr>
          <a:xfrm>
            <a:off x="5500382" y="2791272"/>
            <a:ext cx="1688384" cy="1688384"/>
          </a:xfrm>
          <a:prstGeom prst="ellipse">
            <a:avLst/>
          </a:prstGeom>
          <a:gradFill>
            <a:gsLst>
              <a:gs pos="100000">
                <a:schemeClr val="accent2">
                  <a:alpha val="10000"/>
                </a:schemeClr>
              </a:gs>
              <a:gs pos="0">
                <a:schemeClr val="bg1">
                  <a:alpha val="0"/>
                </a:schemeClr>
              </a:gs>
            </a:gsLst>
            <a:lin ang="0" scaled="0"/>
          </a:gradFill>
          <a:ln w="19050">
            <a:solidFill>
              <a:schemeClr val="accent2"/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1BED9A66-DAD5-4274-814B-1678056CC4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10609" b="12651"/>
          <a:stretch>
            <a:fillRect/>
          </a:stretch>
        </p:blipFill>
        <p:spPr>
          <a:xfrm>
            <a:off x="5661362" y="2974975"/>
            <a:ext cx="1516180" cy="1481550"/>
          </a:xfrm>
          <a:custGeom>
            <a:avLst/>
            <a:gdLst>
              <a:gd name="connsiteX0" fmla="*/ 347311 w 2155180"/>
              <a:gd name="connsiteY0" fmla="*/ 0 h 2105954"/>
              <a:gd name="connsiteX1" fmla="*/ 1654040 w 2155180"/>
              <a:gd name="connsiteY1" fmla="*/ 0 h 2105954"/>
              <a:gd name="connsiteX2" fmla="*/ 1735048 w 2155180"/>
              <a:gd name="connsiteY2" fmla="*/ 60577 h 2105954"/>
              <a:gd name="connsiteX3" fmla="*/ 2155180 w 2155180"/>
              <a:gd name="connsiteY3" fmla="*/ 951449 h 2105954"/>
              <a:gd name="connsiteX4" fmla="*/ 1000675 w 2155180"/>
              <a:gd name="connsiteY4" fmla="*/ 2105954 h 2105954"/>
              <a:gd name="connsiteX5" fmla="*/ 43341 w 2155180"/>
              <a:gd name="connsiteY5" fmla="*/ 1596944 h 2105954"/>
              <a:gd name="connsiteX6" fmla="*/ 0 w 2155180"/>
              <a:gd name="connsiteY6" fmla="*/ 1525602 h 2105954"/>
              <a:gd name="connsiteX7" fmla="*/ 0 w 2155180"/>
              <a:gd name="connsiteY7" fmla="*/ 377296 h 2105954"/>
              <a:gd name="connsiteX8" fmla="*/ 43341 w 2155180"/>
              <a:gd name="connsiteY8" fmla="*/ 305954 h 2105954"/>
              <a:gd name="connsiteX9" fmla="*/ 266303 w 2155180"/>
              <a:gd name="connsiteY9" fmla="*/ 60577 h 2105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55180" h="2105954">
                <a:moveTo>
                  <a:pt x="347311" y="0"/>
                </a:moveTo>
                <a:lnTo>
                  <a:pt x="1654040" y="0"/>
                </a:lnTo>
                <a:lnTo>
                  <a:pt x="1735048" y="60577"/>
                </a:lnTo>
                <a:cubicBezTo>
                  <a:pt x="1991633" y="272330"/>
                  <a:pt x="2155180" y="592790"/>
                  <a:pt x="2155180" y="951449"/>
                </a:cubicBezTo>
                <a:cubicBezTo>
                  <a:pt x="2155180" y="1589065"/>
                  <a:pt x="1638291" y="2105954"/>
                  <a:pt x="1000675" y="2105954"/>
                </a:cubicBezTo>
                <a:cubicBezTo>
                  <a:pt x="602165" y="2105954"/>
                  <a:pt x="250814" y="1904044"/>
                  <a:pt x="43341" y="1596944"/>
                </a:cubicBezTo>
                <a:lnTo>
                  <a:pt x="0" y="1525602"/>
                </a:lnTo>
                <a:lnTo>
                  <a:pt x="0" y="377296"/>
                </a:lnTo>
                <a:lnTo>
                  <a:pt x="43341" y="305954"/>
                </a:lnTo>
                <a:cubicBezTo>
                  <a:pt x="105583" y="213824"/>
                  <a:pt x="180774" y="131161"/>
                  <a:pt x="266303" y="60577"/>
                </a:cubicBezTo>
                <a:close/>
              </a:path>
            </a:pathLst>
          </a:cu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EDEDCF29-07F4-4D1B-949A-A473445778E0}"/>
              </a:ext>
            </a:extLst>
          </p:cNvPr>
          <p:cNvSpPr/>
          <p:nvPr/>
        </p:nvSpPr>
        <p:spPr>
          <a:xfrm>
            <a:off x="2073492" y="1458913"/>
            <a:ext cx="2822562" cy="1093383"/>
          </a:xfrm>
          <a:custGeom>
            <a:avLst/>
            <a:gdLst>
              <a:gd name="connsiteX0" fmla="*/ 0 w 3227965"/>
              <a:gd name="connsiteY0" fmla="*/ 545104 h 1090207"/>
              <a:gd name="connsiteX1" fmla="*/ 545104 w 3227965"/>
              <a:gd name="connsiteY1" fmla="*/ 0 h 1090207"/>
              <a:gd name="connsiteX2" fmla="*/ 2682862 w 3227965"/>
              <a:gd name="connsiteY2" fmla="*/ 0 h 1090207"/>
              <a:gd name="connsiteX3" fmla="*/ 3227966 w 3227965"/>
              <a:gd name="connsiteY3" fmla="*/ 545104 h 1090207"/>
              <a:gd name="connsiteX4" fmla="*/ 3227965 w 3227965"/>
              <a:gd name="connsiteY4" fmla="*/ 545104 h 1090207"/>
              <a:gd name="connsiteX5" fmla="*/ 2682861 w 3227965"/>
              <a:gd name="connsiteY5" fmla="*/ 1090208 h 1090207"/>
              <a:gd name="connsiteX6" fmla="*/ 545104 w 3227965"/>
              <a:gd name="connsiteY6" fmla="*/ 1090207 h 1090207"/>
              <a:gd name="connsiteX7" fmla="*/ 0 w 3227965"/>
              <a:gd name="connsiteY7" fmla="*/ 545103 h 1090207"/>
              <a:gd name="connsiteX8" fmla="*/ 0 w 3227965"/>
              <a:gd name="connsiteY8" fmla="*/ 545104 h 1090207"/>
              <a:gd name="connsiteX0" fmla="*/ 0 w 3227966"/>
              <a:gd name="connsiteY0" fmla="*/ 545104 h 1090208"/>
              <a:gd name="connsiteX1" fmla="*/ 545104 w 3227966"/>
              <a:gd name="connsiteY1" fmla="*/ 0 h 1090208"/>
              <a:gd name="connsiteX2" fmla="*/ 2682862 w 3227966"/>
              <a:gd name="connsiteY2" fmla="*/ 0 h 1090208"/>
              <a:gd name="connsiteX3" fmla="*/ 3227966 w 3227966"/>
              <a:gd name="connsiteY3" fmla="*/ 545104 h 1090208"/>
              <a:gd name="connsiteX4" fmla="*/ 3227965 w 3227966"/>
              <a:gd name="connsiteY4" fmla="*/ 545104 h 1090208"/>
              <a:gd name="connsiteX5" fmla="*/ 2682861 w 3227966"/>
              <a:gd name="connsiteY5" fmla="*/ 1090208 h 1090208"/>
              <a:gd name="connsiteX6" fmla="*/ 545104 w 3227966"/>
              <a:gd name="connsiteY6" fmla="*/ 1090207 h 1090208"/>
              <a:gd name="connsiteX7" fmla="*/ 0 w 3227966"/>
              <a:gd name="connsiteY7" fmla="*/ 545103 h 1090208"/>
              <a:gd name="connsiteX8" fmla="*/ 91440 w 3227966"/>
              <a:gd name="connsiteY8" fmla="*/ 636544 h 1090208"/>
              <a:gd name="connsiteX0" fmla="*/ 0 w 3227966"/>
              <a:gd name="connsiteY0" fmla="*/ 545104 h 1090208"/>
              <a:gd name="connsiteX1" fmla="*/ 545104 w 3227966"/>
              <a:gd name="connsiteY1" fmla="*/ 0 h 1090208"/>
              <a:gd name="connsiteX2" fmla="*/ 2682862 w 3227966"/>
              <a:gd name="connsiteY2" fmla="*/ 0 h 1090208"/>
              <a:gd name="connsiteX3" fmla="*/ 3227966 w 3227966"/>
              <a:gd name="connsiteY3" fmla="*/ 545104 h 1090208"/>
              <a:gd name="connsiteX4" fmla="*/ 3227965 w 3227966"/>
              <a:gd name="connsiteY4" fmla="*/ 545104 h 1090208"/>
              <a:gd name="connsiteX5" fmla="*/ 2682861 w 3227966"/>
              <a:gd name="connsiteY5" fmla="*/ 1090208 h 1090208"/>
              <a:gd name="connsiteX6" fmla="*/ 545104 w 3227966"/>
              <a:gd name="connsiteY6" fmla="*/ 1090207 h 1090208"/>
              <a:gd name="connsiteX7" fmla="*/ 91440 w 3227966"/>
              <a:gd name="connsiteY7" fmla="*/ 636544 h 1090208"/>
              <a:gd name="connsiteX0" fmla="*/ 0 w 3227966"/>
              <a:gd name="connsiteY0" fmla="*/ 545104 h 1090208"/>
              <a:gd name="connsiteX1" fmla="*/ 545104 w 3227966"/>
              <a:gd name="connsiteY1" fmla="*/ 0 h 1090208"/>
              <a:gd name="connsiteX2" fmla="*/ 2682862 w 3227966"/>
              <a:gd name="connsiteY2" fmla="*/ 0 h 1090208"/>
              <a:gd name="connsiteX3" fmla="*/ 3227966 w 3227966"/>
              <a:gd name="connsiteY3" fmla="*/ 545104 h 1090208"/>
              <a:gd name="connsiteX4" fmla="*/ 3227965 w 3227966"/>
              <a:gd name="connsiteY4" fmla="*/ 545104 h 1090208"/>
              <a:gd name="connsiteX5" fmla="*/ 2682861 w 3227966"/>
              <a:gd name="connsiteY5" fmla="*/ 1090208 h 1090208"/>
              <a:gd name="connsiteX6" fmla="*/ 545104 w 3227966"/>
              <a:gd name="connsiteY6" fmla="*/ 1090207 h 1090208"/>
              <a:gd name="connsiteX0" fmla="*/ 0 w 2682862"/>
              <a:gd name="connsiteY0" fmla="*/ 0 h 1090208"/>
              <a:gd name="connsiteX1" fmla="*/ 2137758 w 2682862"/>
              <a:gd name="connsiteY1" fmla="*/ 0 h 1090208"/>
              <a:gd name="connsiteX2" fmla="*/ 2682862 w 2682862"/>
              <a:gd name="connsiteY2" fmla="*/ 545104 h 1090208"/>
              <a:gd name="connsiteX3" fmla="*/ 2682861 w 2682862"/>
              <a:gd name="connsiteY3" fmla="*/ 545104 h 1090208"/>
              <a:gd name="connsiteX4" fmla="*/ 2137757 w 2682862"/>
              <a:gd name="connsiteY4" fmla="*/ 1090208 h 1090208"/>
              <a:gd name="connsiteX5" fmla="*/ 0 w 2682862"/>
              <a:gd name="connsiteY5" fmla="*/ 1090207 h 1090208"/>
              <a:gd name="connsiteX0" fmla="*/ 377825 w 2682862"/>
              <a:gd name="connsiteY0" fmla="*/ 0 h 1093383"/>
              <a:gd name="connsiteX1" fmla="*/ 2137758 w 2682862"/>
              <a:gd name="connsiteY1" fmla="*/ 3175 h 1093383"/>
              <a:gd name="connsiteX2" fmla="*/ 2682862 w 2682862"/>
              <a:gd name="connsiteY2" fmla="*/ 548279 h 1093383"/>
              <a:gd name="connsiteX3" fmla="*/ 2682861 w 2682862"/>
              <a:gd name="connsiteY3" fmla="*/ 548279 h 1093383"/>
              <a:gd name="connsiteX4" fmla="*/ 2137757 w 2682862"/>
              <a:gd name="connsiteY4" fmla="*/ 1093383 h 1093383"/>
              <a:gd name="connsiteX5" fmla="*/ 0 w 2682862"/>
              <a:gd name="connsiteY5" fmla="*/ 1093382 h 1093383"/>
              <a:gd name="connsiteX0" fmla="*/ 517525 w 2822562"/>
              <a:gd name="connsiteY0" fmla="*/ 0 h 1093383"/>
              <a:gd name="connsiteX1" fmla="*/ 2277458 w 2822562"/>
              <a:gd name="connsiteY1" fmla="*/ 3175 h 1093383"/>
              <a:gd name="connsiteX2" fmla="*/ 2822562 w 2822562"/>
              <a:gd name="connsiteY2" fmla="*/ 548279 h 1093383"/>
              <a:gd name="connsiteX3" fmla="*/ 2822561 w 2822562"/>
              <a:gd name="connsiteY3" fmla="*/ 548279 h 1093383"/>
              <a:gd name="connsiteX4" fmla="*/ 2277457 w 2822562"/>
              <a:gd name="connsiteY4" fmla="*/ 1093383 h 1093383"/>
              <a:gd name="connsiteX5" fmla="*/ 0 w 2822562"/>
              <a:gd name="connsiteY5" fmla="*/ 1090207 h 1093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22562" h="1093383">
                <a:moveTo>
                  <a:pt x="517525" y="0"/>
                </a:moveTo>
                <a:lnTo>
                  <a:pt x="2277458" y="3175"/>
                </a:lnTo>
                <a:cubicBezTo>
                  <a:pt x="2578511" y="3175"/>
                  <a:pt x="2822562" y="247226"/>
                  <a:pt x="2822562" y="548279"/>
                </a:cubicBezTo>
                <a:lnTo>
                  <a:pt x="2822561" y="548279"/>
                </a:lnTo>
                <a:cubicBezTo>
                  <a:pt x="2822561" y="849332"/>
                  <a:pt x="2578510" y="1093383"/>
                  <a:pt x="2277457" y="1093383"/>
                </a:cubicBezTo>
                <a:lnTo>
                  <a:pt x="0" y="1090207"/>
                </a:lnTo>
              </a:path>
            </a:pathLst>
          </a:custGeom>
          <a:gradFill>
            <a:gsLst>
              <a:gs pos="100000">
                <a:schemeClr val="accent2">
                  <a:alpha val="10000"/>
                </a:schemeClr>
              </a:gs>
              <a:gs pos="0">
                <a:schemeClr val="bg1">
                  <a:alpha val="0"/>
                </a:schemeClr>
              </a:gs>
            </a:gsLst>
            <a:lin ang="0" scaled="0"/>
          </a:gradFill>
          <a:ln w="38100" cap="rnd">
            <a:solidFill>
              <a:schemeClr val="accent2">
                <a:lumMod val="20000"/>
                <a:lumOff val="80000"/>
              </a:schemeClr>
            </a:solidFill>
            <a:round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7" name="Прямоугольник: скругленные углы 1">
            <a:extLst>
              <a:ext uri="{FF2B5EF4-FFF2-40B4-BE49-F238E27FC236}">
                <a16:creationId xmlns:a16="http://schemas.microsoft.com/office/drawing/2014/main" id="{6BC7A176-15E1-40AE-B78C-9ED19ADB267B}"/>
              </a:ext>
            </a:extLst>
          </p:cNvPr>
          <p:cNvSpPr/>
          <p:nvPr/>
        </p:nvSpPr>
        <p:spPr>
          <a:xfrm>
            <a:off x="1662752" y="3226651"/>
            <a:ext cx="2822562" cy="1093383"/>
          </a:xfrm>
          <a:custGeom>
            <a:avLst/>
            <a:gdLst>
              <a:gd name="connsiteX0" fmla="*/ 0 w 3227965"/>
              <a:gd name="connsiteY0" fmla="*/ 545104 h 1090207"/>
              <a:gd name="connsiteX1" fmla="*/ 545104 w 3227965"/>
              <a:gd name="connsiteY1" fmla="*/ 0 h 1090207"/>
              <a:gd name="connsiteX2" fmla="*/ 2682862 w 3227965"/>
              <a:gd name="connsiteY2" fmla="*/ 0 h 1090207"/>
              <a:gd name="connsiteX3" fmla="*/ 3227966 w 3227965"/>
              <a:gd name="connsiteY3" fmla="*/ 545104 h 1090207"/>
              <a:gd name="connsiteX4" fmla="*/ 3227965 w 3227965"/>
              <a:gd name="connsiteY4" fmla="*/ 545104 h 1090207"/>
              <a:gd name="connsiteX5" fmla="*/ 2682861 w 3227965"/>
              <a:gd name="connsiteY5" fmla="*/ 1090208 h 1090207"/>
              <a:gd name="connsiteX6" fmla="*/ 545104 w 3227965"/>
              <a:gd name="connsiteY6" fmla="*/ 1090207 h 1090207"/>
              <a:gd name="connsiteX7" fmla="*/ 0 w 3227965"/>
              <a:gd name="connsiteY7" fmla="*/ 545103 h 1090207"/>
              <a:gd name="connsiteX8" fmla="*/ 0 w 3227965"/>
              <a:gd name="connsiteY8" fmla="*/ 545104 h 1090207"/>
              <a:gd name="connsiteX0" fmla="*/ 0 w 3227966"/>
              <a:gd name="connsiteY0" fmla="*/ 545104 h 1090208"/>
              <a:gd name="connsiteX1" fmla="*/ 545104 w 3227966"/>
              <a:gd name="connsiteY1" fmla="*/ 0 h 1090208"/>
              <a:gd name="connsiteX2" fmla="*/ 2682862 w 3227966"/>
              <a:gd name="connsiteY2" fmla="*/ 0 h 1090208"/>
              <a:gd name="connsiteX3" fmla="*/ 3227966 w 3227966"/>
              <a:gd name="connsiteY3" fmla="*/ 545104 h 1090208"/>
              <a:gd name="connsiteX4" fmla="*/ 3227965 w 3227966"/>
              <a:gd name="connsiteY4" fmla="*/ 545104 h 1090208"/>
              <a:gd name="connsiteX5" fmla="*/ 2682861 w 3227966"/>
              <a:gd name="connsiteY5" fmla="*/ 1090208 h 1090208"/>
              <a:gd name="connsiteX6" fmla="*/ 545104 w 3227966"/>
              <a:gd name="connsiteY6" fmla="*/ 1090207 h 1090208"/>
              <a:gd name="connsiteX7" fmla="*/ 0 w 3227966"/>
              <a:gd name="connsiteY7" fmla="*/ 545103 h 1090208"/>
              <a:gd name="connsiteX8" fmla="*/ 91440 w 3227966"/>
              <a:gd name="connsiteY8" fmla="*/ 636544 h 1090208"/>
              <a:gd name="connsiteX0" fmla="*/ 0 w 3227966"/>
              <a:gd name="connsiteY0" fmla="*/ 545104 h 1090208"/>
              <a:gd name="connsiteX1" fmla="*/ 545104 w 3227966"/>
              <a:gd name="connsiteY1" fmla="*/ 0 h 1090208"/>
              <a:gd name="connsiteX2" fmla="*/ 2682862 w 3227966"/>
              <a:gd name="connsiteY2" fmla="*/ 0 h 1090208"/>
              <a:gd name="connsiteX3" fmla="*/ 3227966 w 3227966"/>
              <a:gd name="connsiteY3" fmla="*/ 545104 h 1090208"/>
              <a:gd name="connsiteX4" fmla="*/ 3227965 w 3227966"/>
              <a:gd name="connsiteY4" fmla="*/ 545104 h 1090208"/>
              <a:gd name="connsiteX5" fmla="*/ 2682861 w 3227966"/>
              <a:gd name="connsiteY5" fmla="*/ 1090208 h 1090208"/>
              <a:gd name="connsiteX6" fmla="*/ 545104 w 3227966"/>
              <a:gd name="connsiteY6" fmla="*/ 1090207 h 1090208"/>
              <a:gd name="connsiteX7" fmla="*/ 91440 w 3227966"/>
              <a:gd name="connsiteY7" fmla="*/ 636544 h 1090208"/>
              <a:gd name="connsiteX0" fmla="*/ 0 w 3227966"/>
              <a:gd name="connsiteY0" fmla="*/ 545104 h 1090208"/>
              <a:gd name="connsiteX1" fmla="*/ 545104 w 3227966"/>
              <a:gd name="connsiteY1" fmla="*/ 0 h 1090208"/>
              <a:gd name="connsiteX2" fmla="*/ 2682862 w 3227966"/>
              <a:gd name="connsiteY2" fmla="*/ 0 h 1090208"/>
              <a:gd name="connsiteX3" fmla="*/ 3227966 w 3227966"/>
              <a:gd name="connsiteY3" fmla="*/ 545104 h 1090208"/>
              <a:gd name="connsiteX4" fmla="*/ 3227965 w 3227966"/>
              <a:gd name="connsiteY4" fmla="*/ 545104 h 1090208"/>
              <a:gd name="connsiteX5" fmla="*/ 2682861 w 3227966"/>
              <a:gd name="connsiteY5" fmla="*/ 1090208 h 1090208"/>
              <a:gd name="connsiteX6" fmla="*/ 545104 w 3227966"/>
              <a:gd name="connsiteY6" fmla="*/ 1090207 h 1090208"/>
              <a:gd name="connsiteX0" fmla="*/ 0 w 2682862"/>
              <a:gd name="connsiteY0" fmla="*/ 0 h 1090208"/>
              <a:gd name="connsiteX1" fmla="*/ 2137758 w 2682862"/>
              <a:gd name="connsiteY1" fmla="*/ 0 h 1090208"/>
              <a:gd name="connsiteX2" fmla="*/ 2682862 w 2682862"/>
              <a:gd name="connsiteY2" fmla="*/ 545104 h 1090208"/>
              <a:gd name="connsiteX3" fmla="*/ 2682861 w 2682862"/>
              <a:gd name="connsiteY3" fmla="*/ 545104 h 1090208"/>
              <a:gd name="connsiteX4" fmla="*/ 2137757 w 2682862"/>
              <a:gd name="connsiteY4" fmla="*/ 1090208 h 1090208"/>
              <a:gd name="connsiteX5" fmla="*/ 0 w 2682862"/>
              <a:gd name="connsiteY5" fmla="*/ 1090207 h 1090208"/>
              <a:gd name="connsiteX0" fmla="*/ 377825 w 2682862"/>
              <a:gd name="connsiteY0" fmla="*/ 0 h 1093383"/>
              <a:gd name="connsiteX1" fmla="*/ 2137758 w 2682862"/>
              <a:gd name="connsiteY1" fmla="*/ 3175 h 1093383"/>
              <a:gd name="connsiteX2" fmla="*/ 2682862 w 2682862"/>
              <a:gd name="connsiteY2" fmla="*/ 548279 h 1093383"/>
              <a:gd name="connsiteX3" fmla="*/ 2682861 w 2682862"/>
              <a:gd name="connsiteY3" fmla="*/ 548279 h 1093383"/>
              <a:gd name="connsiteX4" fmla="*/ 2137757 w 2682862"/>
              <a:gd name="connsiteY4" fmla="*/ 1093383 h 1093383"/>
              <a:gd name="connsiteX5" fmla="*/ 0 w 2682862"/>
              <a:gd name="connsiteY5" fmla="*/ 1093382 h 1093383"/>
              <a:gd name="connsiteX0" fmla="*/ 517525 w 2822562"/>
              <a:gd name="connsiteY0" fmla="*/ 0 h 1093383"/>
              <a:gd name="connsiteX1" fmla="*/ 2277458 w 2822562"/>
              <a:gd name="connsiteY1" fmla="*/ 3175 h 1093383"/>
              <a:gd name="connsiteX2" fmla="*/ 2822562 w 2822562"/>
              <a:gd name="connsiteY2" fmla="*/ 548279 h 1093383"/>
              <a:gd name="connsiteX3" fmla="*/ 2822561 w 2822562"/>
              <a:gd name="connsiteY3" fmla="*/ 548279 h 1093383"/>
              <a:gd name="connsiteX4" fmla="*/ 2277457 w 2822562"/>
              <a:gd name="connsiteY4" fmla="*/ 1093383 h 1093383"/>
              <a:gd name="connsiteX5" fmla="*/ 0 w 2822562"/>
              <a:gd name="connsiteY5" fmla="*/ 1090207 h 1093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22562" h="1093383">
                <a:moveTo>
                  <a:pt x="517525" y="0"/>
                </a:moveTo>
                <a:lnTo>
                  <a:pt x="2277458" y="3175"/>
                </a:lnTo>
                <a:cubicBezTo>
                  <a:pt x="2578511" y="3175"/>
                  <a:pt x="2822562" y="247226"/>
                  <a:pt x="2822562" y="548279"/>
                </a:cubicBezTo>
                <a:lnTo>
                  <a:pt x="2822561" y="548279"/>
                </a:lnTo>
                <a:cubicBezTo>
                  <a:pt x="2822561" y="849332"/>
                  <a:pt x="2578510" y="1093383"/>
                  <a:pt x="2277457" y="1093383"/>
                </a:cubicBezTo>
                <a:lnTo>
                  <a:pt x="0" y="1090207"/>
                </a:lnTo>
              </a:path>
            </a:pathLst>
          </a:custGeom>
          <a:gradFill>
            <a:gsLst>
              <a:gs pos="100000">
                <a:schemeClr val="accent2">
                  <a:alpha val="10000"/>
                </a:schemeClr>
              </a:gs>
              <a:gs pos="0">
                <a:schemeClr val="bg1">
                  <a:alpha val="0"/>
                </a:schemeClr>
              </a:gs>
            </a:gsLst>
            <a:lin ang="0" scaled="0"/>
          </a:gradFill>
          <a:ln w="38100" cap="rnd">
            <a:solidFill>
              <a:schemeClr val="accent2">
                <a:lumMod val="20000"/>
                <a:lumOff val="80000"/>
              </a:schemeClr>
            </a:solidFill>
            <a:round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9" name="Прямоугольник: скругленные углы 1">
            <a:extLst>
              <a:ext uri="{FF2B5EF4-FFF2-40B4-BE49-F238E27FC236}">
                <a16:creationId xmlns:a16="http://schemas.microsoft.com/office/drawing/2014/main" id="{ECBF0E83-4011-4CA1-918C-4DA4723F4638}"/>
              </a:ext>
            </a:extLst>
          </p:cNvPr>
          <p:cNvSpPr/>
          <p:nvPr/>
        </p:nvSpPr>
        <p:spPr>
          <a:xfrm>
            <a:off x="1864361" y="4983111"/>
            <a:ext cx="2822562" cy="1093383"/>
          </a:xfrm>
          <a:custGeom>
            <a:avLst/>
            <a:gdLst>
              <a:gd name="connsiteX0" fmla="*/ 0 w 3227965"/>
              <a:gd name="connsiteY0" fmla="*/ 545104 h 1090207"/>
              <a:gd name="connsiteX1" fmla="*/ 545104 w 3227965"/>
              <a:gd name="connsiteY1" fmla="*/ 0 h 1090207"/>
              <a:gd name="connsiteX2" fmla="*/ 2682862 w 3227965"/>
              <a:gd name="connsiteY2" fmla="*/ 0 h 1090207"/>
              <a:gd name="connsiteX3" fmla="*/ 3227966 w 3227965"/>
              <a:gd name="connsiteY3" fmla="*/ 545104 h 1090207"/>
              <a:gd name="connsiteX4" fmla="*/ 3227965 w 3227965"/>
              <a:gd name="connsiteY4" fmla="*/ 545104 h 1090207"/>
              <a:gd name="connsiteX5" fmla="*/ 2682861 w 3227965"/>
              <a:gd name="connsiteY5" fmla="*/ 1090208 h 1090207"/>
              <a:gd name="connsiteX6" fmla="*/ 545104 w 3227965"/>
              <a:gd name="connsiteY6" fmla="*/ 1090207 h 1090207"/>
              <a:gd name="connsiteX7" fmla="*/ 0 w 3227965"/>
              <a:gd name="connsiteY7" fmla="*/ 545103 h 1090207"/>
              <a:gd name="connsiteX8" fmla="*/ 0 w 3227965"/>
              <a:gd name="connsiteY8" fmla="*/ 545104 h 1090207"/>
              <a:gd name="connsiteX0" fmla="*/ 0 w 3227966"/>
              <a:gd name="connsiteY0" fmla="*/ 545104 h 1090208"/>
              <a:gd name="connsiteX1" fmla="*/ 545104 w 3227966"/>
              <a:gd name="connsiteY1" fmla="*/ 0 h 1090208"/>
              <a:gd name="connsiteX2" fmla="*/ 2682862 w 3227966"/>
              <a:gd name="connsiteY2" fmla="*/ 0 h 1090208"/>
              <a:gd name="connsiteX3" fmla="*/ 3227966 w 3227966"/>
              <a:gd name="connsiteY3" fmla="*/ 545104 h 1090208"/>
              <a:gd name="connsiteX4" fmla="*/ 3227965 w 3227966"/>
              <a:gd name="connsiteY4" fmla="*/ 545104 h 1090208"/>
              <a:gd name="connsiteX5" fmla="*/ 2682861 w 3227966"/>
              <a:gd name="connsiteY5" fmla="*/ 1090208 h 1090208"/>
              <a:gd name="connsiteX6" fmla="*/ 545104 w 3227966"/>
              <a:gd name="connsiteY6" fmla="*/ 1090207 h 1090208"/>
              <a:gd name="connsiteX7" fmla="*/ 0 w 3227966"/>
              <a:gd name="connsiteY7" fmla="*/ 545103 h 1090208"/>
              <a:gd name="connsiteX8" fmla="*/ 91440 w 3227966"/>
              <a:gd name="connsiteY8" fmla="*/ 636544 h 1090208"/>
              <a:gd name="connsiteX0" fmla="*/ 0 w 3227966"/>
              <a:gd name="connsiteY0" fmla="*/ 545104 h 1090208"/>
              <a:gd name="connsiteX1" fmla="*/ 545104 w 3227966"/>
              <a:gd name="connsiteY1" fmla="*/ 0 h 1090208"/>
              <a:gd name="connsiteX2" fmla="*/ 2682862 w 3227966"/>
              <a:gd name="connsiteY2" fmla="*/ 0 h 1090208"/>
              <a:gd name="connsiteX3" fmla="*/ 3227966 w 3227966"/>
              <a:gd name="connsiteY3" fmla="*/ 545104 h 1090208"/>
              <a:gd name="connsiteX4" fmla="*/ 3227965 w 3227966"/>
              <a:gd name="connsiteY4" fmla="*/ 545104 h 1090208"/>
              <a:gd name="connsiteX5" fmla="*/ 2682861 w 3227966"/>
              <a:gd name="connsiteY5" fmla="*/ 1090208 h 1090208"/>
              <a:gd name="connsiteX6" fmla="*/ 545104 w 3227966"/>
              <a:gd name="connsiteY6" fmla="*/ 1090207 h 1090208"/>
              <a:gd name="connsiteX7" fmla="*/ 91440 w 3227966"/>
              <a:gd name="connsiteY7" fmla="*/ 636544 h 1090208"/>
              <a:gd name="connsiteX0" fmla="*/ 0 w 3227966"/>
              <a:gd name="connsiteY0" fmla="*/ 545104 h 1090208"/>
              <a:gd name="connsiteX1" fmla="*/ 545104 w 3227966"/>
              <a:gd name="connsiteY1" fmla="*/ 0 h 1090208"/>
              <a:gd name="connsiteX2" fmla="*/ 2682862 w 3227966"/>
              <a:gd name="connsiteY2" fmla="*/ 0 h 1090208"/>
              <a:gd name="connsiteX3" fmla="*/ 3227966 w 3227966"/>
              <a:gd name="connsiteY3" fmla="*/ 545104 h 1090208"/>
              <a:gd name="connsiteX4" fmla="*/ 3227965 w 3227966"/>
              <a:gd name="connsiteY4" fmla="*/ 545104 h 1090208"/>
              <a:gd name="connsiteX5" fmla="*/ 2682861 w 3227966"/>
              <a:gd name="connsiteY5" fmla="*/ 1090208 h 1090208"/>
              <a:gd name="connsiteX6" fmla="*/ 545104 w 3227966"/>
              <a:gd name="connsiteY6" fmla="*/ 1090207 h 1090208"/>
              <a:gd name="connsiteX0" fmla="*/ 0 w 2682862"/>
              <a:gd name="connsiteY0" fmla="*/ 0 h 1090208"/>
              <a:gd name="connsiteX1" fmla="*/ 2137758 w 2682862"/>
              <a:gd name="connsiteY1" fmla="*/ 0 h 1090208"/>
              <a:gd name="connsiteX2" fmla="*/ 2682862 w 2682862"/>
              <a:gd name="connsiteY2" fmla="*/ 545104 h 1090208"/>
              <a:gd name="connsiteX3" fmla="*/ 2682861 w 2682862"/>
              <a:gd name="connsiteY3" fmla="*/ 545104 h 1090208"/>
              <a:gd name="connsiteX4" fmla="*/ 2137757 w 2682862"/>
              <a:gd name="connsiteY4" fmla="*/ 1090208 h 1090208"/>
              <a:gd name="connsiteX5" fmla="*/ 0 w 2682862"/>
              <a:gd name="connsiteY5" fmla="*/ 1090207 h 1090208"/>
              <a:gd name="connsiteX0" fmla="*/ 377825 w 2682862"/>
              <a:gd name="connsiteY0" fmla="*/ 0 h 1093383"/>
              <a:gd name="connsiteX1" fmla="*/ 2137758 w 2682862"/>
              <a:gd name="connsiteY1" fmla="*/ 3175 h 1093383"/>
              <a:gd name="connsiteX2" fmla="*/ 2682862 w 2682862"/>
              <a:gd name="connsiteY2" fmla="*/ 548279 h 1093383"/>
              <a:gd name="connsiteX3" fmla="*/ 2682861 w 2682862"/>
              <a:gd name="connsiteY3" fmla="*/ 548279 h 1093383"/>
              <a:gd name="connsiteX4" fmla="*/ 2137757 w 2682862"/>
              <a:gd name="connsiteY4" fmla="*/ 1093383 h 1093383"/>
              <a:gd name="connsiteX5" fmla="*/ 0 w 2682862"/>
              <a:gd name="connsiteY5" fmla="*/ 1093382 h 1093383"/>
              <a:gd name="connsiteX0" fmla="*/ 517525 w 2822562"/>
              <a:gd name="connsiteY0" fmla="*/ 0 h 1093383"/>
              <a:gd name="connsiteX1" fmla="*/ 2277458 w 2822562"/>
              <a:gd name="connsiteY1" fmla="*/ 3175 h 1093383"/>
              <a:gd name="connsiteX2" fmla="*/ 2822562 w 2822562"/>
              <a:gd name="connsiteY2" fmla="*/ 548279 h 1093383"/>
              <a:gd name="connsiteX3" fmla="*/ 2822561 w 2822562"/>
              <a:gd name="connsiteY3" fmla="*/ 548279 h 1093383"/>
              <a:gd name="connsiteX4" fmla="*/ 2277457 w 2822562"/>
              <a:gd name="connsiteY4" fmla="*/ 1093383 h 1093383"/>
              <a:gd name="connsiteX5" fmla="*/ 0 w 2822562"/>
              <a:gd name="connsiteY5" fmla="*/ 1090207 h 1093383"/>
              <a:gd name="connsiteX0" fmla="*/ 830262 w 2822562"/>
              <a:gd name="connsiteY0" fmla="*/ 0 h 1093383"/>
              <a:gd name="connsiteX1" fmla="*/ 2277458 w 2822562"/>
              <a:gd name="connsiteY1" fmla="*/ 3175 h 1093383"/>
              <a:gd name="connsiteX2" fmla="*/ 2822562 w 2822562"/>
              <a:gd name="connsiteY2" fmla="*/ 548279 h 1093383"/>
              <a:gd name="connsiteX3" fmla="*/ 2822561 w 2822562"/>
              <a:gd name="connsiteY3" fmla="*/ 548279 h 1093383"/>
              <a:gd name="connsiteX4" fmla="*/ 2277457 w 2822562"/>
              <a:gd name="connsiteY4" fmla="*/ 1093383 h 1093383"/>
              <a:gd name="connsiteX5" fmla="*/ 0 w 2822562"/>
              <a:gd name="connsiteY5" fmla="*/ 1090207 h 1093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22562" h="1093383">
                <a:moveTo>
                  <a:pt x="830262" y="0"/>
                </a:moveTo>
                <a:lnTo>
                  <a:pt x="2277458" y="3175"/>
                </a:lnTo>
                <a:cubicBezTo>
                  <a:pt x="2578511" y="3175"/>
                  <a:pt x="2822562" y="247226"/>
                  <a:pt x="2822562" y="548279"/>
                </a:cubicBezTo>
                <a:lnTo>
                  <a:pt x="2822561" y="548279"/>
                </a:lnTo>
                <a:cubicBezTo>
                  <a:pt x="2822561" y="849332"/>
                  <a:pt x="2578510" y="1093383"/>
                  <a:pt x="2277457" y="1093383"/>
                </a:cubicBezTo>
                <a:lnTo>
                  <a:pt x="0" y="1090207"/>
                </a:lnTo>
              </a:path>
            </a:pathLst>
          </a:custGeom>
          <a:gradFill>
            <a:gsLst>
              <a:gs pos="100000">
                <a:schemeClr val="accent2">
                  <a:alpha val="10000"/>
                </a:schemeClr>
              </a:gs>
              <a:gs pos="0">
                <a:schemeClr val="bg1">
                  <a:alpha val="0"/>
                </a:schemeClr>
              </a:gs>
            </a:gsLst>
            <a:lin ang="0" scaled="0"/>
          </a:gradFill>
          <a:ln w="38100" cap="rnd">
            <a:solidFill>
              <a:schemeClr val="accent2">
                <a:lumMod val="20000"/>
                <a:lumOff val="80000"/>
              </a:schemeClr>
            </a:solidFill>
            <a:round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0" name="Прямоугольник: скругленные углы 1">
            <a:extLst>
              <a:ext uri="{FF2B5EF4-FFF2-40B4-BE49-F238E27FC236}">
                <a16:creationId xmlns:a16="http://schemas.microsoft.com/office/drawing/2014/main" id="{1B75CCD5-CB65-49FD-8F10-910B997438BB}"/>
              </a:ext>
            </a:extLst>
          </p:cNvPr>
          <p:cNvSpPr/>
          <p:nvPr/>
        </p:nvSpPr>
        <p:spPr>
          <a:xfrm>
            <a:off x="8189552" y="4981676"/>
            <a:ext cx="2822562" cy="1093383"/>
          </a:xfrm>
          <a:custGeom>
            <a:avLst/>
            <a:gdLst>
              <a:gd name="connsiteX0" fmla="*/ 0 w 3227965"/>
              <a:gd name="connsiteY0" fmla="*/ 545104 h 1090207"/>
              <a:gd name="connsiteX1" fmla="*/ 545104 w 3227965"/>
              <a:gd name="connsiteY1" fmla="*/ 0 h 1090207"/>
              <a:gd name="connsiteX2" fmla="*/ 2682862 w 3227965"/>
              <a:gd name="connsiteY2" fmla="*/ 0 h 1090207"/>
              <a:gd name="connsiteX3" fmla="*/ 3227966 w 3227965"/>
              <a:gd name="connsiteY3" fmla="*/ 545104 h 1090207"/>
              <a:gd name="connsiteX4" fmla="*/ 3227965 w 3227965"/>
              <a:gd name="connsiteY4" fmla="*/ 545104 h 1090207"/>
              <a:gd name="connsiteX5" fmla="*/ 2682861 w 3227965"/>
              <a:gd name="connsiteY5" fmla="*/ 1090208 h 1090207"/>
              <a:gd name="connsiteX6" fmla="*/ 545104 w 3227965"/>
              <a:gd name="connsiteY6" fmla="*/ 1090207 h 1090207"/>
              <a:gd name="connsiteX7" fmla="*/ 0 w 3227965"/>
              <a:gd name="connsiteY7" fmla="*/ 545103 h 1090207"/>
              <a:gd name="connsiteX8" fmla="*/ 0 w 3227965"/>
              <a:gd name="connsiteY8" fmla="*/ 545104 h 1090207"/>
              <a:gd name="connsiteX0" fmla="*/ 0 w 3227966"/>
              <a:gd name="connsiteY0" fmla="*/ 545104 h 1090208"/>
              <a:gd name="connsiteX1" fmla="*/ 545104 w 3227966"/>
              <a:gd name="connsiteY1" fmla="*/ 0 h 1090208"/>
              <a:gd name="connsiteX2" fmla="*/ 2682862 w 3227966"/>
              <a:gd name="connsiteY2" fmla="*/ 0 h 1090208"/>
              <a:gd name="connsiteX3" fmla="*/ 3227966 w 3227966"/>
              <a:gd name="connsiteY3" fmla="*/ 545104 h 1090208"/>
              <a:gd name="connsiteX4" fmla="*/ 3227965 w 3227966"/>
              <a:gd name="connsiteY4" fmla="*/ 545104 h 1090208"/>
              <a:gd name="connsiteX5" fmla="*/ 2682861 w 3227966"/>
              <a:gd name="connsiteY5" fmla="*/ 1090208 h 1090208"/>
              <a:gd name="connsiteX6" fmla="*/ 545104 w 3227966"/>
              <a:gd name="connsiteY6" fmla="*/ 1090207 h 1090208"/>
              <a:gd name="connsiteX7" fmla="*/ 0 w 3227966"/>
              <a:gd name="connsiteY7" fmla="*/ 545103 h 1090208"/>
              <a:gd name="connsiteX8" fmla="*/ 91440 w 3227966"/>
              <a:gd name="connsiteY8" fmla="*/ 636544 h 1090208"/>
              <a:gd name="connsiteX0" fmla="*/ 0 w 3227966"/>
              <a:gd name="connsiteY0" fmla="*/ 545104 h 1090208"/>
              <a:gd name="connsiteX1" fmla="*/ 545104 w 3227966"/>
              <a:gd name="connsiteY1" fmla="*/ 0 h 1090208"/>
              <a:gd name="connsiteX2" fmla="*/ 2682862 w 3227966"/>
              <a:gd name="connsiteY2" fmla="*/ 0 h 1090208"/>
              <a:gd name="connsiteX3" fmla="*/ 3227966 w 3227966"/>
              <a:gd name="connsiteY3" fmla="*/ 545104 h 1090208"/>
              <a:gd name="connsiteX4" fmla="*/ 3227965 w 3227966"/>
              <a:gd name="connsiteY4" fmla="*/ 545104 h 1090208"/>
              <a:gd name="connsiteX5" fmla="*/ 2682861 w 3227966"/>
              <a:gd name="connsiteY5" fmla="*/ 1090208 h 1090208"/>
              <a:gd name="connsiteX6" fmla="*/ 545104 w 3227966"/>
              <a:gd name="connsiteY6" fmla="*/ 1090207 h 1090208"/>
              <a:gd name="connsiteX7" fmla="*/ 91440 w 3227966"/>
              <a:gd name="connsiteY7" fmla="*/ 636544 h 1090208"/>
              <a:gd name="connsiteX0" fmla="*/ 0 w 3227966"/>
              <a:gd name="connsiteY0" fmla="*/ 545104 h 1090208"/>
              <a:gd name="connsiteX1" fmla="*/ 545104 w 3227966"/>
              <a:gd name="connsiteY1" fmla="*/ 0 h 1090208"/>
              <a:gd name="connsiteX2" fmla="*/ 2682862 w 3227966"/>
              <a:gd name="connsiteY2" fmla="*/ 0 h 1090208"/>
              <a:gd name="connsiteX3" fmla="*/ 3227966 w 3227966"/>
              <a:gd name="connsiteY3" fmla="*/ 545104 h 1090208"/>
              <a:gd name="connsiteX4" fmla="*/ 3227965 w 3227966"/>
              <a:gd name="connsiteY4" fmla="*/ 545104 h 1090208"/>
              <a:gd name="connsiteX5" fmla="*/ 2682861 w 3227966"/>
              <a:gd name="connsiteY5" fmla="*/ 1090208 h 1090208"/>
              <a:gd name="connsiteX6" fmla="*/ 545104 w 3227966"/>
              <a:gd name="connsiteY6" fmla="*/ 1090207 h 1090208"/>
              <a:gd name="connsiteX0" fmla="*/ 0 w 2682862"/>
              <a:gd name="connsiteY0" fmla="*/ 0 h 1090208"/>
              <a:gd name="connsiteX1" fmla="*/ 2137758 w 2682862"/>
              <a:gd name="connsiteY1" fmla="*/ 0 h 1090208"/>
              <a:gd name="connsiteX2" fmla="*/ 2682862 w 2682862"/>
              <a:gd name="connsiteY2" fmla="*/ 545104 h 1090208"/>
              <a:gd name="connsiteX3" fmla="*/ 2682861 w 2682862"/>
              <a:gd name="connsiteY3" fmla="*/ 545104 h 1090208"/>
              <a:gd name="connsiteX4" fmla="*/ 2137757 w 2682862"/>
              <a:gd name="connsiteY4" fmla="*/ 1090208 h 1090208"/>
              <a:gd name="connsiteX5" fmla="*/ 0 w 2682862"/>
              <a:gd name="connsiteY5" fmla="*/ 1090207 h 1090208"/>
              <a:gd name="connsiteX0" fmla="*/ 377825 w 2682862"/>
              <a:gd name="connsiteY0" fmla="*/ 0 h 1093383"/>
              <a:gd name="connsiteX1" fmla="*/ 2137758 w 2682862"/>
              <a:gd name="connsiteY1" fmla="*/ 3175 h 1093383"/>
              <a:gd name="connsiteX2" fmla="*/ 2682862 w 2682862"/>
              <a:gd name="connsiteY2" fmla="*/ 548279 h 1093383"/>
              <a:gd name="connsiteX3" fmla="*/ 2682861 w 2682862"/>
              <a:gd name="connsiteY3" fmla="*/ 548279 h 1093383"/>
              <a:gd name="connsiteX4" fmla="*/ 2137757 w 2682862"/>
              <a:gd name="connsiteY4" fmla="*/ 1093383 h 1093383"/>
              <a:gd name="connsiteX5" fmla="*/ 0 w 2682862"/>
              <a:gd name="connsiteY5" fmla="*/ 1093382 h 1093383"/>
              <a:gd name="connsiteX0" fmla="*/ 517525 w 2822562"/>
              <a:gd name="connsiteY0" fmla="*/ 0 h 1093383"/>
              <a:gd name="connsiteX1" fmla="*/ 2277458 w 2822562"/>
              <a:gd name="connsiteY1" fmla="*/ 3175 h 1093383"/>
              <a:gd name="connsiteX2" fmla="*/ 2822562 w 2822562"/>
              <a:gd name="connsiteY2" fmla="*/ 548279 h 1093383"/>
              <a:gd name="connsiteX3" fmla="*/ 2822561 w 2822562"/>
              <a:gd name="connsiteY3" fmla="*/ 548279 h 1093383"/>
              <a:gd name="connsiteX4" fmla="*/ 2277457 w 2822562"/>
              <a:gd name="connsiteY4" fmla="*/ 1093383 h 1093383"/>
              <a:gd name="connsiteX5" fmla="*/ 0 w 2822562"/>
              <a:gd name="connsiteY5" fmla="*/ 1090207 h 1093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22562" h="1093383">
                <a:moveTo>
                  <a:pt x="517525" y="0"/>
                </a:moveTo>
                <a:lnTo>
                  <a:pt x="2277458" y="3175"/>
                </a:lnTo>
                <a:cubicBezTo>
                  <a:pt x="2578511" y="3175"/>
                  <a:pt x="2822562" y="247226"/>
                  <a:pt x="2822562" y="548279"/>
                </a:cubicBezTo>
                <a:lnTo>
                  <a:pt x="2822561" y="548279"/>
                </a:lnTo>
                <a:cubicBezTo>
                  <a:pt x="2822561" y="849332"/>
                  <a:pt x="2578510" y="1093383"/>
                  <a:pt x="2277457" y="1093383"/>
                </a:cubicBezTo>
                <a:lnTo>
                  <a:pt x="0" y="1090207"/>
                </a:lnTo>
              </a:path>
            </a:pathLst>
          </a:custGeom>
          <a:gradFill>
            <a:gsLst>
              <a:gs pos="100000">
                <a:schemeClr val="accent2">
                  <a:alpha val="10000"/>
                </a:schemeClr>
              </a:gs>
              <a:gs pos="0">
                <a:schemeClr val="bg1">
                  <a:alpha val="0"/>
                </a:schemeClr>
              </a:gs>
            </a:gsLst>
            <a:lin ang="0" scaled="0"/>
          </a:gradFill>
          <a:ln w="38100" cap="rnd">
            <a:solidFill>
              <a:schemeClr val="accent2">
                <a:lumMod val="20000"/>
                <a:lumOff val="80000"/>
              </a:schemeClr>
            </a:solidFill>
            <a:round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1" name="Прямоугольник: скругленные углы 1">
            <a:extLst>
              <a:ext uri="{FF2B5EF4-FFF2-40B4-BE49-F238E27FC236}">
                <a16:creationId xmlns:a16="http://schemas.microsoft.com/office/drawing/2014/main" id="{766E3457-70A2-44C6-B643-72AF4B067CF9}"/>
              </a:ext>
            </a:extLst>
          </p:cNvPr>
          <p:cNvSpPr/>
          <p:nvPr/>
        </p:nvSpPr>
        <p:spPr>
          <a:xfrm>
            <a:off x="8746318" y="3184837"/>
            <a:ext cx="2822562" cy="1093383"/>
          </a:xfrm>
          <a:custGeom>
            <a:avLst/>
            <a:gdLst>
              <a:gd name="connsiteX0" fmla="*/ 0 w 3227965"/>
              <a:gd name="connsiteY0" fmla="*/ 545104 h 1090207"/>
              <a:gd name="connsiteX1" fmla="*/ 545104 w 3227965"/>
              <a:gd name="connsiteY1" fmla="*/ 0 h 1090207"/>
              <a:gd name="connsiteX2" fmla="*/ 2682862 w 3227965"/>
              <a:gd name="connsiteY2" fmla="*/ 0 h 1090207"/>
              <a:gd name="connsiteX3" fmla="*/ 3227966 w 3227965"/>
              <a:gd name="connsiteY3" fmla="*/ 545104 h 1090207"/>
              <a:gd name="connsiteX4" fmla="*/ 3227965 w 3227965"/>
              <a:gd name="connsiteY4" fmla="*/ 545104 h 1090207"/>
              <a:gd name="connsiteX5" fmla="*/ 2682861 w 3227965"/>
              <a:gd name="connsiteY5" fmla="*/ 1090208 h 1090207"/>
              <a:gd name="connsiteX6" fmla="*/ 545104 w 3227965"/>
              <a:gd name="connsiteY6" fmla="*/ 1090207 h 1090207"/>
              <a:gd name="connsiteX7" fmla="*/ 0 w 3227965"/>
              <a:gd name="connsiteY7" fmla="*/ 545103 h 1090207"/>
              <a:gd name="connsiteX8" fmla="*/ 0 w 3227965"/>
              <a:gd name="connsiteY8" fmla="*/ 545104 h 1090207"/>
              <a:gd name="connsiteX0" fmla="*/ 0 w 3227966"/>
              <a:gd name="connsiteY0" fmla="*/ 545104 h 1090208"/>
              <a:gd name="connsiteX1" fmla="*/ 545104 w 3227966"/>
              <a:gd name="connsiteY1" fmla="*/ 0 h 1090208"/>
              <a:gd name="connsiteX2" fmla="*/ 2682862 w 3227966"/>
              <a:gd name="connsiteY2" fmla="*/ 0 h 1090208"/>
              <a:gd name="connsiteX3" fmla="*/ 3227966 w 3227966"/>
              <a:gd name="connsiteY3" fmla="*/ 545104 h 1090208"/>
              <a:gd name="connsiteX4" fmla="*/ 3227965 w 3227966"/>
              <a:gd name="connsiteY4" fmla="*/ 545104 h 1090208"/>
              <a:gd name="connsiteX5" fmla="*/ 2682861 w 3227966"/>
              <a:gd name="connsiteY5" fmla="*/ 1090208 h 1090208"/>
              <a:gd name="connsiteX6" fmla="*/ 545104 w 3227966"/>
              <a:gd name="connsiteY6" fmla="*/ 1090207 h 1090208"/>
              <a:gd name="connsiteX7" fmla="*/ 0 w 3227966"/>
              <a:gd name="connsiteY7" fmla="*/ 545103 h 1090208"/>
              <a:gd name="connsiteX8" fmla="*/ 91440 w 3227966"/>
              <a:gd name="connsiteY8" fmla="*/ 636544 h 1090208"/>
              <a:gd name="connsiteX0" fmla="*/ 0 w 3227966"/>
              <a:gd name="connsiteY0" fmla="*/ 545104 h 1090208"/>
              <a:gd name="connsiteX1" fmla="*/ 545104 w 3227966"/>
              <a:gd name="connsiteY1" fmla="*/ 0 h 1090208"/>
              <a:gd name="connsiteX2" fmla="*/ 2682862 w 3227966"/>
              <a:gd name="connsiteY2" fmla="*/ 0 h 1090208"/>
              <a:gd name="connsiteX3" fmla="*/ 3227966 w 3227966"/>
              <a:gd name="connsiteY3" fmla="*/ 545104 h 1090208"/>
              <a:gd name="connsiteX4" fmla="*/ 3227965 w 3227966"/>
              <a:gd name="connsiteY4" fmla="*/ 545104 h 1090208"/>
              <a:gd name="connsiteX5" fmla="*/ 2682861 w 3227966"/>
              <a:gd name="connsiteY5" fmla="*/ 1090208 h 1090208"/>
              <a:gd name="connsiteX6" fmla="*/ 545104 w 3227966"/>
              <a:gd name="connsiteY6" fmla="*/ 1090207 h 1090208"/>
              <a:gd name="connsiteX7" fmla="*/ 91440 w 3227966"/>
              <a:gd name="connsiteY7" fmla="*/ 636544 h 1090208"/>
              <a:gd name="connsiteX0" fmla="*/ 0 w 3227966"/>
              <a:gd name="connsiteY0" fmla="*/ 545104 h 1090208"/>
              <a:gd name="connsiteX1" fmla="*/ 545104 w 3227966"/>
              <a:gd name="connsiteY1" fmla="*/ 0 h 1090208"/>
              <a:gd name="connsiteX2" fmla="*/ 2682862 w 3227966"/>
              <a:gd name="connsiteY2" fmla="*/ 0 h 1090208"/>
              <a:gd name="connsiteX3" fmla="*/ 3227966 w 3227966"/>
              <a:gd name="connsiteY3" fmla="*/ 545104 h 1090208"/>
              <a:gd name="connsiteX4" fmla="*/ 3227965 w 3227966"/>
              <a:gd name="connsiteY4" fmla="*/ 545104 h 1090208"/>
              <a:gd name="connsiteX5" fmla="*/ 2682861 w 3227966"/>
              <a:gd name="connsiteY5" fmla="*/ 1090208 h 1090208"/>
              <a:gd name="connsiteX6" fmla="*/ 545104 w 3227966"/>
              <a:gd name="connsiteY6" fmla="*/ 1090207 h 1090208"/>
              <a:gd name="connsiteX0" fmla="*/ 0 w 2682862"/>
              <a:gd name="connsiteY0" fmla="*/ 0 h 1090208"/>
              <a:gd name="connsiteX1" fmla="*/ 2137758 w 2682862"/>
              <a:gd name="connsiteY1" fmla="*/ 0 h 1090208"/>
              <a:gd name="connsiteX2" fmla="*/ 2682862 w 2682862"/>
              <a:gd name="connsiteY2" fmla="*/ 545104 h 1090208"/>
              <a:gd name="connsiteX3" fmla="*/ 2682861 w 2682862"/>
              <a:gd name="connsiteY3" fmla="*/ 545104 h 1090208"/>
              <a:gd name="connsiteX4" fmla="*/ 2137757 w 2682862"/>
              <a:gd name="connsiteY4" fmla="*/ 1090208 h 1090208"/>
              <a:gd name="connsiteX5" fmla="*/ 0 w 2682862"/>
              <a:gd name="connsiteY5" fmla="*/ 1090207 h 1090208"/>
              <a:gd name="connsiteX0" fmla="*/ 377825 w 2682862"/>
              <a:gd name="connsiteY0" fmla="*/ 0 h 1093383"/>
              <a:gd name="connsiteX1" fmla="*/ 2137758 w 2682862"/>
              <a:gd name="connsiteY1" fmla="*/ 3175 h 1093383"/>
              <a:gd name="connsiteX2" fmla="*/ 2682862 w 2682862"/>
              <a:gd name="connsiteY2" fmla="*/ 548279 h 1093383"/>
              <a:gd name="connsiteX3" fmla="*/ 2682861 w 2682862"/>
              <a:gd name="connsiteY3" fmla="*/ 548279 h 1093383"/>
              <a:gd name="connsiteX4" fmla="*/ 2137757 w 2682862"/>
              <a:gd name="connsiteY4" fmla="*/ 1093383 h 1093383"/>
              <a:gd name="connsiteX5" fmla="*/ 0 w 2682862"/>
              <a:gd name="connsiteY5" fmla="*/ 1093382 h 1093383"/>
              <a:gd name="connsiteX0" fmla="*/ 517525 w 2822562"/>
              <a:gd name="connsiteY0" fmla="*/ 0 h 1093383"/>
              <a:gd name="connsiteX1" fmla="*/ 2277458 w 2822562"/>
              <a:gd name="connsiteY1" fmla="*/ 3175 h 1093383"/>
              <a:gd name="connsiteX2" fmla="*/ 2822562 w 2822562"/>
              <a:gd name="connsiteY2" fmla="*/ 548279 h 1093383"/>
              <a:gd name="connsiteX3" fmla="*/ 2822561 w 2822562"/>
              <a:gd name="connsiteY3" fmla="*/ 548279 h 1093383"/>
              <a:gd name="connsiteX4" fmla="*/ 2277457 w 2822562"/>
              <a:gd name="connsiteY4" fmla="*/ 1093383 h 1093383"/>
              <a:gd name="connsiteX5" fmla="*/ 0 w 2822562"/>
              <a:gd name="connsiteY5" fmla="*/ 1090207 h 1093383"/>
              <a:gd name="connsiteX0" fmla="*/ 750358 w 2822562"/>
              <a:gd name="connsiteY0" fmla="*/ 0 h 1093383"/>
              <a:gd name="connsiteX1" fmla="*/ 2277458 w 2822562"/>
              <a:gd name="connsiteY1" fmla="*/ 3175 h 1093383"/>
              <a:gd name="connsiteX2" fmla="*/ 2822562 w 2822562"/>
              <a:gd name="connsiteY2" fmla="*/ 548279 h 1093383"/>
              <a:gd name="connsiteX3" fmla="*/ 2822561 w 2822562"/>
              <a:gd name="connsiteY3" fmla="*/ 548279 h 1093383"/>
              <a:gd name="connsiteX4" fmla="*/ 2277457 w 2822562"/>
              <a:gd name="connsiteY4" fmla="*/ 1093383 h 1093383"/>
              <a:gd name="connsiteX5" fmla="*/ 0 w 2822562"/>
              <a:gd name="connsiteY5" fmla="*/ 1090207 h 1093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22562" h="1093383">
                <a:moveTo>
                  <a:pt x="750358" y="0"/>
                </a:moveTo>
                <a:lnTo>
                  <a:pt x="2277458" y="3175"/>
                </a:lnTo>
                <a:cubicBezTo>
                  <a:pt x="2578511" y="3175"/>
                  <a:pt x="2822562" y="247226"/>
                  <a:pt x="2822562" y="548279"/>
                </a:cubicBezTo>
                <a:lnTo>
                  <a:pt x="2822561" y="548279"/>
                </a:lnTo>
                <a:cubicBezTo>
                  <a:pt x="2822561" y="849332"/>
                  <a:pt x="2578510" y="1093383"/>
                  <a:pt x="2277457" y="1093383"/>
                </a:cubicBezTo>
                <a:lnTo>
                  <a:pt x="0" y="1090207"/>
                </a:lnTo>
              </a:path>
            </a:pathLst>
          </a:custGeom>
          <a:gradFill>
            <a:gsLst>
              <a:gs pos="100000">
                <a:schemeClr val="accent2">
                  <a:alpha val="10000"/>
                </a:schemeClr>
              </a:gs>
              <a:gs pos="0">
                <a:schemeClr val="bg1">
                  <a:alpha val="0"/>
                </a:schemeClr>
              </a:gs>
            </a:gsLst>
            <a:lin ang="0" scaled="0"/>
          </a:gradFill>
          <a:ln w="38100" cap="rnd">
            <a:solidFill>
              <a:schemeClr val="accent2">
                <a:lumMod val="20000"/>
                <a:lumOff val="80000"/>
              </a:schemeClr>
            </a:solidFill>
            <a:round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2" name="Прямоугольник: скругленные углы 1">
            <a:extLst>
              <a:ext uri="{FF2B5EF4-FFF2-40B4-BE49-F238E27FC236}">
                <a16:creationId xmlns:a16="http://schemas.microsoft.com/office/drawing/2014/main" id="{073F348F-7F7A-4586-86C2-2F08938A3774}"/>
              </a:ext>
            </a:extLst>
          </p:cNvPr>
          <p:cNvSpPr/>
          <p:nvPr/>
        </p:nvSpPr>
        <p:spPr>
          <a:xfrm>
            <a:off x="8466304" y="1444864"/>
            <a:ext cx="2968775" cy="1091266"/>
          </a:xfrm>
          <a:custGeom>
            <a:avLst/>
            <a:gdLst>
              <a:gd name="connsiteX0" fmla="*/ 0 w 3227965"/>
              <a:gd name="connsiteY0" fmla="*/ 545104 h 1090207"/>
              <a:gd name="connsiteX1" fmla="*/ 545104 w 3227965"/>
              <a:gd name="connsiteY1" fmla="*/ 0 h 1090207"/>
              <a:gd name="connsiteX2" fmla="*/ 2682862 w 3227965"/>
              <a:gd name="connsiteY2" fmla="*/ 0 h 1090207"/>
              <a:gd name="connsiteX3" fmla="*/ 3227966 w 3227965"/>
              <a:gd name="connsiteY3" fmla="*/ 545104 h 1090207"/>
              <a:gd name="connsiteX4" fmla="*/ 3227965 w 3227965"/>
              <a:gd name="connsiteY4" fmla="*/ 545104 h 1090207"/>
              <a:gd name="connsiteX5" fmla="*/ 2682861 w 3227965"/>
              <a:gd name="connsiteY5" fmla="*/ 1090208 h 1090207"/>
              <a:gd name="connsiteX6" fmla="*/ 545104 w 3227965"/>
              <a:gd name="connsiteY6" fmla="*/ 1090207 h 1090207"/>
              <a:gd name="connsiteX7" fmla="*/ 0 w 3227965"/>
              <a:gd name="connsiteY7" fmla="*/ 545103 h 1090207"/>
              <a:gd name="connsiteX8" fmla="*/ 0 w 3227965"/>
              <a:gd name="connsiteY8" fmla="*/ 545104 h 1090207"/>
              <a:gd name="connsiteX0" fmla="*/ 0 w 3227966"/>
              <a:gd name="connsiteY0" fmla="*/ 545104 h 1090208"/>
              <a:gd name="connsiteX1" fmla="*/ 545104 w 3227966"/>
              <a:gd name="connsiteY1" fmla="*/ 0 h 1090208"/>
              <a:gd name="connsiteX2" fmla="*/ 2682862 w 3227966"/>
              <a:gd name="connsiteY2" fmla="*/ 0 h 1090208"/>
              <a:gd name="connsiteX3" fmla="*/ 3227966 w 3227966"/>
              <a:gd name="connsiteY3" fmla="*/ 545104 h 1090208"/>
              <a:gd name="connsiteX4" fmla="*/ 3227965 w 3227966"/>
              <a:gd name="connsiteY4" fmla="*/ 545104 h 1090208"/>
              <a:gd name="connsiteX5" fmla="*/ 2682861 w 3227966"/>
              <a:gd name="connsiteY5" fmla="*/ 1090208 h 1090208"/>
              <a:gd name="connsiteX6" fmla="*/ 545104 w 3227966"/>
              <a:gd name="connsiteY6" fmla="*/ 1090207 h 1090208"/>
              <a:gd name="connsiteX7" fmla="*/ 0 w 3227966"/>
              <a:gd name="connsiteY7" fmla="*/ 545103 h 1090208"/>
              <a:gd name="connsiteX8" fmla="*/ 91440 w 3227966"/>
              <a:gd name="connsiteY8" fmla="*/ 636544 h 1090208"/>
              <a:gd name="connsiteX0" fmla="*/ 0 w 3227966"/>
              <a:gd name="connsiteY0" fmla="*/ 545104 h 1090208"/>
              <a:gd name="connsiteX1" fmla="*/ 545104 w 3227966"/>
              <a:gd name="connsiteY1" fmla="*/ 0 h 1090208"/>
              <a:gd name="connsiteX2" fmla="*/ 2682862 w 3227966"/>
              <a:gd name="connsiteY2" fmla="*/ 0 h 1090208"/>
              <a:gd name="connsiteX3" fmla="*/ 3227966 w 3227966"/>
              <a:gd name="connsiteY3" fmla="*/ 545104 h 1090208"/>
              <a:gd name="connsiteX4" fmla="*/ 3227965 w 3227966"/>
              <a:gd name="connsiteY4" fmla="*/ 545104 h 1090208"/>
              <a:gd name="connsiteX5" fmla="*/ 2682861 w 3227966"/>
              <a:gd name="connsiteY5" fmla="*/ 1090208 h 1090208"/>
              <a:gd name="connsiteX6" fmla="*/ 545104 w 3227966"/>
              <a:gd name="connsiteY6" fmla="*/ 1090207 h 1090208"/>
              <a:gd name="connsiteX7" fmla="*/ 91440 w 3227966"/>
              <a:gd name="connsiteY7" fmla="*/ 636544 h 1090208"/>
              <a:gd name="connsiteX0" fmla="*/ 0 w 3227966"/>
              <a:gd name="connsiteY0" fmla="*/ 545104 h 1090208"/>
              <a:gd name="connsiteX1" fmla="*/ 545104 w 3227966"/>
              <a:gd name="connsiteY1" fmla="*/ 0 h 1090208"/>
              <a:gd name="connsiteX2" fmla="*/ 2682862 w 3227966"/>
              <a:gd name="connsiteY2" fmla="*/ 0 h 1090208"/>
              <a:gd name="connsiteX3" fmla="*/ 3227966 w 3227966"/>
              <a:gd name="connsiteY3" fmla="*/ 545104 h 1090208"/>
              <a:gd name="connsiteX4" fmla="*/ 3227965 w 3227966"/>
              <a:gd name="connsiteY4" fmla="*/ 545104 h 1090208"/>
              <a:gd name="connsiteX5" fmla="*/ 2682861 w 3227966"/>
              <a:gd name="connsiteY5" fmla="*/ 1090208 h 1090208"/>
              <a:gd name="connsiteX6" fmla="*/ 545104 w 3227966"/>
              <a:gd name="connsiteY6" fmla="*/ 1090207 h 1090208"/>
              <a:gd name="connsiteX0" fmla="*/ 0 w 2682862"/>
              <a:gd name="connsiteY0" fmla="*/ 0 h 1090208"/>
              <a:gd name="connsiteX1" fmla="*/ 2137758 w 2682862"/>
              <a:gd name="connsiteY1" fmla="*/ 0 h 1090208"/>
              <a:gd name="connsiteX2" fmla="*/ 2682862 w 2682862"/>
              <a:gd name="connsiteY2" fmla="*/ 545104 h 1090208"/>
              <a:gd name="connsiteX3" fmla="*/ 2682861 w 2682862"/>
              <a:gd name="connsiteY3" fmla="*/ 545104 h 1090208"/>
              <a:gd name="connsiteX4" fmla="*/ 2137757 w 2682862"/>
              <a:gd name="connsiteY4" fmla="*/ 1090208 h 1090208"/>
              <a:gd name="connsiteX5" fmla="*/ 0 w 2682862"/>
              <a:gd name="connsiteY5" fmla="*/ 1090207 h 1090208"/>
              <a:gd name="connsiteX0" fmla="*/ 377825 w 2682862"/>
              <a:gd name="connsiteY0" fmla="*/ 0 h 1093383"/>
              <a:gd name="connsiteX1" fmla="*/ 2137758 w 2682862"/>
              <a:gd name="connsiteY1" fmla="*/ 3175 h 1093383"/>
              <a:gd name="connsiteX2" fmla="*/ 2682862 w 2682862"/>
              <a:gd name="connsiteY2" fmla="*/ 548279 h 1093383"/>
              <a:gd name="connsiteX3" fmla="*/ 2682861 w 2682862"/>
              <a:gd name="connsiteY3" fmla="*/ 548279 h 1093383"/>
              <a:gd name="connsiteX4" fmla="*/ 2137757 w 2682862"/>
              <a:gd name="connsiteY4" fmla="*/ 1093383 h 1093383"/>
              <a:gd name="connsiteX5" fmla="*/ 0 w 2682862"/>
              <a:gd name="connsiteY5" fmla="*/ 1093382 h 1093383"/>
              <a:gd name="connsiteX0" fmla="*/ 517525 w 2822562"/>
              <a:gd name="connsiteY0" fmla="*/ 0 h 1093383"/>
              <a:gd name="connsiteX1" fmla="*/ 2277458 w 2822562"/>
              <a:gd name="connsiteY1" fmla="*/ 3175 h 1093383"/>
              <a:gd name="connsiteX2" fmla="*/ 2822562 w 2822562"/>
              <a:gd name="connsiteY2" fmla="*/ 548279 h 1093383"/>
              <a:gd name="connsiteX3" fmla="*/ 2822561 w 2822562"/>
              <a:gd name="connsiteY3" fmla="*/ 548279 h 1093383"/>
              <a:gd name="connsiteX4" fmla="*/ 2277457 w 2822562"/>
              <a:gd name="connsiteY4" fmla="*/ 1093383 h 1093383"/>
              <a:gd name="connsiteX5" fmla="*/ 0 w 2822562"/>
              <a:gd name="connsiteY5" fmla="*/ 1090207 h 1093383"/>
              <a:gd name="connsiteX0" fmla="*/ 244475 w 2822562"/>
              <a:gd name="connsiteY0" fmla="*/ 0 h 1091266"/>
              <a:gd name="connsiteX1" fmla="*/ 2277458 w 2822562"/>
              <a:gd name="connsiteY1" fmla="*/ 1058 h 1091266"/>
              <a:gd name="connsiteX2" fmla="*/ 2822562 w 2822562"/>
              <a:gd name="connsiteY2" fmla="*/ 546162 h 1091266"/>
              <a:gd name="connsiteX3" fmla="*/ 2822561 w 2822562"/>
              <a:gd name="connsiteY3" fmla="*/ 546162 h 1091266"/>
              <a:gd name="connsiteX4" fmla="*/ 2277457 w 2822562"/>
              <a:gd name="connsiteY4" fmla="*/ 1091266 h 1091266"/>
              <a:gd name="connsiteX5" fmla="*/ 0 w 2822562"/>
              <a:gd name="connsiteY5" fmla="*/ 1088090 h 109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22562" h="1091266">
                <a:moveTo>
                  <a:pt x="244475" y="0"/>
                </a:moveTo>
                <a:lnTo>
                  <a:pt x="2277458" y="1058"/>
                </a:lnTo>
                <a:cubicBezTo>
                  <a:pt x="2578511" y="1058"/>
                  <a:pt x="2822562" y="245109"/>
                  <a:pt x="2822562" y="546162"/>
                </a:cubicBezTo>
                <a:lnTo>
                  <a:pt x="2822561" y="546162"/>
                </a:lnTo>
                <a:cubicBezTo>
                  <a:pt x="2822561" y="847215"/>
                  <a:pt x="2578510" y="1091266"/>
                  <a:pt x="2277457" y="1091266"/>
                </a:cubicBezTo>
                <a:lnTo>
                  <a:pt x="0" y="1088090"/>
                </a:lnTo>
              </a:path>
            </a:pathLst>
          </a:custGeom>
          <a:gradFill>
            <a:gsLst>
              <a:gs pos="100000">
                <a:schemeClr val="accent2">
                  <a:alpha val="10000"/>
                </a:schemeClr>
              </a:gs>
              <a:gs pos="0">
                <a:schemeClr val="bg1">
                  <a:alpha val="0"/>
                </a:schemeClr>
              </a:gs>
            </a:gsLst>
            <a:lin ang="0" scaled="0"/>
          </a:gradFill>
          <a:ln w="38100" cap="rnd">
            <a:solidFill>
              <a:schemeClr val="accent2">
                <a:lumMod val="20000"/>
                <a:lumOff val="80000"/>
              </a:schemeClr>
            </a:solidFill>
            <a:round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631C2723-AB18-4AE5-A910-80CAB5FB495B}"/>
              </a:ext>
            </a:extLst>
          </p:cNvPr>
          <p:cNvGrpSpPr/>
          <p:nvPr/>
        </p:nvGrpSpPr>
        <p:grpSpPr>
          <a:xfrm>
            <a:off x="651933" y="1197959"/>
            <a:ext cx="4585833" cy="5121031"/>
            <a:chOff x="651933" y="1197959"/>
            <a:chExt cx="4585833" cy="5121031"/>
          </a:xfrm>
        </p:grpSpPr>
        <p:sp>
          <p:nvSpPr>
            <p:cNvPr id="6" name="Прямоугольник: скругленные углы 5">
              <a:extLst>
                <a:ext uri="{FF2B5EF4-FFF2-40B4-BE49-F238E27FC236}">
                  <a16:creationId xmlns:a16="http://schemas.microsoft.com/office/drawing/2014/main" id="{6A279E2B-77BF-4042-B434-22EE6C3422AC}"/>
                </a:ext>
              </a:extLst>
            </p:cNvPr>
            <p:cNvSpPr/>
            <p:nvPr/>
          </p:nvSpPr>
          <p:spPr>
            <a:xfrm>
              <a:off x="797485" y="1197959"/>
              <a:ext cx="4440281" cy="1709755"/>
            </a:xfrm>
            <a:custGeom>
              <a:avLst/>
              <a:gdLst>
                <a:gd name="connsiteX0" fmla="*/ 0 w 4440281"/>
                <a:gd name="connsiteY0" fmla="*/ 853719 h 1707438"/>
                <a:gd name="connsiteX1" fmla="*/ 853719 w 4440281"/>
                <a:gd name="connsiteY1" fmla="*/ 0 h 1707438"/>
                <a:gd name="connsiteX2" fmla="*/ 3586562 w 4440281"/>
                <a:gd name="connsiteY2" fmla="*/ 0 h 1707438"/>
                <a:gd name="connsiteX3" fmla="*/ 4440281 w 4440281"/>
                <a:gd name="connsiteY3" fmla="*/ 853719 h 1707438"/>
                <a:gd name="connsiteX4" fmla="*/ 4440281 w 4440281"/>
                <a:gd name="connsiteY4" fmla="*/ 853719 h 1707438"/>
                <a:gd name="connsiteX5" fmla="*/ 3586562 w 4440281"/>
                <a:gd name="connsiteY5" fmla="*/ 1707438 h 1707438"/>
                <a:gd name="connsiteX6" fmla="*/ 853719 w 4440281"/>
                <a:gd name="connsiteY6" fmla="*/ 1707438 h 1707438"/>
                <a:gd name="connsiteX7" fmla="*/ 0 w 4440281"/>
                <a:gd name="connsiteY7" fmla="*/ 853719 h 1707438"/>
                <a:gd name="connsiteX0" fmla="*/ 3586562 w 4440281"/>
                <a:gd name="connsiteY0" fmla="*/ 1707438 h 1798878"/>
                <a:gd name="connsiteX1" fmla="*/ 853719 w 4440281"/>
                <a:gd name="connsiteY1" fmla="*/ 1707438 h 1798878"/>
                <a:gd name="connsiteX2" fmla="*/ 0 w 4440281"/>
                <a:gd name="connsiteY2" fmla="*/ 853719 h 1798878"/>
                <a:gd name="connsiteX3" fmla="*/ 853719 w 4440281"/>
                <a:gd name="connsiteY3" fmla="*/ 0 h 1798878"/>
                <a:gd name="connsiteX4" fmla="*/ 3586562 w 4440281"/>
                <a:gd name="connsiteY4" fmla="*/ 0 h 1798878"/>
                <a:gd name="connsiteX5" fmla="*/ 4440281 w 4440281"/>
                <a:gd name="connsiteY5" fmla="*/ 853719 h 1798878"/>
                <a:gd name="connsiteX6" fmla="*/ 4440281 w 4440281"/>
                <a:gd name="connsiteY6" fmla="*/ 853719 h 1798878"/>
                <a:gd name="connsiteX7" fmla="*/ 3678002 w 4440281"/>
                <a:gd name="connsiteY7" fmla="*/ 1798878 h 1798878"/>
                <a:gd name="connsiteX0" fmla="*/ 3586562 w 4440281"/>
                <a:gd name="connsiteY0" fmla="*/ 1707438 h 1707438"/>
                <a:gd name="connsiteX1" fmla="*/ 853719 w 4440281"/>
                <a:gd name="connsiteY1" fmla="*/ 1707438 h 1707438"/>
                <a:gd name="connsiteX2" fmla="*/ 0 w 4440281"/>
                <a:gd name="connsiteY2" fmla="*/ 853719 h 1707438"/>
                <a:gd name="connsiteX3" fmla="*/ 853719 w 4440281"/>
                <a:gd name="connsiteY3" fmla="*/ 0 h 1707438"/>
                <a:gd name="connsiteX4" fmla="*/ 3586562 w 4440281"/>
                <a:gd name="connsiteY4" fmla="*/ 0 h 1707438"/>
                <a:gd name="connsiteX5" fmla="*/ 4440281 w 4440281"/>
                <a:gd name="connsiteY5" fmla="*/ 853719 h 1707438"/>
                <a:gd name="connsiteX6" fmla="*/ 4440281 w 4440281"/>
                <a:gd name="connsiteY6" fmla="*/ 853719 h 1707438"/>
                <a:gd name="connsiteX0" fmla="*/ 1777013 w 4440281"/>
                <a:gd name="connsiteY0" fmla="*/ 1726689 h 1726689"/>
                <a:gd name="connsiteX1" fmla="*/ 853719 w 4440281"/>
                <a:gd name="connsiteY1" fmla="*/ 1707438 h 1726689"/>
                <a:gd name="connsiteX2" fmla="*/ 0 w 4440281"/>
                <a:gd name="connsiteY2" fmla="*/ 853719 h 1726689"/>
                <a:gd name="connsiteX3" fmla="*/ 853719 w 4440281"/>
                <a:gd name="connsiteY3" fmla="*/ 0 h 1726689"/>
                <a:gd name="connsiteX4" fmla="*/ 3586562 w 4440281"/>
                <a:gd name="connsiteY4" fmla="*/ 0 h 1726689"/>
                <a:gd name="connsiteX5" fmla="*/ 4440281 w 4440281"/>
                <a:gd name="connsiteY5" fmla="*/ 853719 h 1726689"/>
                <a:gd name="connsiteX6" fmla="*/ 4440281 w 4440281"/>
                <a:gd name="connsiteY6" fmla="*/ 853719 h 1726689"/>
                <a:gd name="connsiteX0" fmla="*/ 1770663 w 4440281"/>
                <a:gd name="connsiteY0" fmla="*/ 1709755 h 1709755"/>
                <a:gd name="connsiteX1" fmla="*/ 853719 w 4440281"/>
                <a:gd name="connsiteY1" fmla="*/ 1707438 h 1709755"/>
                <a:gd name="connsiteX2" fmla="*/ 0 w 4440281"/>
                <a:gd name="connsiteY2" fmla="*/ 853719 h 1709755"/>
                <a:gd name="connsiteX3" fmla="*/ 853719 w 4440281"/>
                <a:gd name="connsiteY3" fmla="*/ 0 h 1709755"/>
                <a:gd name="connsiteX4" fmla="*/ 3586562 w 4440281"/>
                <a:gd name="connsiteY4" fmla="*/ 0 h 1709755"/>
                <a:gd name="connsiteX5" fmla="*/ 4440281 w 4440281"/>
                <a:gd name="connsiteY5" fmla="*/ 853719 h 1709755"/>
                <a:gd name="connsiteX6" fmla="*/ 4440281 w 4440281"/>
                <a:gd name="connsiteY6" fmla="*/ 853719 h 1709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40281" h="1709755">
                  <a:moveTo>
                    <a:pt x="1770663" y="1709755"/>
                  </a:moveTo>
                  <a:lnTo>
                    <a:pt x="853719" y="1707438"/>
                  </a:lnTo>
                  <a:cubicBezTo>
                    <a:pt x="382223" y="1707438"/>
                    <a:pt x="0" y="1325215"/>
                    <a:pt x="0" y="853719"/>
                  </a:cubicBezTo>
                  <a:cubicBezTo>
                    <a:pt x="0" y="382223"/>
                    <a:pt x="382223" y="0"/>
                    <a:pt x="853719" y="0"/>
                  </a:cubicBezTo>
                  <a:lnTo>
                    <a:pt x="3586562" y="0"/>
                  </a:lnTo>
                  <a:cubicBezTo>
                    <a:pt x="4058058" y="0"/>
                    <a:pt x="4440281" y="382223"/>
                    <a:pt x="4440281" y="853719"/>
                  </a:cubicBezTo>
                  <a:lnTo>
                    <a:pt x="4440281" y="853719"/>
                  </a:lnTo>
                </a:path>
              </a:pathLst>
            </a:custGeom>
            <a:noFill/>
            <a:ln w="19050" cap="rnd">
              <a:solidFill>
                <a:schemeClr val="accent2"/>
              </a:solidFill>
              <a:round/>
            </a:ln>
          </p:spPr>
          <p:txBody>
            <a:bodyPr lIns="0" tIns="0" rIns="0" bIns="0" rtlCol="0" anchor="ctr"/>
            <a:lstStyle/>
            <a:p>
              <a:pPr algn="ctr"/>
              <a:endParaRPr lang="ru-RU"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94" name="Прямоугольник: скругленные углы 93">
              <a:extLst>
                <a:ext uri="{FF2B5EF4-FFF2-40B4-BE49-F238E27FC236}">
                  <a16:creationId xmlns:a16="http://schemas.microsoft.com/office/drawing/2014/main" id="{52BB7DD5-FD63-472A-BE89-2C8E5DADC609}"/>
                </a:ext>
              </a:extLst>
            </p:cNvPr>
            <p:cNvSpPr/>
            <p:nvPr/>
          </p:nvSpPr>
          <p:spPr>
            <a:xfrm>
              <a:off x="3451238" y="2904127"/>
              <a:ext cx="1469669" cy="1709468"/>
            </a:xfrm>
            <a:custGeom>
              <a:avLst/>
              <a:gdLst>
                <a:gd name="connsiteX0" fmla="*/ 0 w 4440281"/>
                <a:gd name="connsiteY0" fmla="*/ 853719 h 1707438"/>
                <a:gd name="connsiteX1" fmla="*/ 853719 w 4440281"/>
                <a:gd name="connsiteY1" fmla="*/ 0 h 1707438"/>
                <a:gd name="connsiteX2" fmla="*/ 3586562 w 4440281"/>
                <a:gd name="connsiteY2" fmla="*/ 0 h 1707438"/>
                <a:gd name="connsiteX3" fmla="*/ 4440281 w 4440281"/>
                <a:gd name="connsiteY3" fmla="*/ 853719 h 1707438"/>
                <a:gd name="connsiteX4" fmla="*/ 4440281 w 4440281"/>
                <a:gd name="connsiteY4" fmla="*/ 853719 h 1707438"/>
                <a:gd name="connsiteX5" fmla="*/ 3586562 w 4440281"/>
                <a:gd name="connsiteY5" fmla="*/ 1707438 h 1707438"/>
                <a:gd name="connsiteX6" fmla="*/ 853719 w 4440281"/>
                <a:gd name="connsiteY6" fmla="*/ 1707438 h 1707438"/>
                <a:gd name="connsiteX7" fmla="*/ 0 w 4440281"/>
                <a:gd name="connsiteY7" fmla="*/ 853719 h 1707438"/>
                <a:gd name="connsiteX0" fmla="*/ 0 w 4440281"/>
                <a:gd name="connsiteY0" fmla="*/ 853719 h 1707438"/>
                <a:gd name="connsiteX1" fmla="*/ 853719 w 4440281"/>
                <a:gd name="connsiteY1" fmla="*/ 0 h 1707438"/>
                <a:gd name="connsiteX2" fmla="*/ 3586562 w 4440281"/>
                <a:gd name="connsiteY2" fmla="*/ 0 h 1707438"/>
                <a:gd name="connsiteX3" fmla="*/ 4440281 w 4440281"/>
                <a:gd name="connsiteY3" fmla="*/ 853719 h 1707438"/>
                <a:gd name="connsiteX4" fmla="*/ 4440281 w 4440281"/>
                <a:gd name="connsiteY4" fmla="*/ 853719 h 1707438"/>
                <a:gd name="connsiteX5" fmla="*/ 3586562 w 4440281"/>
                <a:gd name="connsiteY5" fmla="*/ 1707438 h 1707438"/>
                <a:gd name="connsiteX6" fmla="*/ 853719 w 4440281"/>
                <a:gd name="connsiteY6" fmla="*/ 1707438 h 1707438"/>
                <a:gd name="connsiteX7" fmla="*/ 91440 w 4440281"/>
                <a:gd name="connsiteY7" fmla="*/ 945159 h 1707438"/>
                <a:gd name="connsiteX0" fmla="*/ 0 w 4440281"/>
                <a:gd name="connsiteY0" fmla="*/ 853719 h 1707438"/>
                <a:gd name="connsiteX1" fmla="*/ 853719 w 4440281"/>
                <a:gd name="connsiteY1" fmla="*/ 0 h 1707438"/>
                <a:gd name="connsiteX2" fmla="*/ 3586562 w 4440281"/>
                <a:gd name="connsiteY2" fmla="*/ 0 h 1707438"/>
                <a:gd name="connsiteX3" fmla="*/ 4440281 w 4440281"/>
                <a:gd name="connsiteY3" fmla="*/ 853719 h 1707438"/>
                <a:gd name="connsiteX4" fmla="*/ 4440281 w 4440281"/>
                <a:gd name="connsiteY4" fmla="*/ 853719 h 1707438"/>
                <a:gd name="connsiteX5" fmla="*/ 3586562 w 4440281"/>
                <a:gd name="connsiteY5" fmla="*/ 1707438 h 1707438"/>
                <a:gd name="connsiteX6" fmla="*/ 853719 w 4440281"/>
                <a:gd name="connsiteY6" fmla="*/ 1707438 h 1707438"/>
                <a:gd name="connsiteX0" fmla="*/ 0 w 3586562"/>
                <a:gd name="connsiteY0" fmla="*/ 0 h 1707438"/>
                <a:gd name="connsiteX1" fmla="*/ 2732843 w 3586562"/>
                <a:gd name="connsiteY1" fmla="*/ 0 h 1707438"/>
                <a:gd name="connsiteX2" fmla="*/ 3586562 w 3586562"/>
                <a:gd name="connsiteY2" fmla="*/ 853719 h 1707438"/>
                <a:gd name="connsiteX3" fmla="*/ 3586562 w 3586562"/>
                <a:gd name="connsiteY3" fmla="*/ 853719 h 1707438"/>
                <a:gd name="connsiteX4" fmla="*/ 2732843 w 3586562"/>
                <a:gd name="connsiteY4" fmla="*/ 1707438 h 1707438"/>
                <a:gd name="connsiteX5" fmla="*/ 0 w 3586562"/>
                <a:gd name="connsiteY5" fmla="*/ 1707438 h 1707438"/>
                <a:gd name="connsiteX0" fmla="*/ 1573968 w 3586562"/>
                <a:gd name="connsiteY0" fmla="*/ 7495 h 1707438"/>
                <a:gd name="connsiteX1" fmla="*/ 2732843 w 3586562"/>
                <a:gd name="connsiteY1" fmla="*/ 0 h 1707438"/>
                <a:gd name="connsiteX2" fmla="*/ 3586562 w 3586562"/>
                <a:gd name="connsiteY2" fmla="*/ 853719 h 1707438"/>
                <a:gd name="connsiteX3" fmla="*/ 3586562 w 3586562"/>
                <a:gd name="connsiteY3" fmla="*/ 853719 h 1707438"/>
                <a:gd name="connsiteX4" fmla="*/ 2732843 w 3586562"/>
                <a:gd name="connsiteY4" fmla="*/ 1707438 h 1707438"/>
                <a:gd name="connsiteX5" fmla="*/ 0 w 3586562"/>
                <a:gd name="connsiteY5" fmla="*/ 1707438 h 1707438"/>
                <a:gd name="connsiteX0" fmla="*/ 2116893 w 3586562"/>
                <a:gd name="connsiteY0" fmla="*/ 0 h 1709468"/>
                <a:gd name="connsiteX1" fmla="*/ 2732843 w 3586562"/>
                <a:gd name="connsiteY1" fmla="*/ 2030 h 1709468"/>
                <a:gd name="connsiteX2" fmla="*/ 3586562 w 3586562"/>
                <a:gd name="connsiteY2" fmla="*/ 855749 h 1709468"/>
                <a:gd name="connsiteX3" fmla="*/ 3586562 w 3586562"/>
                <a:gd name="connsiteY3" fmla="*/ 855749 h 1709468"/>
                <a:gd name="connsiteX4" fmla="*/ 2732843 w 3586562"/>
                <a:gd name="connsiteY4" fmla="*/ 1709468 h 1709468"/>
                <a:gd name="connsiteX5" fmla="*/ 0 w 3586562"/>
                <a:gd name="connsiteY5" fmla="*/ 1709468 h 1709468"/>
                <a:gd name="connsiteX0" fmla="*/ 0 w 1469669"/>
                <a:gd name="connsiteY0" fmla="*/ 0 h 1709468"/>
                <a:gd name="connsiteX1" fmla="*/ 615950 w 1469669"/>
                <a:gd name="connsiteY1" fmla="*/ 2030 h 1709468"/>
                <a:gd name="connsiteX2" fmla="*/ 1469669 w 1469669"/>
                <a:gd name="connsiteY2" fmla="*/ 855749 h 1709468"/>
                <a:gd name="connsiteX3" fmla="*/ 1469669 w 1469669"/>
                <a:gd name="connsiteY3" fmla="*/ 855749 h 1709468"/>
                <a:gd name="connsiteX4" fmla="*/ 615950 w 1469669"/>
                <a:gd name="connsiteY4" fmla="*/ 1709468 h 1709468"/>
                <a:gd name="connsiteX5" fmla="*/ 23057 w 1469669"/>
                <a:gd name="connsiteY5" fmla="*/ 1709468 h 1709468"/>
                <a:gd name="connsiteX0" fmla="*/ 0 w 1469669"/>
                <a:gd name="connsiteY0" fmla="*/ 0 h 1709468"/>
                <a:gd name="connsiteX1" fmla="*/ 615950 w 1469669"/>
                <a:gd name="connsiteY1" fmla="*/ 2030 h 1709468"/>
                <a:gd name="connsiteX2" fmla="*/ 1469669 w 1469669"/>
                <a:gd name="connsiteY2" fmla="*/ 855749 h 1709468"/>
                <a:gd name="connsiteX3" fmla="*/ 1469669 w 1469669"/>
                <a:gd name="connsiteY3" fmla="*/ 855749 h 1709468"/>
                <a:gd name="connsiteX4" fmla="*/ 615950 w 1469669"/>
                <a:gd name="connsiteY4" fmla="*/ 1709468 h 1709468"/>
                <a:gd name="connsiteX5" fmla="*/ 23057 w 1469669"/>
                <a:gd name="connsiteY5" fmla="*/ 1703118 h 1709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69669" h="1709468">
                  <a:moveTo>
                    <a:pt x="0" y="0"/>
                  </a:moveTo>
                  <a:lnTo>
                    <a:pt x="615950" y="2030"/>
                  </a:lnTo>
                  <a:cubicBezTo>
                    <a:pt x="1087446" y="2030"/>
                    <a:pt x="1469669" y="384253"/>
                    <a:pt x="1469669" y="855749"/>
                  </a:cubicBezTo>
                  <a:lnTo>
                    <a:pt x="1469669" y="855749"/>
                  </a:lnTo>
                  <a:cubicBezTo>
                    <a:pt x="1469669" y="1327245"/>
                    <a:pt x="1087446" y="1709468"/>
                    <a:pt x="615950" y="1709468"/>
                  </a:cubicBezTo>
                  <a:lnTo>
                    <a:pt x="23057" y="1703118"/>
                  </a:lnTo>
                </a:path>
              </a:pathLst>
            </a:custGeom>
            <a:noFill/>
            <a:ln w="19050" cap="rnd">
              <a:solidFill>
                <a:schemeClr val="accent2"/>
              </a:solidFill>
              <a:round/>
            </a:ln>
          </p:spPr>
          <p:txBody>
            <a:bodyPr lIns="0" tIns="0" rIns="0" bIns="0" rtlCol="0" anchor="ctr"/>
            <a:lstStyle/>
            <a:p>
              <a:pPr algn="ctr"/>
              <a:endParaRPr lang="ru-RU"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95" name="Прямоугольник: скругленные углы 94">
              <a:extLst>
                <a:ext uri="{FF2B5EF4-FFF2-40B4-BE49-F238E27FC236}">
                  <a16:creationId xmlns:a16="http://schemas.microsoft.com/office/drawing/2014/main" id="{715DC51E-0319-4E27-B63A-5E9B65CE153D}"/>
                </a:ext>
              </a:extLst>
            </p:cNvPr>
            <p:cNvSpPr/>
            <p:nvPr/>
          </p:nvSpPr>
          <p:spPr>
            <a:xfrm>
              <a:off x="651933" y="4609965"/>
              <a:ext cx="4585833" cy="1709025"/>
            </a:xfrm>
            <a:custGeom>
              <a:avLst/>
              <a:gdLst>
                <a:gd name="connsiteX0" fmla="*/ 0 w 4440281"/>
                <a:gd name="connsiteY0" fmla="*/ 853719 h 1707438"/>
                <a:gd name="connsiteX1" fmla="*/ 853719 w 4440281"/>
                <a:gd name="connsiteY1" fmla="*/ 0 h 1707438"/>
                <a:gd name="connsiteX2" fmla="*/ 3586562 w 4440281"/>
                <a:gd name="connsiteY2" fmla="*/ 0 h 1707438"/>
                <a:gd name="connsiteX3" fmla="*/ 4440281 w 4440281"/>
                <a:gd name="connsiteY3" fmla="*/ 853719 h 1707438"/>
                <a:gd name="connsiteX4" fmla="*/ 4440281 w 4440281"/>
                <a:gd name="connsiteY4" fmla="*/ 853719 h 1707438"/>
                <a:gd name="connsiteX5" fmla="*/ 3586562 w 4440281"/>
                <a:gd name="connsiteY5" fmla="*/ 1707438 h 1707438"/>
                <a:gd name="connsiteX6" fmla="*/ 853719 w 4440281"/>
                <a:gd name="connsiteY6" fmla="*/ 1707438 h 1707438"/>
                <a:gd name="connsiteX7" fmla="*/ 0 w 4440281"/>
                <a:gd name="connsiteY7" fmla="*/ 853719 h 1707438"/>
                <a:gd name="connsiteX0" fmla="*/ 4440281 w 4531721"/>
                <a:gd name="connsiteY0" fmla="*/ 853719 h 1707438"/>
                <a:gd name="connsiteX1" fmla="*/ 3586562 w 4531721"/>
                <a:gd name="connsiteY1" fmla="*/ 1707438 h 1707438"/>
                <a:gd name="connsiteX2" fmla="*/ 853719 w 4531721"/>
                <a:gd name="connsiteY2" fmla="*/ 1707438 h 1707438"/>
                <a:gd name="connsiteX3" fmla="*/ 0 w 4531721"/>
                <a:gd name="connsiteY3" fmla="*/ 853719 h 1707438"/>
                <a:gd name="connsiteX4" fmla="*/ 853719 w 4531721"/>
                <a:gd name="connsiteY4" fmla="*/ 0 h 1707438"/>
                <a:gd name="connsiteX5" fmla="*/ 3586562 w 4531721"/>
                <a:gd name="connsiteY5" fmla="*/ 0 h 1707438"/>
                <a:gd name="connsiteX6" fmla="*/ 4440281 w 4531721"/>
                <a:gd name="connsiteY6" fmla="*/ 853719 h 1707438"/>
                <a:gd name="connsiteX7" fmla="*/ 4531721 w 4531721"/>
                <a:gd name="connsiteY7" fmla="*/ 945159 h 1707438"/>
                <a:gd name="connsiteX0" fmla="*/ 4440281 w 4531721"/>
                <a:gd name="connsiteY0" fmla="*/ 853719 h 1707438"/>
                <a:gd name="connsiteX1" fmla="*/ 3586562 w 4531721"/>
                <a:gd name="connsiteY1" fmla="*/ 1707438 h 1707438"/>
                <a:gd name="connsiteX2" fmla="*/ 853719 w 4531721"/>
                <a:gd name="connsiteY2" fmla="*/ 1707438 h 1707438"/>
                <a:gd name="connsiteX3" fmla="*/ 0 w 4531721"/>
                <a:gd name="connsiteY3" fmla="*/ 853719 h 1707438"/>
                <a:gd name="connsiteX4" fmla="*/ 853719 w 4531721"/>
                <a:gd name="connsiteY4" fmla="*/ 0 h 1707438"/>
                <a:gd name="connsiteX5" fmla="*/ 3586562 w 4531721"/>
                <a:gd name="connsiteY5" fmla="*/ 0 h 1707438"/>
                <a:gd name="connsiteX6" fmla="*/ 4531721 w 4531721"/>
                <a:gd name="connsiteY6" fmla="*/ 945159 h 1707438"/>
                <a:gd name="connsiteX0" fmla="*/ 4440281 w 4440281"/>
                <a:gd name="connsiteY0" fmla="*/ 853719 h 1707438"/>
                <a:gd name="connsiteX1" fmla="*/ 3586562 w 4440281"/>
                <a:gd name="connsiteY1" fmla="*/ 1707438 h 1707438"/>
                <a:gd name="connsiteX2" fmla="*/ 853719 w 4440281"/>
                <a:gd name="connsiteY2" fmla="*/ 1707438 h 1707438"/>
                <a:gd name="connsiteX3" fmla="*/ 0 w 4440281"/>
                <a:gd name="connsiteY3" fmla="*/ 853719 h 1707438"/>
                <a:gd name="connsiteX4" fmla="*/ 853719 w 4440281"/>
                <a:gd name="connsiteY4" fmla="*/ 0 h 1707438"/>
                <a:gd name="connsiteX5" fmla="*/ 3586562 w 4440281"/>
                <a:gd name="connsiteY5" fmla="*/ 0 h 1707438"/>
                <a:gd name="connsiteX0" fmla="*/ 4440281 w 4440281"/>
                <a:gd name="connsiteY0" fmla="*/ 853719 h 1707438"/>
                <a:gd name="connsiteX1" fmla="*/ 3586562 w 4440281"/>
                <a:gd name="connsiteY1" fmla="*/ 1707438 h 1707438"/>
                <a:gd name="connsiteX2" fmla="*/ 853719 w 4440281"/>
                <a:gd name="connsiteY2" fmla="*/ 1707438 h 1707438"/>
                <a:gd name="connsiteX3" fmla="*/ 0 w 4440281"/>
                <a:gd name="connsiteY3" fmla="*/ 853719 h 1707438"/>
                <a:gd name="connsiteX4" fmla="*/ 853719 w 4440281"/>
                <a:gd name="connsiteY4" fmla="*/ 0 h 1707438"/>
                <a:gd name="connsiteX5" fmla="*/ 1859362 w 4440281"/>
                <a:gd name="connsiteY5" fmla="*/ 6350 h 1707438"/>
                <a:gd name="connsiteX0" fmla="*/ 4440281 w 4440281"/>
                <a:gd name="connsiteY0" fmla="*/ 855306 h 1709025"/>
                <a:gd name="connsiteX1" fmla="*/ 3586562 w 4440281"/>
                <a:gd name="connsiteY1" fmla="*/ 1709025 h 1709025"/>
                <a:gd name="connsiteX2" fmla="*/ 853719 w 4440281"/>
                <a:gd name="connsiteY2" fmla="*/ 1709025 h 1709025"/>
                <a:gd name="connsiteX3" fmla="*/ 0 w 4440281"/>
                <a:gd name="connsiteY3" fmla="*/ 855306 h 1709025"/>
                <a:gd name="connsiteX4" fmla="*/ 853719 w 4440281"/>
                <a:gd name="connsiteY4" fmla="*/ 1587 h 1709025"/>
                <a:gd name="connsiteX5" fmla="*/ 1853012 w 4440281"/>
                <a:gd name="connsiteY5" fmla="*/ 0 h 1709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40281" h="1709025">
                  <a:moveTo>
                    <a:pt x="4440281" y="855306"/>
                  </a:moveTo>
                  <a:cubicBezTo>
                    <a:pt x="4440281" y="1326802"/>
                    <a:pt x="4058058" y="1709025"/>
                    <a:pt x="3586562" y="1709025"/>
                  </a:cubicBezTo>
                  <a:lnTo>
                    <a:pt x="853719" y="1709025"/>
                  </a:lnTo>
                  <a:cubicBezTo>
                    <a:pt x="382223" y="1709025"/>
                    <a:pt x="0" y="1326802"/>
                    <a:pt x="0" y="855306"/>
                  </a:cubicBezTo>
                  <a:cubicBezTo>
                    <a:pt x="0" y="383810"/>
                    <a:pt x="382223" y="1587"/>
                    <a:pt x="853719" y="1587"/>
                  </a:cubicBezTo>
                  <a:lnTo>
                    <a:pt x="1853012" y="0"/>
                  </a:lnTo>
                </a:path>
              </a:pathLst>
            </a:custGeom>
            <a:noFill/>
            <a:ln w="19050" cap="rnd">
              <a:solidFill>
                <a:schemeClr val="accent2"/>
              </a:solidFill>
              <a:round/>
            </a:ln>
          </p:spPr>
          <p:txBody>
            <a:bodyPr lIns="0" tIns="0" rIns="0" bIns="0" rtlCol="0" anchor="ctr"/>
            <a:lstStyle/>
            <a:p>
              <a:pPr algn="ctr"/>
              <a:endParaRPr lang="ru-RU"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96" name="Овал 95">
              <a:extLst>
                <a:ext uri="{FF2B5EF4-FFF2-40B4-BE49-F238E27FC236}">
                  <a16:creationId xmlns:a16="http://schemas.microsoft.com/office/drawing/2014/main" id="{29CDE30C-8495-4A39-9DC7-C89D906C7721}"/>
                </a:ext>
              </a:extLst>
            </p:cNvPr>
            <p:cNvSpPr/>
            <p:nvPr/>
          </p:nvSpPr>
          <p:spPr>
            <a:xfrm>
              <a:off x="2924947" y="4502660"/>
              <a:ext cx="208039" cy="208039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miter lim="400000"/>
            </a:ln>
          </p:spPr>
          <p:txBody>
            <a:bodyPr lIns="0" tIns="0" rIns="0" bIns="0" rtlCol="0" anchor="ctr"/>
            <a:lstStyle/>
            <a:p>
              <a:pPr algn="ctr"/>
              <a:endParaRPr lang="ru-RU"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97" name="Овал 96">
              <a:extLst>
                <a:ext uri="{FF2B5EF4-FFF2-40B4-BE49-F238E27FC236}">
                  <a16:creationId xmlns:a16="http://schemas.microsoft.com/office/drawing/2014/main" id="{D4BEADE7-58F5-44AD-9A1C-673F31AD6BC6}"/>
                </a:ext>
              </a:extLst>
            </p:cNvPr>
            <p:cNvSpPr/>
            <p:nvPr/>
          </p:nvSpPr>
          <p:spPr>
            <a:xfrm>
              <a:off x="2924947" y="2808836"/>
              <a:ext cx="208039" cy="208039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miter lim="400000"/>
            </a:ln>
          </p:spPr>
          <p:txBody>
            <a:bodyPr lIns="0" tIns="0" rIns="0" bIns="0" rtlCol="0" anchor="ctr"/>
            <a:lstStyle/>
            <a:p>
              <a:pPr algn="ctr"/>
              <a:endParaRPr lang="ru-RU"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grpSp>
        <p:nvGrpSpPr>
          <p:cNvPr id="98" name="Группа 97">
            <a:extLst>
              <a:ext uri="{FF2B5EF4-FFF2-40B4-BE49-F238E27FC236}">
                <a16:creationId xmlns:a16="http://schemas.microsoft.com/office/drawing/2014/main" id="{9AF4525A-2DFC-4F11-927A-5771ECF8031D}"/>
              </a:ext>
            </a:extLst>
          </p:cNvPr>
          <p:cNvGrpSpPr/>
          <p:nvPr/>
        </p:nvGrpSpPr>
        <p:grpSpPr>
          <a:xfrm rot="10800000">
            <a:off x="7263943" y="1197959"/>
            <a:ext cx="4440281" cy="5121030"/>
            <a:chOff x="651933" y="1197960"/>
            <a:chExt cx="4440281" cy="5121030"/>
          </a:xfrm>
        </p:grpSpPr>
        <p:sp>
          <p:nvSpPr>
            <p:cNvPr id="99" name="Прямоугольник: скругленные углы 5">
              <a:extLst>
                <a:ext uri="{FF2B5EF4-FFF2-40B4-BE49-F238E27FC236}">
                  <a16:creationId xmlns:a16="http://schemas.microsoft.com/office/drawing/2014/main" id="{8027E787-2A49-4010-A127-E5D9AE93E3E7}"/>
                </a:ext>
              </a:extLst>
            </p:cNvPr>
            <p:cNvSpPr/>
            <p:nvPr/>
          </p:nvSpPr>
          <p:spPr>
            <a:xfrm>
              <a:off x="797486" y="1197960"/>
              <a:ext cx="4188620" cy="1709755"/>
            </a:xfrm>
            <a:custGeom>
              <a:avLst/>
              <a:gdLst>
                <a:gd name="connsiteX0" fmla="*/ 0 w 4440281"/>
                <a:gd name="connsiteY0" fmla="*/ 853719 h 1707438"/>
                <a:gd name="connsiteX1" fmla="*/ 853719 w 4440281"/>
                <a:gd name="connsiteY1" fmla="*/ 0 h 1707438"/>
                <a:gd name="connsiteX2" fmla="*/ 3586562 w 4440281"/>
                <a:gd name="connsiteY2" fmla="*/ 0 h 1707438"/>
                <a:gd name="connsiteX3" fmla="*/ 4440281 w 4440281"/>
                <a:gd name="connsiteY3" fmla="*/ 853719 h 1707438"/>
                <a:gd name="connsiteX4" fmla="*/ 4440281 w 4440281"/>
                <a:gd name="connsiteY4" fmla="*/ 853719 h 1707438"/>
                <a:gd name="connsiteX5" fmla="*/ 3586562 w 4440281"/>
                <a:gd name="connsiteY5" fmla="*/ 1707438 h 1707438"/>
                <a:gd name="connsiteX6" fmla="*/ 853719 w 4440281"/>
                <a:gd name="connsiteY6" fmla="*/ 1707438 h 1707438"/>
                <a:gd name="connsiteX7" fmla="*/ 0 w 4440281"/>
                <a:gd name="connsiteY7" fmla="*/ 853719 h 1707438"/>
                <a:gd name="connsiteX0" fmla="*/ 3586562 w 4440281"/>
                <a:gd name="connsiteY0" fmla="*/ 1707438 h 1798878"/>
                <a:gd name="connsiteX1" fmla="*/ 853719 w 4440281"/>
                <a:gd name="connsiteY1" fmla="*/ 1707438 h 1798878"/>
                <a:gd name="connsiteX2" fmla="*/ 0 w 4440281"/>
                <a:gd name="connsiteY2" fmla="*/ 853719 h 1798878"/>
                <a:gd name="connsiteX3" fmla="*/ 853719 w 4440281"/>
                <a:gd name="connsiteY3" fmla="*/ 0 h 1798878"/>
                <a:gd name="connsiteX4" fmla="*/ 3586562 w 4440281"/>
                <a:gd name="connsiteY4" fmla="*/ 0 h 1798878"/>
                <a:gd name="connsiteX5" fmla="*/ 4440281 w 4440281"/>
                <a:gd name="connsiteY5" fmla="*/ 853719 h 1798878"/>
                <a:gd name="connsiteX6" fmla="*/ 4440281 w 4440281"/>
                <a:gd name="connsiteY6" fmla="*/ 853719 h 1798878"/>
                <a:gd name="connsiteX7" fmla="*/ 3678002 w 4440281"/>
                <a:gd name="connsiteY7" fmla="*/ 1798878 h 1798878"/>
                <a:gd name="connsiteX0" fmla="*/ 3586562 w 4440281"/>
                <a:gd name="connsiteY0" fmla="*/ 1707438 h 1707438"/>
                <a:gd name="connsiteX1" fmla="*/ 853719 w 4440281"/>
                <a:gd name="connsiteY1" fmla="*/ 1707438 h 1707438"/>
                <a:gd name="connsiteX2" fmla="*/ 0 w 4440281"/>
                <a:gd name="connsiteY2" fmla="*/ 853719 h 1707438"/>
                <a:gd name="connsiteX3" fmla="*/ 853719 w 4440281"/>
                <a:gd name="connsiteY3" fmla="*/ 0 h 1707438"/>
                <a:gd name="connsiteX4" fmla="*/ 3586562 w 4440281"/>
                <a:gd name="connsiteY4" fmla="*/ 0 h 1707438"/>
                <a:gd name="connsiteX5" fmla="*/ 4440281 w 4440281"/>
                <a:gd name="connsiteY5" fmla="*/ 853719 h 1707438"/>
                <a:gd name="connsiteX6" fmla="*/ 4440281 w 4440281"/>
                <a:gd name="connsiteY6" fmla="*/ 853719 h 1707438"/>
                <a:gd name="connsiteX0" fmla="*/ 1777013 w 4440281"/>
                <a:gd name="connsiteY0" fmla="*/ 1726689 h 1726689"/>
                <a:gd name="connsiteX1" fmla="*/ 853719 w 4440281"/>
                <a:gd name="connsiteY1" fmla="*/ 1707438 h 1726689"/>
                <a:gd name="connsiteX2" fmla="*/ 0 w 4440281"/>
                <a:gd name="connsiteY2" fmla="*/ 853719 h 1726689"/>
                <a:gd name="connsiteX3" fmla="*/ 853719 w 4440281"/>
                <a:gd name="connsiteY3" fmla="*/ 0 h 1726689"/>
                <a:gd name="connsiteX4" fmla="*/ 3586562 w 4440281"/>
                <a:gd name="connsiteY4" fmla="*/ 0 h 1726689"/>
                <a:gd name="connsiteX5" fmla="*/ 4440281 w 4440281"/>
                <a:gd name="connsiteY5" fmla="*/ 853719 h 1726689"/>
                <a:gd name="connsiteX6" fmla="*/ 4440281 w 4440281"/>
                <a:gd name="connsiteY6" fmla="*/ 853719 h 1726689"/>
                <a:gd name="connsiteX0" fmla="*/ 1770663 w 4440281"/>
                <a:gd name="connsiteY0" fmla="*/ 1709755 h 1709755"/>
                <a:gd name="connsiteX1" fmla="*/ 853719 w 4440281"/>
                <a:gd name="connsiteY1" fmla="*/ 1707438 h 1709755"/>
                <a:gd name="connsiteX2" fmla="*/ 0 w 4440281"/>
                <a:gd name="connsiteY2" fmla="*/ 853719 h 1709755"/>
                <a:gd name="connsiteX3" fmla="*/ 853719 w 4440281"/>
                <a:gd name="connsiteY3" fmla="*/ 0 h 1709755"/>
                <a:gd name="connsiteX4" fmla="*/ 3586562 w 4440281"/>
                <a:gd name="connsiteY4" fmla="*/ 0 h 1709755"/>
                <a:gd name="connsiteX5" fmla="*/ 4440281 w 4440281"/>
                <a:gd name="connsiteY5" fmla="*/ 853719 h 1709755"/>
                <a:gd name="connsiteX6" fmla="*/ 4440281 w 4440281"/>
                <a:gd name="connsiteY6" fmla="*/ 853719 h 1709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40281" h="1709755">
                  <a:moveTo>
                    <a:pt x="1770663" y="1709755"/>
                  </a:moveTo>
                  <a:lnTo>
                    <a:pt x="853719" y="1707438"/>
                  </a:lnTo>
                  <a:cubicBezTo>
                    <a:pt x="382223" y="1707438"/>
                    <a:pt x="0" y="1325215"/>
                    <a:pt x="0" y="853719"/>
                  </a:cubicBezTo>
                  <a:cubicBezTo>
                    <a:pt x="0" y="382223"/>
                    <a:pt x="382223" y="0"/>
                    <a:pt x="853719" y="0"/>
                  </a:cubicBezTo>
                  <a:lnTo>
                    <a:pt x="3586562" y="0"/>
                  </a:lnTo>
                  <a:cubicBezTo>
                    <a:pt x="4058058" y="0"/>
                    <a:pt x="4440281" y="382223"/>
                    <a:pt x="4440281" y="853719"/>
                  </a:cubicBezTo>
                  <a:lnTo>
                    <a:pt x="4440281" y="853719"/>
                  </a:lnTo>
                </a:path>
              </a:pathLst>
            </a:custGeom>
            <a:noFill/>
            <a:ln w="19050" cap="rnd">
              <a:solidFill>
                <a:schemeClr val="accent2"/>
              </a:solidFill>
              <a:round/>
            </a:ln>
          </p:spPr>
          <p:txBody>
            <a:bodyPr lIns="0" tIns="0" rIns="0" bIns="0" rtlCol="0" anchor="ctr"/>
            <a:lstStyle/>
            <a:p>
              <a:pPr algn="ctr"/>
              <a:endParaRPr lang="ru-RU"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100" name="Прямоугольник: скругленные углы 93">
              <a:extLst>
                <a:ext uri="{FF2B5EF4-FFF2-40B4-BE49-F238E27FC236}">
                  <a16:creationId xmlns:a16="http://schemas.microsoft.com/office/drawing/2014/main" id="{FB9FF8AC-1A25-4826-B36A-B80485751F34}"/>
                </a:ext>
              </a:extLst>
            </p:cNvPr>
            <p:cNvSpPr/>
            <p:nvPr/>
          </p:nvSpPr>
          <p:spPr>
            <a:xfrm>
              <a:off x="3451239" y="2904127"/>
              <a:ext cx="1302723" cy="1709468"/>
            </a:xfrm>
            <a:custGeom>
              <a:avLst/>
              <a:gdLst>
                <a:gd name="connsiteX0" fmla="*/ 0 w 4440281"/>
                <a:gd name="connsiteY0" fmla="*/ 853719 h 1707438"/>
                <a:gd name="connsiteX1" fmla="*/ 853719 w 4440281"/>
                <a:gd name="connsiteY1" fmla="*/ 0 h 1707438"/>
                <a:gd name="connsiteX2" fmla="*/ 3586562 w 4440281"/>
                <a:gd name="connsiteY2" fmla="*/ 0 h 1707438"/>
                <a:gd name="connsiteX3" fmla="*/ 4440281 w 4440281"/>
                <a:gd name="connsiteY3" fmla="*/ 853719 h 1707438"/>
                <a:gd name="connsiteX4" fmla="*/ 4440281 w 4440281"/>
                <a:gd name="connsiteY4" fmla="*/ 853719 h 1707438"/>
                <a:gd name="connsiteX5" fmla="*/ 3586562 w 4440281"/>
                <a:gd name="connsiteY5" fmla="*/ 1707438 h 1707438"/>
                <a:gd name="connsiteX6" fmla="*/ 853719 w 4440281"/>
                <a:gd name="connsiteY6" fmla="*/ 1707438 h 1707438"/>
                <a:gd name="connsiteX7" fmla="*/ 0 w 4440281"/>
                <a:gd name="connsiteY7" fmla="*/ 853719 h 1707438"/>
                <a:gd name="connsiteX0" fmla="*/ 0 w 4440281"/>
                <a:gd name="connsiteY0" fmla="*/ 853719 h 1707438"/>
                <a:gd name="connsiteX1" fmla="*/ 853719 w 4440281"/>
                <a:gd name="connsiteY1" fmla="*/ 0 h 1707438"/>
                <a:gd name="connsiteX2" fmla="*/ 3586562 w 4440281"/>
                <a:gd name="connsiteY2" fmla="*/ 0 h 1707438"/>
                <a:gd name="connsiteX3" fmla="*/ 4440281 w 4440281"/>
                <a:gd name="connsiteY3" fmla="*/ 853719 h 1707438"/>
                <a:gd name="connsiteX4" fmla="*/ 4440281 w 4440281"/>
                <a:gd name="connsiteY4" fmla="*/ 853719 h 1707438"/>
                <a:gd name="connsiteX5" fmla="*/ 3586562 w 4440281"/>
                <a:gd name="connsiteY5" fmla="*/ 1707438 h 1707438"/>
                <a:gd name="connsiteX6" fmla="*/ 853719 w 4440281"/>
                <a:gd name="connsiteY6" fmla="*/ 1707438 h 1707438"/>
                <a:gd name="connsiteX7" fmla="*/ 91440 w 4440281"/>
                <a:gd name="connsiteY7" fmla="*/ 945159 h 1707438"/>
                <a:gd name="connsiteX0" fmla="*/ 0 w 4440281"/>
                <a:gd name="connsiteY0" fmla="*/ 853719 h 1707438"/>
                <a:gd name="connsiteX1" fmla="*/ 853719 w 4440281"/>
                <a:gd name="connsiteY1" fmla="*/ 0 h 1707438"/>
                <a:gd name="connsiteX2" fmla="*/ 3586562 w 4440281"/>
                <a:gd name="connsiteY2" fmla="*/ 0 h 1707438"/>
                <a:gd name="connsiteX3" fmla="*/ 4440281 w 4440281"/>
                <a:gd name="connsiteY3" fmla="*/ 853719 h 1707438"/>
                <a:gd name="connsiteX4" fmla="*/ 4440281 w 4440281"/>
                <a:gd name="connsiteY4" fmla="*/ 853719 h 1707438"/>
                <a:gd name="connsiteX5" fmla="*/ 3586562 w 4440281"/>
                <a:gd name="connsiteY5" fmla="*/ 1707438 h 1707438"/>
                <a:gd name="connsiteX6" fmla="*/ 853719 w 4440281"/>
                <a:gd name="connsiteY6" fmla="*/ 1707438 h 1707438"/>
                <a:gd name="connsiteX0" fmla="*/ 0 w 3586562"/>
                <a:gd name="connsiteY0" fmla="*/ 0 h 1707438"/>
                <a:gd name="connsiteX1" fmla="*/ 2732843 w 3586562"/>
                <a:gd name="connsiteY1" fmla="*/ 0 h 1707438"/>
                <a:gd name="connsiteX2" fmla="*/ 3586562 w 3586562"/>
                <a:gd name="connsiteY2" fmla="*/ 853719 h 1707438"/>
                <a:gd name="connsiteX3" fmla="*/ 3586562 w 3586562"/>
                <a:gd name="connsiteY3" fmla="*/ 853719 h 1707438"/>
                <a:gd name="connsiteX4" fmla="*/ 2732843 w 3586562"/>
                <a:gd name="connsiteY4" fmla="*/ 1707438 h 1707438"/>
                <a:gd name="connsiteX5" fmla="*/ 0 w 3586562"/>
                <a:gd name="connsiteY5" fmla="*/ 1707438 h 1707438"/>
                <a:gd name="connsiteX0" fmla="*/ 1573968 w 3586562"/>
                <a:gd name="connsiteY0" fmla="*/ 7495 h 1707438"/>
                <a:gd name="connsiteX1" fmla="*/ 2732843 w 3586562"/>
                <a:gd name="connsiteY1" fmla="*/ 0 h 1707438"/>
                <a:gd name="connsiteX2" fmla="*/ 3586562 w 3586562"/>
                <a:gd name="connsiteY2" fmla="*/ 853719 h 1707438"/>
                <a:gd name="connsiteX3" fmla="*/ 3586562 w 3586562"/>
                <a:gd name="connsiteY3" fmla="*/ 853719 h 1707438"/>
                <a:gd name="connsiteX4" fmla="*/ 2732843 w 3586562"/>
                <a:gd name="connsiteY4" fmla="*/ 1707438 h 1707438"/>
                <a:gd name="connsiteX5" fmla="*/ 0 w 3586562"/>
                <a:gd name="connsiteY5" fmla="*/ 1707438 h 1707438"/>
                <a:gd name="connsiteX0" fmla="*/ 2116893 w 3586562"/>
                <a:gd name="connsiteY0" fmla="*/ 0 h 1709468"/>
                <a:gd name="connsiteX1" fmla="*/ 2732843 w 3586562"/>
                <a:gd name="connsiteY1" fmla="*/ 2030 h 1709468"/>
                <a:gd name="connsiteX2" fmla="*/ 3586562 w 3586562"/>
                <a:gd name="connsiteY2" fmla="*/ 855749 h 1709468"/>
                <a:gd name="connsiteX3" fmla="*/ 3586562 w 3586562"/>
                <a:gd name="connsiteY3" fmla="*/ 855749 h 1709468"/>
                <a:gd name="connsiteX4" fmla="*/ 2732843 w 3586562"/>
                <a:gd name="connsiteY4" fmla="*/ 1709468 h 1709468"/>
                <a:gd name="connsiteX5" fmla="*/ 0 w 3586562"/>
                <a:gd name="connsiteY5" fmla="*/ 1709468 h 1709468"/>
                <a:gd name="connsiteX0" fmla="*/ 0 w 1469669"/>
                <a:gd name="connsiteY0" fmla="*/ 0 h 1709468"/>
                <a:gd name="connsiteX1" fmla="*/ 615950 w 1469669"/>
                <a:gd name="connsiteY1" fmla="*/ 2030 h 1709468"/>
                <a:gd name="connsiteX2" fmla="*/ 1469669 w 1469669"/>
                <a:gd name="connsiteY2" fmla="*/ 855749 h 1709468"/>
                <a:gd name="connsiteX3" fmla="*/ 1469669 w 1469669"/>
                <a:gd name="connsiteY3" fmla="*/ 855749 h 1709468"/>
                <a:gd name="connsiteX4" fmla="*/ 615950 w 1469669"/>
                <a:gd name="connsiteY4" fmla="*/ 1709468 h 1709468"/>
                <a:gd name="connsiteX5" fmla="*/ 23057 w 1469669"/>
                <a:gd name="connsiteY5" fmla="*/ 1709468 h 1709468"/>
                <a:gd name="connsiteX0" fmla="*/ 0 w 1469669"/>
                <a:gd name="connsiteY0" fmla="*/ 0 h 1709468"/>
                <a:gd name="connsiteX1" fmla="*/ 615950 w 1469669"/>
                <a:gd name="connsiteY1" fmla="*/ 2030 h 1709468"/>
                <a:gd name="connsiteX2" fmla="*/ 1469669 w 1469669"/>
                <a:gd name="connsiteY2" fmla="*/ 855749 h 1709468"/>
                <a:gd name="connsiteX3" fmla="*/ 1469669 w 1469669"/>
                <a:gd name="connsiteY3" fmla="*/ 855749 h 1709468"/>
                <a:gd name="connsiteX4" fmla="*/ 615950 w 1469669"/>
                <a:gd name="connsiteY4" fmla="*/ 1709468 h 1709468"/>
                <a:gd name="connsiteX5" fmla="*/ 23057 w 1469669"/>
                <a:gd name="connsiteY5" fmla="*/ 1703118 h 1709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69669" h="1709468">
                  <a:moveTo>
                    <a:pt x="0" y="0"/>
                  </a:moveTo>
                  <a:lnTo>
                    <a:pt x="615950" y="2030"/>
                  </a:lnTo>
                  <a:cubicBezTo>
                    <a:pt x="1087446" y="2030"/>
                    <a:pt x="1469669" y="384253"/>
                    <a:pt x="1469669" y="855749"/>
                  </a:cubicBezTo>
                  <a:lnTo>
                    <a:pt x="1469669" y="855749"/>
                  </a:lnTo>
                  <a:cubicBezTo>
                    <a:pt x="1469669" y="1327245"/>
                    <a:pt x="1087446" y="1709468"/>
                    <a:pt x="615950" y="1709468"/>
                  </a:cubicBezTo>
                  <a:lnTo>
                    <a:pt x="23057" y="1703118"/>
                  </a:lnTo>
                </a:path>
              </a:pathLst>
            </a:custGeom>
            <a:noFill/>
            <a:ln w="19050" cap="rnd">
              <a:solidFill>
                <a:schemeClr val="accent2"/>
              </a:solidFill>
              <a:round/>
            </a:ln>
          </p:spPr>
          <p:txBody>
            <a:bodyPr lIns="0" tIns="0" rIns="0" bIns="0" rtlCol="0" anchor="ctr"/>
            <a:lstStyle/>
            <a:p>
              <a:pPr algn="ctr"/>
              <a:endParaRPr lang="ru-RU" sz="3000" b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101" name="Прямоугольник: скругленные углы 94">
              <a:extLst>
                <a:ext uri="{FF2B5EF4-FFF2-40B4-BE49-F238E27FC236}">
                  <a16:creationId xmlns:a16="http://schemas.microsoft.com/office/drawing/2014/main" id="{F976EC50-038A-4F19-985A-4C7313FD407C}"/>
                </a:ext>
              </a:extLst>
            </p:cNvPr>
            <p:cNvSpPr/>
            <p:nvPr/>
          </p:nvSpPr>
          <p:spPr>
            <a:xfrm>
              <a:off x="651933" y="4609965"/>
              <a:ext cx="4440281" cy="1709025"/>
            </a:xfrm>
            <a:custGeom>
              <a:avLst/>
              <a:gdLst>
                <a:gd name="connsiteX0" fmla="*/ 0 w 4440281"/>
                <a:gd name="connsiteY0" fmla="*/ 853719 h 1707438"/>
                <a:gd name="connsiteX1" fmla="*/ 853719 w 4440281"/>
                <a:gd name="connsiteY1" fmla="*/ 0 h 1707438"/>
                <a:gd name="connsiteX2" fmla="*/ 3586562 w 4440281"/>
                <a:gd name="connsiteY2" fmla="*/ 0 h 1707438"/>
                <a:gd name="connsiteX3" fmla="*/ 4440281 w 4440281"/>
                <a:gd name="connsiteY3" fmla="*/ 853719 h 1707438"/>
                <a:gd name="connsiteX4" fmla="*/ 4440281 w 4440281"/>
                <a:gd name="connsiteY4" fmla="*/ 853719 h 1707438"/>
                <a:gd name="connsiteX5" fmla="*/ 3586562 w 4440281"/>
                <a:gd name="connsiteY5" fmla="*/ 1707438 h 1707438"/>
                <a:gd name="connsiteX6" fmla="*/ 853719 w 4440281"/>
                <a:gd name="connsiteY6" fmla="*/ 1707438 h 1707438"/>
                <a:gd name="connsiteX7" fmla="*/ 0 w 4440281"/>
                <a:gd name="connsiteY7" fmla="*/ 853719 h 1707438"/>
                <a:gd name="connsiteX0" fmla="*/ 4440281 w 4531721"/>
                <a:gd name="connsiteY0" fmla="*/ 853719 h 1707438"/>
                <a:gd name="connsiteX1" fmla="*/ 3586562 w 4531721"/>
                <a:gd name="connsiteY1" fmla="*/ 1707438 h 1707438"/>
                <a:gd name="connsiteX2" fmla="*/ 853719 w 4531721"/>
                <a:gd name="connsiteY2" fmla="*/ 1707438 h 1707438"/>
                <a:gd name="connsiteX3" fmla="*/ 0 w 4531721"/>
                <a:gd name="connsiteY3" fmla="*/ 853719 h 1707438"/>
                <a:gd name="connsiteX4" fmla="*/ 853719 w 4531721"/>
                <a:gd name="connsiteY4" fmla="*/ 0 h 1707438"/>
                <a:gd name="connsiteX5" fmla="*/ 3586562 w 4531721"/>
                <a:gd name="connsiteY5" fmla="*/ 0 h 1707438"/>
                <a:gd name="connsiteX6" fmla="*/ 4440281 w 4531721"/>
                <a:gd name="connsiteY6" fmla="*/ 853719 h 1707438"/>
                <a:gd name="connsiteX7" fmla="*/ 4531721 w 4531721"/>
                <a:gd name="connsiteY7" fmla="*/ 945159 h 1707438"/>
                <a:gd name="connsiteX0" fmla="*/ 4440281 w 4531721"/>
                <a:gd name="connsiteY0" fmla="*/ 853719 h 1707438"/>
                <a:gd name="connsiteX1" fmla="*/ 3586562 w 4531721"/>
                <a:gd name="connsiteY1" fmla="*/ 1707438 h 1707438"/>
                <a:gd name="connsiteX2" fmla="*/ 853719 w 4531721"/>
                <a:gd name="connsiteY2" fmla="*/ 1707438 h 1707438"/>
                <a:gd name="connsiteX3" fmla="*/ 0 w 4531721"/>
                <a:gd name="connsiteY3" fmla="*/ 853719 h 1707438"/>
                <a:gd name="connsiteX4" fmla="*/ 853719 w 4531721"/>
                <a:gd name="connsiteY4" fmla="*/ 0 h 1707438"/>
                <a:gd name="connsiteX5" fmla="*/ 3586562 w 4531721"/>
                <a:gd name="connsiteY5" fmla="*/ 0 h 1707438"/>
                <a:gd name="connsiteX6" fmla="*/ 4531721 w 4531721"/>
                <a:gd name="connsiteY6" fmla="*/ 945159 h 1707438"/>
                <a:gd name="connsiteX0" fmla="*/ 4440281 w 4440281"/>
                <a:gd name="connsiteY0" fmla="*/ 853719 h 1707438"/>
                <a:gd name="connsiteX1" fmla="*/ 3586562 w 4440281"/>
                <a:gd name="connsiteY1" fmla="*/ 1707438 h 1707438"/>
                <a:gd name="connsiteX2" fmla="*/ 853719 w 4440281"/>
                <a:gd name="connsiteY2" fmla="*/ 1707438 h 1707438"/>
                <a:gd name="connsiteX3" fmla="*/ 0 w 4440281"/>
                <a:gd name="connsiteY3" fmla="*/ 853719 h 1707438"/>
                <a:gd name="connsiteX4" fmla="*/ 853719 w 4440281"/>
                <a:gd name="connsiteY4" fmla="*/ 0 h 1707438"/>
                <a:gd name="connsiteX5" fmla="*/ 3586562 w 4440281"/>
                <a:gd name="connsiteY5" fmla="*/ 0 h 1707438"/>
                <a:gd name="connsiteX0" fmla="*/ 4440281 w 4440281"/>
                <a:gd name="connsiteY0" fmla="*/ 853719 h 1707438"/>
                <a:gd name="connsiteX1" fmla="*/ 3586562 w 4440281"/>
                <a:gd name="connsiteY1" fmla="*/ 1707438 h 1707438"/>
                <a:gd name="connsiteX2" fmla="*/ 853719 w 4440281"/>
                <a:gd name="connsiteY2" fmla="*/ 1707438 h 1707438"/>
                <a:gd name="connsiteX3" fmla="*/ 0 w 4440281"/>
                <a:gd name="connsiteY3" fmla="*/ 853719 h 1707438"/>
                <a:gd name="connsiteX4" fmla="*/ 853719 w 4440281"/>
                <a:gd name="connsiteY4" fmla="*/ 0 h 1707438"/>
                <a:gd name="connsiteX5" fmla="*/ 1859362 w 4440281"/>
                <a:gd name="connsiteY5" fmla="*/ 6350 h 1707438"/>
                <a:gd name="connsiteX0" fmla="*/ 4440281 w 4440281"/>
                <a:gd name="connsiteY0" fmla="*/ 855306 h 1709025"/>
                <a:gd name="connsiteX1" fmla="*/ 3586562 w 4440281"/>
                <a:gd name="connsiteY1" fmla="*/ 1709025 h 1709025"/>
                <a:gd name="connsiteX2" fmla="*/ 853719 w 4440281"/>
                <a:gd name="connsiteY2" fmla="*/ 1709025 h 1709025"/>
                <a:gd name="connsiteX3" fmla="*/ 0 w 4440281"/>
                <a:gd name="connsiteY3" fmla="*/ 855306 h 1709025"/>
                <a:gd name="connsiteX4" fmla="*/ 853719 w 4440281"/>
                <a:gd name="connsiteY4" fmla="*/ 1587 h 1709025"/>
                <a:gd name="connsiteX5" fmla="*/ 1853012 w 4440281"/>
                <a:gd name="connsiteY5" fmla="*/ 0 h 1709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40281" h="1709025">
                  <a:moveTo>
                    <a:pt x="4440281" y="855306"/>
                  </a:moveTo>
                  <a:cubicBezTo>
                    <a:pt x="4440281" y="1326802"/>
                    <a:pt x="4058058" y="1709025"/>
                    <a:pt x="3586562" y="1709025"/>
                  </a:cubicBezTo>
                  <a:lnTo>
                    <a:pt x="853719" y="1709025"/>
                  </a:lnTo>
                  <a:cubicBezTo>
                    <a:pt x="382223" y="1709025"/>
                    <a:pt x="0" y="1326802"/>
                    <a:pt x="0" y="855306"/>
                  </a:cubicBezTo>
                  <a:cubicBezTo>
                    <a:pt x="0" y="383810"/>
                    <a:pt x="382223" y="1587"/>
                    <a:pt x="853719" y="1587"/>
                  </a:cubicBezTo>
                  <a:lnTo>
                    <a:pt x="1853012" y="0"/>
                  </a:lnTo>
                </a:path>
              </a:pathLst>
            </a:custGeom>
            <a:noFill/>
            <a:ln w="19050" cap="rnd">
              <a:solidFill>
                <a:schemeClr val="accent2"/>
              </a:solidFill>
              <a:round/>
            </a:ln>
          </p:spPr>
          <p:txBody>
            <a:bodyPr lIns="0" tIns="0" rIns="0" bIns="0" rtlCol="0" anchor="ctr"/>
            <a:lstStyle/>
            <a:p>
              <a:pPr algn="ctr"/>
              <a:endParaRPr lang="ru-RU"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102" name="Овал 101">
              <a:extLst>
                <a:ext uri="{FF2B5EF4-FFF2-40B4-BE49-F238E27FC236}">
                  <a16:creationId xmlns:a16="http://schemas.microsoft.com/office/drawing/2014/main" id="{B9C0FE39-5B06-47B3-9263-DB9402E0FEF3}"/>
                </a:ext>
              </a:extLst>
            </p:cNvPr>
            <p:cNvSpPr/>
            <p:nvPr/>
          </p:nvSpPr>
          <p:spPr>
            <a:xfrm>
              <a:off x="2924947" y="4502660"/>
              <a:ext cx="208039" cy="208039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miter lim="400000"/>
            </a:ln>
          </p:spPr>
          <p:txBody>
            <a:bodyPr lIns="0" tIns="0" rIns="0" bIns="0" rtlCol="0" anchor="ctr"/>
            <a:lstStyle/>
            <a:p>
              <a:pPr algn="ctr"/>
              <a:endParaRPr lang="ru-RU"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103" name="Овал 102">
              <a:extLst>
                <a:ext uri="{FF2B5EF4-FFF2-40B4-BE49-F238E27FC236}">
                  <a16:creationId xmlns:a16="http://schemas.microsoft.com/office/drawing/2014/main" id="{A9872FED-B0FC-4454-999E-E1F7E7AB15A0}"/>
                </a:ext>
              </a:extLst>
            </p:cNvPr>
            <p:cNvSpPr/>
            <p:nvPr/>
          </p:nvSpPr>
          <p:spPr>
            <a:xfrm>
              <a:off x="2924947" y="2808836"/>
              <a:ext cx="208039" cy="208039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miter lim="400000"/>
            </a:ln>
          </p:spPr>
          <p:txBody>
            <a:bodyPr lIns="0" tIns="0" rIns="0" bIns="0" rtlCol="0" anchor="ctr"/>
            <a:lstStyle/>
            <a:p>
              <a:pPr algn="ctr"/>
              <a:endParaRPr lang="ru-RU"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sp>
        <p:nvSpPr>
          <p:cNvPr id="104" name="Овал 103">
            <a:extLst>
              <a:ext uri="{FF2B5EF4-FFF2-40B4-BE49-F238E27FC236}">
                <a16:creationId xmlns:a16="http://schemas.microsoft.com/office/drawing/2014/main" id="{C349850A-2502-4F15-92E0-902D8914B7B1}"/>
              </a:ext>
            </a:extLst>
          </p:cNvPr>
          <p:cNvSpPr/>
          <p:nvPr/>
        </p:nvSpPr>
        <p:spPr>
          <a:xfrm>
            <a:off x="5163112" y="2371133"/>
            <a:ext cx="181162" cy="181162"/>
          </a:xfrm>
          <a:prstGeom prst="ellipse">
            <a:avLst/>
          </a:prstGeom>
          <a:solidFill>
            <a:schemeClr val="accent2"/>
          </a:solidFill>
          <a:ln w="19050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05" name="Овал 104">
            <a:extLst>
              <a:ext uri="{FF2B5EF4-FFF2-40B4-BE49-F238E27FC236}">
                <a16:creationId xmlns:a16="http://schemas.microsoft.com/office/drawing/2014/main" id="{5A3D2D6F-4A4D-4400-9594-AE6FF603BE7D}"/>
              </a:ext>
            </a:extLst>
          </p:cNvPr>
          <p:cNvSpPr/>
          <p:nvPr/>
        </p:nvSpPr>
        <p:spPr>
          <a:xfrm>
            <a:off x="7224503" y="2371133"/>
            <a:ext cx="181162" cy="181162"/>
          </a:xfrm>
          <a:prstGeom prst="ellipse">
            <a:avLst/>
          </a:prstGeom>
          <a:solidFill>
            <a:schemeClr val="accent2"/>
          </a:solidFill>
          <a:ln w="19050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06" name="Овал 105">
            <a:extLst>
              <a:ext uri="{FF2B5EF4-FFF2-40B4-BE49-F238E27FC236}">
                <a16:creationId xmlns:a16="http://schemas.microsoft.com/office/drawing/2014/main" id="{802ACE13-E034-4427-A6F5-311CFAC378BD}"/>
              </a:ext>
            </a:extLst>
          </p:cNvPr>
          <p:cNvSpPr/>
          <p:nvPr/>
        </p:nvSpPr>
        <p:spPr>
          <a:xfrm>
            <a:off x="5147185" y="4718633"/>
            <a:ext cx="181162" cy="181162"/>
          </a:xfrm>
          <a:prstGeom prst="ellipse">
            <a:avLst/>
          </a:prstGeom>
          <a:solidFill>
            <a:schemeClr val="accent2"/>
          </a:solidFill>
          <a:ln w="19050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07" name="Овал 106">
            <a:extLst>
              <a:ext uri="{FF2B5EF4-FFF2-40B4-BE49-F238E27FC236}">
                <a16:creationId xmlns:a16="http://schemas.microsoft.com/office/drawing/2014/main" id="{AD7BC77A-DCB1-4386-BFA0-2F55A7BA30E9}"/>
              </a:ext>
            </a:extLst>
          </p:cNvPr>
          <p:cNvSpPr/>
          <p:nvPr/>
        </p:nvSpPr>
        <p:spPr>
          <a:xfrm>
            <a:off x="7279470" y="4718633"/>
            <a:ext cx="181162" cy="181162"/>
          </a:xfrm>
          <a:prstGeom prst="ellipse">
            <a:avLst/>
          </a:prstGeom>
          <a:solidFill>
            <a:schemeClr val="accent2"/>
          </a:solidFill>
          <a:ln w="19050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27408B3-6534-452C-8705-5F133F1F5218}"/>
              </a:ext>
            </a:extLst>
          </p:cNvPr>
          <p:cNvSpPr txBox="1"/>
          <p:nvPr/>
        </p:nvSpPr>
        <p:spPr>
          <a:xfrm>
            <a:off x="2169418" y="3419180"/>
            <a:ext cx="1216072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400" b="1" dirty="0"/>
              <a:t>Рост объема инвестиций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EA360A6-B1D1-440A-9B8B-3E32994FFD53}"/>
              </a:ext>
            </a:extLst>
          </p:cNvPr>
          <p:cNvSpPr txBox="1"/>
          <p:nvPr/>
        </p:nvSpPr>
        <p:spPr>
          <a:xfrm>
            <a:off x="2575367" y="1535620"/>
            <a:ext cx="2304649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400" b="1" dirty="0"/>
              <a:t>Рост предпринимательской активности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3DFD482-D94D-49B7-81D2-FC36FB450404}"/>
              </a:ext>
            </a:extLst>
          </p:cNvPr>
          <p:cNvSpPr txBox="1"/>
          <p:nvPr/>
        </p:nvSpPr>
        <p:spPr>
          <a:xfrm>
            <a:off x="2695539" y="5083563"/>
            <a:ext cx="1812086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400" b="1" dirty="0"/>
              <a:t>Увеличение туристического </a:t>
            </a:r>
            <a:br>
              <a:rPr lang="en-US" sz="1400" b="1" dirty="0"/>
            </a:br>
            <a:r>
              <a:rPr lang="ru-RU" sz="1400" b="1" dirty="0"/>
              <a:t>потока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E32E85-D399-2407-92F1-FB9A0D0F2D30}"/>
              </a:ext>
            </a:extLst>
          </p:cNvPr>
          <p:cNvSpPr txBox="1"/>
          <p:nvPr/>
        </p:nvSpPr>
        <p:spPr>
          <a:xfrm>
            <a:off x="2570535" y="2243605"/>
            <a:ext cx="1225338" cy="22360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spc="0" normalizeH="0" baseline="0" dirty="0">
                <a:ln>
                  <a:noFill/>
                </a:ln>
                <a:solidFill>
                  <a:schemeClr val="accent2"/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3 показателя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3C8A7C-2BA7-CA2F-1933-8FB9FC055C1C}"/>
              </a:ext>
            </a:extLst>
          </p:cNvPr>
          <p:cNvSpPr txBox="1"/>
          <p:nvPr/>
        </p:nvSpPr>
        <p:spPr>
          <a:xfrm>
            <a:off x="2178353" y="3957372"/>
            <a:ext cx="1523781" cy="21544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spc="0" normalizeH="0" baseline="0" dirty="0">
                <a:ln>
                  <a:noFill/>
                </a:ln>
                <a:solidFill>
                  <a:schemeClr val="accent2"/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1 показател</a:t>
            </a:r>
            <a:r>
              <a:rPr lang="ru-RU" sz="1400" b="1" dirty="0">
                <a:solidFill>
                  <a:schemeClr val="accent2"/>
                </a:solidFill>
                <a:ea typeface="Helvetica Neue"/>
                <a:cs typeface="Helvetica Neue"/>
                <a:sym typeface="Helvetica Neue"/>
              </a:rPr>
              <a:t>ь</a:t>
            </a:r>
            <a:endParaRPr kumimoji="0" lang="ru-RU" sz="1400" b="1" i="0" u="none" strike="noStrike" cap="none" spc="0" normalizeH="0" baseline="0" dirty="0">
              <a:ln>
                <a:noFill/>
              </a:ln>
              <a:solidFill>
                <a:schemeClr val="accent2"/>
              </a:solidFill>
              <a:effectLst/>
              <a:uFillTx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42EB33-650A-DC77-8F03-BE40950DFEDC}"/>
              </a:ext>
            </a:extLst>
          </p:cNvPr>
          <p:cNvSpPr txBox="1"/>
          <p:nvPr/>
        </p:nvSpPr>
        <p:spPr>
          <a:xfrm>
            <a:off x="2695539" y="5807439"/>
            <a:ext cx="1523781" cy="21544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spc="0" normalizeH="0" baseline="0" dirty="0">
                <a:ln>
                  <a:noFill/>
                </a:ln>
                <a:solidFill>
                  <a:schemeClr val="accent2"/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3 показателя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EE0EB14-2EBB-400C-84FF-3F4E8A5E6286}"/>
              </a:ext>
            </a:extLst>
          </p:cNvPr>
          <p:cNvSpPr txBox="1"/>
          <p:nvPr/>
        </p:nvSpPr>
        <p:spPr>
          <a:xfrm>
            <a:off x="8697073" y="1586751"/>
            <a:ext cx="2693871" cy="5826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dirty="0"/>
              <a:t>Рост </a:t>
            </a:r>
            <a:br>
              <a:rPr lang="en-US" sz="1400" b="1" dirty="0"/>
            </a:br>
            <a:r>
              <a:rPr lang="ru-RU" sz="1400" b="1" dirty="0"/>
              <a:t>узнаваемости территории муниципального образования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78A230C-F26D-43E8-888A-223B7F8FB559}"/>
              </a:ext>
            </a:extLst>
          </p:cNvPr>
          <p:cNvSpPr txBox="1"/>
          <p:nvPr/>
        </p:nvSpPr>
        <p:spPr>
          <a:xfrm>
            <a:off x="9502411" y="3292238"/>
            <a:ext cx="1766936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400" b="1" dirty="0"/>
              <a:t>Рост благосостояния населения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1FCF0D3-7C96-47F8-927E-62A19D3579B0}"/>
              </a:ext>
            </a:extLst>
          </p:cNvPr>
          <p:cNvSpPr txBox="1"/>
          <p:nvPr/>
        </p:nvSpPr>
        <p:spPr>
          <a:xfrm>
            <a:off x="8697073" y="5083563"/>
            <a:ext cx="2132569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400" b="1" dirty="0"/>
              <a:t>Улучшение миграционной</a:t>
            </a:r>
            <a:br>
              <a:rPr lang="ru-RU" sz="1400" b="1" dirty="0"/>
            </a:br>
            <a:r>
              <a:rPr lang="ru-RU" sz="1400" b="1" dirty="0"/>
              <a:t> ситуации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A7ED81-D05F-08E3-95EF-E6BA208C1F17}"/>
              </a:ext>
            </a:extLst>
          </p:cNvPr>
          <p:cNvSpPr txBox="1"/>
          <p:nvPr/>
        </p:nvSpPr>
        <p:spPr>
          <a:xfrm>
            <a:off x="8702470" y="2189783"/>
            <a:ext cx="1523781" cy="21544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spc="0" normalizeH="0" baseline="0" dirty="0">
                <a:ln>
                  <a:noFill/>
                </a:ln>
                <a:solidFill>
                  <a:schemeClr val="accent2"/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1 показатель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2FCFF0A-5FC1-F674-B6E0-006C151977B3}"/>
              </a:ext>
            </a:extLst>
          </p:cNvPr>
          <p:cNvSpPr txBox="1"/>
          <p:nvPr/>
        </p:nvSpPr>
        <p:spPr>
          <a:xfrm>
            <a:off x="9498844" y="3995893"/>
            <a:ext cx="1523781" cy="21544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spc="0" normalizeH="0" baseline="0" dirty="0">
                <a:ln>
                  <a:noFill/>
                </a:ln>
                <a:solidFill>
                  <a:schemeClr val="accent2"/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3 показателя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5B11FE-5941-6068-76D8-2548381F227D}"/>
              </a:ext>
            </a:extLst>
          </p:cNvPr>
          <p:cNvSpPr txBox="1"/>
          <p:nvPr/>
        </p:nvSpPr>
        <p:spPr>
          <a:xfrm>
            <a:off x="8715987" y="5807439"/>
            <a:ext cx="1523781" cy="21544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spc="0" normalizeH="0" baseline="0" dirty="0">
                <a:ln>
                  <a:noFill/>
                </a:ln>
                <a:solidFill>
                  <a:schemeClr val="accent2"/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1 показатель</a:t>
            </a:r>
          </a:p>
        </p:txBody>
      </p:sp>
    </p:spTree>
    <p:extLst>
      <p:ext uri="{BB962C8B-B14F-4D97-AF65-F5344CB8AC3E}">
        <p14:creationId xmlns:p14="http://schemas.microsoft.com/office/powerpoint/2010/main" val="751143104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A5B6B-617F-1ED6-20A8-76A350F6C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CF33D57-03B5-9877-7EF7-140785376BD1}"/>
              </a:ext>
            </a:extLst>
          </p:cNvPr>
          <p:cNvSpPr txBox="1"/>
          <p:nvPr/>
        </p:nvSpPr>
        <p:spPr>
          <a:xfrm>
            <a:off x="334963" y="6585105"/>
            <a:ext cx="11522076" cy="184666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Данные по показателям 1.1 – 5.3 предоставляются за четыре последних финансовых года, по 6.1 – за три</a:t>
            </a:r>
          </a:p>
        </p:txBody>
      </p:sp>
      <p:sp>
        <p:nvSpPr>
          <p:cNvPr id="8" name="Оформление текста с цифровыми данными">
            <a:extLst>
              <a:ext uri="{FF2B5EF4-FFF2-40B4-BE49-F238E27FC236}">
                <a16:creationId xmlns:a16="http://schemas.microsoft.com/office/drawing/2014/main" id="{A95EF233-62F5-4B88-B0F2-6EB11AF0B08E}"/>
              </a:ext>
            </a:extLst>
          </p:cNvPr>
          <p:cNvSpPr txBox="1"/>
          <p:nvPr/>
        </p:nvSpPr>
        <p:spPr>
          <a:xfrm>
            <a:off x="349094" y="215481"/>
            <a:ext cx="8736061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Комментарии к расчету показателей</a:t>
            </a:r>
          </a:p>
        </p:txBody>
      </p:sp>
      <p:sp>
        <p:nvSpPr>
          <p:cNvPr id="9" name="Прямоугольник">
            <a:extLst>
              <a:ext uri="{FF2B5EF4-FFF2-40B4-BE49-F238E27FC236}">
                <a16:creationId xmlns:a16="http://schemas.microsoft.com/office/drawing/2014/main" id="{7E8E30B5-1527-4D57-8439-A665B19E8BCB}"/>
              </a:ext>
            </a:extLst>
          </p:cNvPr>
          <p:cNvSpPr/>
          <p:nvPr/>
        </p:nvSpPr>
        <p:spPr>
          <a:xfrm>
            <a:off x="373858" y="634660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AE39735-D25C-473E-BEB6-F9DD67345D53}"/>
              </a:ext>
            </a:extLst>
          </p:cNvPr>
          <p:cNvSpPr/>
          <p:nvPr/>
        </p:nvSpPr>
        <p:spPr>
          <a:xfrm>
            <a:off x="9420045" y="138025"/>
            <a:ext cx="2587925" cy="54163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200" b="0">
              <a:solidFill>
                <a:srgbClr val="FFFFFF"/>
              </a:solidFill>
              <a:latin typeface="Stem (Основной текст)"/>
              <a:sym typeface="Helvetica Neue Medium"/>
            </a:endParaRPr>
          </a:p>
        </p:txBody>
      </p:sp>
      <p:pic>
        <p:nvPicPr>
          <p:cNvPr id="11" name="Изображение" descr="Изображение">
            <a:extLst>
              <a:ext uri="{FF2B5EF4-FFF2-40B4-BE49-F238E27FC236}">
                <a16:creationId xmlns:a16="http://schemas.microsoft.com/office/drawing/2014/main" id="{CE0C0FB4-0E8A-4741-A0E3-5AFF528BB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CB33801-E7D4-4D63-9779-860D971EF72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ED020853-D911-434B-8DA0-A72C7F8A2037}"/>
              </a:ext>
            </a:extLst>
          </p:cNvPr>
          <p:cNvSpPr/>
          <p:nvPr/>
        </p:nvSpPr>
        <p:spPr>
          <a:xfrm>
            <a:off x="6475602" y="1508228"/>
            <a:ext cx="5306613" cy="4935697"/>
          </a:xfrm>
          <a:prstGeom prst="roundRect">
            <a:avLst>
              <a:gd name="adj" fmla="val 3586"/>
            </a:avLst>
          </a:prstGeom>
          <a:solidFill>
            <a:schemeClr val="accent2">
              <a:lumMod val="20000"/>
              <a:lumOff val="80000"/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верхние углы 13">
            <a:extLst>
              <a:ext uri="{FF2B5EF4-FFF2-40B4-BE49-F238E27FC236}">
                <a16:creationId xmlns:a16="http://schemas.microsoft.com/office/drawing/2014/main" id="{ED6C67E0-A74A-4FD5-BC3A-6A565C40B379}"/>
              </a:ext>
            </a:extLst>
          </p:cNvPr>
          <p:cNvSpPr/>
          <p:nvPr/>
        </p:nvSpPr>
        <p:spPr>
          <a:xfrm>
            <a:off x="6475604" y="947054"/>
            <a:ext cx="5306613" cy="663407"/>
          </a:xfrm>
          <a:prstGeom prst="round2SameRect">
            <a:avLst/>
          </a:prstGeom>
          <a:solidFill>
            <a:srgbClr val="1E77BC"/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02411DAD-A2DB-4622-8940-FE3CB9B706F5}"/>
              </a:ext>
            </a:extLst>
          </p:cNvPr>
          <p:cNvSpPr/>
          <p:nvPr/>
        </p:nvSpPr>
        <p:spPr>
          <a:xfrm>
            <a:off x="972577" y="1508228"/>
            <a:ext cx="5347084" cy="4935697"/>
          </a:xfrm>
          <a:prstGeom prst="roundRect">
            <a:avLst>
              <a:gd name="adj" fmla="val 3586"/>
            </a:avLst>
          </a:prstGeom>
          <a:solidFill>
            <a:schemeClr val="accent2">
              <a:lumMod val="20000"/>
              <a:lumOff val="80000"/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верхние углы 15">
            <a:extLst>
              <a:ext uri="{FF2B5EF4-FFF2-40B4-BE49-F238E27FC236}">
                <a16:creationId xmlns:a16="http://schemas.microsoft.com/office/drawing/2014/main" id="{E8A70446-0152-4E17-83C6-4EED260AC291}"/>
              </a:ext>
            </a:extLst>
          </p:cNvPr>
          <p:cNvSpPr/>
          <p:nvPr/>
        </p:nvSpPr>
        <p:spPr>
          <a:xfrm>
            <a:off x="972579" y="947054"/>
            <a:ext cx="5347082" cy="663407"/>
          </a:xfrm>
          <a:prstGeom prst="round2SameRect">
            <a:avLst/>
          </a:prstGeom>
          <a:solidFill>
            <a:srgbClr val="1E77BC"/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D9370FD7-D1CF-486F-AD3A-CFE3A14D8BC3}"/>
              </a:ext>
            </a:extLst>
          </p:cNvPr>
          <p:cNvSpPr txBox="1">
            <a:spLocks/>
          </p:cNvSpPr>
          <p:nvPr/>
        </p:nvSpPr>
        <p:spPr>
          <a:xfrm>
            <a:off x="1152579" y="1063939"/>
            <a:ext cx="2012962" cy="4442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914400" rtl="0" eaLnBrk="1" latinLnBrk="0" hangingPunct="1">
              <a:lnSpc>
                <a:spcPts val="332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 SemiBold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1600" dirty="0">
                <a:solidFill>
                  <a:schemeClr val="bg1"/>
                </a:solidFill>
                <a:latin typeface="+mn-lt"/>
              </a:rPr>
              <a:t>Название показателя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D1479D2E-5D40-4202-80C1-BBACD0CB90E7}"/>
              </a:ext>
            </a:extLst>
          </p:cNvPr>
          <p:cNvSpPr/>
          <p:nvPr/>
        </p:nvSpPr>
        <p:spPr>
          <a:xfrm>
            <a:off x="5715560" y="922653"/>
            <a:ext cx="673796" cy="673796"/>
          </a:xfrm>
          <a:prstGeom prst="roundRect">
            <a:avLst>
              <a:gd name="adj" fmla="val 378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9EB5923-E6B6-4DE0-9E72-0D4B7C7E44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889147" y="1070428"/>
            <a:ext cx="360000" cy="360000"/>
          </a:xfrm>
          <a:prstGeom prst="rect">
            <a:avLst/>
          </a:prstGeom>
        </p:spPr>
      </p:pic>
      <p:sp>
        <p:nvSpPr>
          <p:cNvPr id="21" name="Заголовок 2">
            <a:extLst>
              <a:ext uri="{FF2B5EF4-FFF2-40B4-BE49-F238E27FC236}">
                <a16:creationId xmlns:a16="http://schemas.microsoft.com/office/drawing/2014/main" id="{DFF746A8-CD62-421B-87B3-E1AB79EFEF9B}"/>
              </a:ext>
            </a:extLst>
          </p:cNvPr>
          <p:cNvSpPr txBox="1">
            <a:spLocks/>
          </p:cNvSpPr>
          <p:nvPr/>
        </p:nvSpPr>
        <p:spPr>
          <a:xfrm>
            <a:off x="6655603" y="1063939"/>
            <a:ext cx="2880699" cy="4442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914400" rtl="0" eaLnBrk="1" latinLnBrk="0" hangingPunct="1">
              <a:lnSpc>
                <a:spcPts val="332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 SemiBold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1600" dirty="0">
                <a:solidFill>
                  <a:schemeClr val="bg1"/>
                </a:solidFill>
                <a:latin typeface="+mn-lt"/>
              </a:rPr>
              <a:t>Рекомендуемый источник информации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BF94FCFD-4903-45C0-A352-8B88415B6B52}"/>
              </a:ext>
            </a:extLst>
          </p:cNvPr>
          <p:cNvSpPr/>
          <p:nvPr/>
        </p:nvSpPr>
        <p:spPr>
          <a:xfrm>
            <a:off x="11183356" y="922653"/>
            <a:ext cx="673796" cy="673796"/>
          </a:xfrm>
          <a:prstGeom prst="roundRect">
            <a:avLst>
              <a:gd name="adj" fmla="val 378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7011115-7EE6-49B3-AED1-E5364ADC78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1338074" y="1051559"/>
            <a:ext cx="378869" cy="378869"/>
          </a:xfrm>
          <a:prstGeom prst="rect">
            <a:avLst/>
          </a:prstGeom>
        </p:spPr>
      </p:pic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19A5A91F-2801-4057-B120-D563BE2D4832}"/>
              </a:ext>
            </a:extLst>
          </p:cNvPr>
          <p:cNvCxnSpPr>
            <a:cxnSpLocks/>
          </p:cNvCxnSpPr>
          <p:nvPr/>
        </p:nvCxnSpPr>
        <p:spPr>
          <a:xfrm>
            <a:off x="452689" y="1611196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Заголовок 2">
            <a:extLst>
              <a:ext uri="{FF2B5EF4-FFF2-40B4-BE49-F238E27FC236}">
                <a16:creationId xmlns:a16="http://schemas.microsoft.com/office/drawing/2014/main" id="{AF353AC8-1325-405E-9D9F-E7D4D39281E7}"/>
              </a:ext>
            </a:extLst>
          </p:cNvPr>
          <p:cNvSpPr txBox="1">
            <a:spLocks/>
          </p:cNvSpPr>
          <p:nvPr/>
        </p:nvSpPr>
        <p:spPr>
          <a:xfrm>
            <a:off x="535606" y="1091793"/>
            <a:ext cx="396504" cy="2278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914400" rtl="0" eaLnBrk="1" latinLnBrk="0" hangingPunct="1">
              <a:lnSpc>
                <a:spcPts val="332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 SemiBold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1600" dirty="0">
                <a:latin typeface="+mn-lt"/>
              </a:rPr>
              <a:t>№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04CDC19-A3DE-7B5C-5051-755F073C98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039965"/>
              </p:ext>
            </p:extLst>
          </p:nvPr>
        </p:nvGraphicFramePr>
        <p:xfrm>
          <a:off x="308109" y="1727346"/>
          <a:ext cx="11522076" cy="47195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1354">
                  <a:extLst>
                    <a:ext uri="{9D8B030D-6E8A-4147-A177-3AD203B41FA5}">
                      <a16:colId xmlns:a16="http://schemas.microsoft.com/office/drawing/2014/main" val="1681118093"/>
                    </a:ext>
                  </a:extLst>
                </a:gridCol>
                <a:gridCol w="5514751">
                  <a:extLst>
                    <a:ext uri="{9D8B030D-6E8A-4147-A177-3AD203B41FA5}">
                      <a16:colId xmlns:a16="http://schemas.microsoft.com/office/drawing/2014/main" val="606105778"/>
                    </a:ext>
                  </a:extLst>
                </a:gridCol>
                <a:gridCol w="5325971">
                  <a:extLst>
                    <a:ext uri="{9D8B030D-6E8A-4147-A177-3AD203B41FA5}">
                      <a16:colId xmlns:a16="http://schemas.microsoft.com/office/drawing/2014/main" val="2556319204"/>
                    </a:ext>
                  </a:extLst>
                </a:gridCol>
              </a:tblGrid>
              <a:tr h="380842">
                <a:tc>
                  <a:txBody>
                    <a:bodyPr/>
                    <a:lstStyle/>
                    <a:p>
                      <a:r>
                        <a:rPr lang="ru-RU" sz="950" b="0" dirty="0">
                          <a:solidFill>
                            <a:schemeClr val="tx1"/>
                          </a:solidFill>
                        </a:rPr>
                        <a:t>1.1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b="0" dirty="0">
                          <a:solidFill>
                            <a:schemeClr val="tx1"/>
                          </a:solidFill>
                        </a:rPr>
                        <a:t>Средний темп роста числа малых и средних предприятий, индивидуальных предпринимателей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b="0" dirty="0">
                          <a:solidFill>
                            <a:schemeClr val="tx1"/>
                          </a:solidFill>
                        </a:rPr>
                        <a:t>Единый реестр субъектов малого и среднего предпринимательства ФНС России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9463917"/>
                  </a:ext>
                </a:extLst>
              </a:tr>
              <a:tr h="380842">
                <a:tc>
                  <a:txBody>
                    <a:bodyPr/>
                    <a:lstStyle/>
                    <a:p>
                      <a:r>
                        <a:rPr lang="ru-RU" sz="950" dirty="0">
                          <a:solidFill>
                            <a:schemeClr val="tx1"/>
                          </a:solidFill>
                        </a:rPr>
                        <a:t>1.2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dirty="0">
                          <a:solidFill>
                            <a:schemeClr val="tx1"/>
                          </a:solidFill>
                        </a:rPr>
                        <a:t>Средний темп роста числа малых и средних предприятий, индивидуальных предпринимателей сферы услуг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dirty="0">
                          <a:solidFill>
                            <a:schemeClr val="tx1"/>
                          </a:solidFill>
                        </a:rPr>
                        <a:t>Единый реестр субъектов малого и среднего предпринимательства ФНС России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339104"/>
                  </a:ext>
                </a:extLst>
              </a:tr>
              <a:tr h="380842">
                <a:tc>
                  <a:txBody>
                    <a:bodyPr/>
                    <a:lstStyle/>
                    <a:p>
                      <a:r>
                        <a:rPr lang="ru-RU" sz="950" dirty="0">
                          <a:solidFill>
                            <a:schemeClr val="tx1"/>
                          </a:solidFill>
                        </a:rPr>
                        <a:t>1.3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dirty="0">
                          <a:solidFill>
                            <a:schemeClr val="tx1"/>
                          </a:solidFill>
                        </a:rPr>
                        <a:t>Средний темп роста суммы налогов, уплачиваемых в связи  с применением </a:t>
                      </a:r>
                      <a:br>
                        <a:rPr lang="ru-RU" sz="950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sz="950" dirty="0">
                          <a:solidFill>
                            <a:schemeClr val="tx1"/>
                          </a:solidFill>
                        </a:rPr>
                        <a:t>упрощенной системы налогообложения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1275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50" dirty="0">
                          <a:solidFill>
                            <a:schemeClr val="tx1"/>
                          </a:solidFill>
                        </a:rPr>
                        <a:t>Форма № 5-УСН: строка 1600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0207396"/>
                  </a:ext>
                </a:extLst>
              </a:tr>
              <a:tr h="527319">
                <a:tc>
                  <a:txBody>
                    <a:bodyPr/>
                    <a:lstStyle/>
                    <a:p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2.1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Средний темп роста объема инвестиций в основной капитал (за исключением бюджетных средств)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БД ПМО Росстат: Инвестиции в основной капитал, осуществляемые организациями, находящимися на территории муниципального образования (без субъектов малого предпринимательства)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833328"/>
                  </a:ext>
                </a:extLst>
              </a:tr>
              <a:tr h="380842">
                <a:tc>
                  <a:txBody>
                    <a:bodyPr/>
                    <a:lstStyle/>
                    <a:p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3.1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Средний темп роста численности размещенных лиц в коллективных средствах размещения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dirty="0">
                          <a:solidFill>
                            <a:schemeClr val="tx1"/>
                          </a:solidFill>
                        </a:rPr>
                        <a:t>БД ПМО Росстат: </a:t>
                      </a:r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Численность размещенных лиц в коллективных средствах размещения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245639"/>
                  </a:ext>
                </a:extLst>
              </a:tr>
              <a:tr h="380842">
                <a:tc>
                  <a:txBody>
                    <a:bodyPr/>
                    <a:lstStyle/>
                    <a:p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3.2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Средний темп роста продолжительности пребывания туристов в муниципальном образовании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1275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50" dirty="0">
                          <a:solidFill>
                            <a:schemeClr val="tx1"/>
                          </a:solidFill>
                        </a:rPr>
                        <a:t>БД ПМО Росстат: Число ночевок в коллективных средствах размещения;</a:t>
                      </a:r>
                    </a:p>
                    <a:p>
                      <a:pPr marL="0" marR="0" lvl="0" indent="0" algn="l" defTabSz="41275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Численность размещенных лиц в коллективных средствах размещения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3254170"/>
                  </a:ext>
                </a:extLst>
              </a:tr>
              <a:tr h="234364">
                <a:tc>
                  <a:txBody>
                    <a:bodyPr/>
                    <a:lstStyle/>
                    <a:p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3.3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Средний темп роста числа коллективных средств размещения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dirty="0">
                          <a:solidFill>
                            <a:schemeClr val="tx1"/>
                          </a:solidFill>
                        </a:rPr>
                        <a:t>БД ПМО Росстат: </a:t>
                      </a:r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Число коллективных средств размещения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294307"/>
                  </a:ext>
                </a:extLst>
              </a:tr>
              <a:tr h="527319">
                <a:tc>
                  <a:txBody>
                    <a:bodyPr/>
                    <a:lstStyle/>
                    <a:p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4.1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Средний темп роста числа поисковых запросов в информационно-телекоммуникационной сети «Интернет» (далее – сеть «Интернет»), связанных с территорией муниципального образования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Яндекс </a:t>
                      </a:r>
                      <a:r>
                        <a:rPr lang="ru-RU" sz="950" i="0" dirty="0" err="1">
                          <a:solidFill>
                            <a:schemeClr val="tx1"/>
                          </a:solidFill>
                        </a:rPr>
                        <a:t>Вордстат</a:t>
                      </a:r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: сумма всех запросов, где содержится название </a:t>
                      </a:r>
                      <a:br>
                        <a:rPr lang="ru-RU" sz="950" i="0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населенного пункта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2601033"/>
                  </a:ext>
                </a:extLst>
              </a:tr>
              <a:tr h="380842">
                <a:tc>
                  <a:txBody>
                    <a:bodyPr/>
                    <a:lstStyle/>
                    <a:p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5.1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Средний темп роста среднемесячной заработной платы работников организаций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1275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50" dirty="0">
                          <a:solidFill>
                            <a:schemeClr val="tx1"/>
                          </a:solidFill>
                        </a:rPr>
                        <a:t>БД ПМО Росстат: Среднемесячная заработная плата работников организаций (без субъектов малого предпринимательства) с 2017 г.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3924629"/>
                  </a:ext>
                </a:extLst>
              </a:tr>
              <a:tr h="380842">
                <a:tc>
                  <a:txBody>
                    <a:bodyPr/>
                    <a:lstStyle/>
                    <a:p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5.2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Средний темп роста оборота общественного питания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dirty="0">
                          <a:solidFill>
                            <a:schemeClr val="tx1"/>
                          </a:solidFill>
                        </a:rPr>
                        <a:t>БД ПМО Росстат: Оборот общественного питания (без субъектов малого предпринимательства) (по okved2)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48119"/>
                  </a:ext>
                </a:extLst>
              </a:tr>
              <a:tr h="380842">
                <a:tc>
                  <a:txBody>
                    <a:bodyPr/>
                    <a:lstStyle/>
                    <a:p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5.3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Средний темп роста оборота розничной торговли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1275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50" dirty="0">
                          <a:solidFill>
                            <a:schemeClr val="tx1"/>
                          </a:solidFill>
                        </a:rPr>
                        <a:t>БД ПМО Росстат: Оборот розничной торговли (без субъектов малого предпринимательства) (по okved2)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700126"/>
                  </a:ext>
                </a:extLst>
              </a:tr>
              <a:tr h="380842">
                <a:tc>
                  <a:txBody>
                    <a:bodyPr/>
                    <a:lstStyle/>
                    <a:p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6.1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Суммарный коэффициент миграционного прироста населения муниципального образования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50" dirty="0">
                          <a:solidFill>
                            <a:schemeClr val="tx1"/>
                          </a:solidFill>
                        </a:rPr>
                        <a:t>БД ПМО Росстат: </a:t>
                      </a:r>
                      <a:r>
                        <a:rPr lang="ru-RU" sz="950" i="0" dirty="0">
                          <a:solidFill>
                            <a:schemeClr val="tx1"/>
                          </a:solidFill>
                        </a:rPr>
                        <a:t>Миграционный прирост; Численность всего населения по полу и возрасту на 1 января текущего года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4573202"/>
                  </a:ext>
                </a:extLst>
              </a:tr>
            </a:tbl>
          </a:graphicData>
        </a:graphic>
      </p:graphicFrame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C81B5459-CE3F-447A-9B98-9D19651E8E42}"/>
              </a:ext>
            </a:extLst>
          </p:cNvPr>
          <p:cNvCxnSpPr>
            <a:cxnSpLocks/>
          </p:cNvCxnSpPr>
          <p:nvPr/>
        </p:nvCxnSpPr>
        <p:spPr>
          <a:xfrm>
            <a:off x="452689" y="2101053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2248F41E-5A41-47FA-A681-BAD6BE91FE4C}"/>
              </a:ext>
            </a:extLst>
          </p:cNvPr>
          <p:cNvCxnSpPr>
            <a:cxnSpLocks/>
          </p:cNvCxnSpPr>
          <p:nvPr/>
        </p:nvCxnSpPr>
        <p:spPr>
          <a:xfrm>
            <a:off x="452689" y="2498382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5C983877-2B58-4EBA-8B24-5B43D052F4E9}"/>
              </a:ext>
            </a:extLst>
          </p:cNvPr>
          <p:cNvCxnSpPr>
            <a:cxnSpLocks/>
          </p:cNvCxnSpPr>
          <p:nvPr/>
        </p:nvCxnSpPr>
        <p:spPr>
          <a:xfrm>
            <a:off x="452689" y="2857610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23E59373-4AD8-40DE-81FB-2527EEFD1929}"/>
              </a:ext>
            </a:extLst>
          </p:cNvPr>
          <p:cNvCxnSpPr>
            <a:cxnSpLocks/>
          </p:cNvCxnSpPr>
          <p:nvPr/>
        </p:nvCxnSpPr>
        <p:spPr>
          <a:xfrm>
            <a:off x="452689" y="3396453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F5CEF235-6FBB-4DBA-9383-073BB3C2C25F}"/>
              </a:ext>
            </a:extLst>
          </p:cNvPr>
          <p:cNvCxnSpPr>
            <a:cxnSpLocks/>
          </p:cNvCxnSpPr>
          <p:nvPr/>
        </p:nvCxnSpPr>
        <p:spPr>
          <a:xfrm>
            <a:off x="452689" y="3772010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358BB799-7B9F-451E-95DE-C00A06997584}"/>
              </a:ext>
            </a:extLst>
          </p:cNvPr>
          <p:cNvCxnSpPr>
            <a:cxnSpLocks/>
          </p:cNvCxnSpPr>
          <p:nvPr/>
        </p:nvCxnSpPr>
        <p:spPr>
          <a:xfrm>
            <a:off x="452689" y="4147568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2F3F5FDA-E622-4B44-A180-46E2A7FFBA78}"/>
              </a:ext>
            </a:extLst>
          </p:cNvPr>
          <p:cNvCxnSpPr>
            <a:cxnSpLocks/>
          </p:cNvCxnSpPr>
          <p:nvPr/>
        </p:nvCxnSpPr>
        <p:spPr>
          <a:xfrm>
            <a:off x="452689" y="4425153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007E2982-16C4-4ACA-A780-131F623B52BB}"/>
              </a:ext>
            </a:extLst>
          </p:cNvPr>
          <p:cNvCxnSpPr>
            <a:cxnSpLocks/>
          </p:cNvCxnSpPr>
          <p:nvPr/>
        </p:nvCxnSpPr>
        <p:spPr>
          <a:xfrm>
            <a:off x="452689" y="4904125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61495880-271B-40DF-8C8E-A44EC69C0FD8}"/>
              </a:ext>
            </a:extLst>
          </p:cNvPr>
          <p:cNvCxnSpPr>
            <a:cxnSpLocks/>
          </p:cNvCxnSpPr>
          <p:nvPr/>
        </p:nvCxnSpPr>
        <p:spPr>
          <a:xfrm>
            <a:off x="452689" y="5317782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EE85FECD-0613-4DAA-B130-0023A423CCD2}"/>
              </a:ext>
            </a:extLst>
          </p:cNvPr>
          <p:cNvCxnSpPr>
            <a:cxnSpLocks/>
          </p:cNvCxnSpPr>
          <p:nvPr/>
        </p:nvCxnSpPr>
        <p:spPr>
          <a:xfrm>
            <a:off x="452689" y="5698782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811A6207-66A9-4C82-8BB7-21A8672B4959}"/>
              </a:ext>
            </a:extLst>
          </p:cNvPr>
          <p:cNvCxnSpPr>
            <a:cxnSpLocks/>
          </p:cNvCxnSpPr>
          <p:nvPr/>
        </p:nvCxnSpPr>
        <p:spPr>
          <a:xfrm>
            <a:off x="452689" y="6060448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1555161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олилиния: фигура 58">
            <a:extLst>
              <a:ext uri="{FF2B5EF4-FFF2-40B4-BE49-F238E27FC236}">
                <a16:creationId xmlns:a16="http://schemas.microsoft.com/office/drawing/2014/main" id="{20E05A2D-BF9E-4DFD-9097-AC0B0B1C7F42}"/>
              </a:ext>
            </a:extLst>
          </p:cNvPr>
          <p:cNvSpPr/>
          <p:nvPr/>
        </p:nvSpPr>
        <p:spPr>
          <a:xfrm rot="13512777">
            <a:off x="1195168" y="-1680362"/>
            <a:ext cx="5740998" cy="5885475"/>
          </a:xfrm>
          <a:custGeom>
            <a:avLst/>
            <a:gdLst>
              <a:gd name="connsiteX0" fmla="*/ 5684317 w 5740998"/>
              <a:gd name="connsiteY0" fmla="*/ 754197 h 5885475"/>
              <a:gd name="connsiteX1" fmla="*/ 648321 w 5740998"/>
              <a:gd name="connsiteY1" fmla="*/ 5827766 h 5885475"/>
              <a:gd name="connsiteX2" fmla="*/ 372164 w 5740998"/>
              <a:gd name="connsiteY2" fmla="*/ 5828793 h 5885475"/>
              <a:gd name="connsiteX3" fmla="*/ 57708 w 5740998"/>
              <a:gd name="connsiteY3" fmla="*/ 5516666 h 5885475"/>
              <a:gd name="connsiteX4" fmla="*/ 56682 w 5740998"/>
              <a:gd name="connsiteY4" fmla="*/ 5240508 h 5885475"/>
              <a:gd name="connsiteX5" fmla="*/ 4148183 w 5740998"/>
              <a:gd name="connsiteY5" fmla="*/ 1118480 h 5885475"/>
              <a:gd name="connsiteX6" fmla="*/ 4519424 w 5740998"/>
              <a:gd name="connsiteY6" fmla="*/ 0 h 5885475"/>
              <a:gd name="connsiteX7" fmla="*/ 4704602 w 5740998"/>
              <a:gd name="connsiteY7" fmla="*/ 557910 h 5885475"/>
              <a:gd name="connsiteX8" fmla="*/ 5092677 w 5740998"/>
              <a:gd name="connsiteY8" fmla="*/ 166939 h 5885475"/>
              <a:gd name="connsiteX9" fmla="*/ 5368834 w 5740998"/>
              <a:gd name="connsiteY9" fmla="*/ 165913 h 5885475"/>
              <a:gd name="connsiteX10" fmla="*/ 5683290 w 5740998"/>
              <a:gd name="connsiteY10" fmla="*/ 478040 h 5885475"/>
              <a:gd name="connsiteX11" fmla="*/ 5684317 w 5740998"/>
              <a:gd name="connsiteY11" fmla="*/ 754197 h 5885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740998" h="5885475">
                <a:moveTo>
                  <a:pt x="5684317" y="754197"/>
                </a:moveTo>
                <a:lnTo>
                  <a:pt x="648321" y="5827766"/>
                </a:lnTo>
                <a:cubicBezTo>
                  <a:pt x="572346" y="5904309"/>
                  <a:pt x="448706" y="5904768"/>
                  <a:pt x="372164" y="5828793"/>
                </a:cubicBezTo>
                <a:lnTo>
                  <a:pt x="57708" y="5516666"/>
                </a:lnTo>
                <a:cubicBezTo>
                  <a:pt x="-18834" y="5440690"/>
                  <a:pt x="-19293" y="5317051"/>
                  <a:pt x="56682" y="5240508"/>
                </a:cubicBezTo>
                <a:lnTo>
                  <a:pt x="4148183" y="1118480"/>
                </a:lnTo>
                <a:lnTo>
                  <a:pt x="4519424" y="0"/>
                </a:lnTo>
                <a:lnTo>
                  <a:pt x="4704602" y="557910"/>
                </a:lnTo>
                <a:lnTo>
                  <a:pt x="5092677" y="166939"/>
                </a:lnTo>
                <a:cubicBezTo>
                  <a:pt x="5168653" y="90397"/>
                  <a:pt x="5292292" y="89937"/>
                  <a:pt x="5368834" y="165913"/>
                </a:cubicBezTo>
                <a:lnTo>
                  <a:pt x="5683290" y="478040"/>
                </a:lnTo>
                <a:cubicBezTo>
                  <a:pt x="5759832" y="554015"/>
                  <a:pt x="5760292" y="677655"/>
                  <a:pt x="5684317" y="754197"/>
                </a:cubicBezTo>
                <a:close/>
              </a:path>
            </a:pathLst>
          </a:custGeom>
          <a:gradFill>
            <a:gsLst>
              <a:gs pos="0">
                <a:schemeClr val="accent5">
                  <a:alpha val="14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 w="3175">
            <a:solidFill>
              <a:srgbClr val="00B3A8"/>
            </a:solidFill>
            <a:miter lim="400000"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1" name="Полилиния: фигура 70">
            <a:extLst>
              <a:ext uri="{FF2B5EF4-FFF2-40B4-BE49-F238E27FC236}">
                <a16:creationId xmlns:a16="http://schemas.microsoft.com/office/drawing/2014/main" id="{AE091FEC-CD56-4B19-8829-9D63051BC657}"/>
              </a:ext>
            </a:extLst>
          </p:cNvPr>
          <p:cNvSpPr/>
          <p:nvPr/>
        </p:nvSpPr>
        <p:spPr>
          <a:xfrm flipH="1">
            <a:off x="2442566" y="1804199"/>
            <a:ext cx="9414469" cy="2654915"/>
          </a:xfrm>
          <a:custGeom>
            <a:avLst/>
            <a:gdLst>
              <a:gd name="connsiteX0" fmla="*/ 9118016 w 9414469"/>
              <a:gd name="connsiteY0" fmla="*/ 0 h 2654915"/>
              <a:gd name="connsiteX1" fmla="*/ 296453 w 9414469"/>
              <a:gd name="connsiteY1" fmla="*/ 0 h 2654915"/>
              <a:gd name="connsiteX2" fmla="*/ 0 w 9414469"/>
              <a:gd name="connsiteY2" fmla="*/ 296453 h 2654915"/>
              <a:gd name="connsiteX3" fmla="*/ 0 w 9414469"/>
              <a:gd name="connsiteY3" fmla="*/ 1834004 h 2654915"/>
              <a:gd name="connsiteX4" fmla="*/ 296453 w 9414469"/>
              <a:gd name="connsiteY4" fmla="*/ 2130457 h 2654915"/>
              <a:gd name="connsiteX5" fmla="*/ 699797 w 9414469"/>
              <a:gd name="connsiteY5" fmla="*/ 2130457 h 2654915"/>
              <a:gd name="connsiteX6" fmla="*/ 434286 w 9414469"/>
              <a:gd name="connsiteY6" fmla="*/ 2654915 h 2654915"/>
              <a:gd name="connsiteX7" fmla="*/ 1489633 w 9414469"/>
              <a:gd name="connsiteY7" fmla="*/ 2130457 h 2654915"/>
              <a:gd name="connsiteX8" fmla="*/ 9118016 w 9414469"/>
              <a:gd name="connsiteY8" fmla="*/ 2130457 h 2654915"/>
              <a:gd name="connsiteX9" fmla="*/ 9414469 w 9414469"/>
              <a:gd name="connsiteY9" fmla="*/ 1834004 h 2654915"/>
              <a:gd name="connsiteX10" fmla="*/ 9414469 w 9414469"/>
              <a:gd name="connsiteY10" fmla="*/ 296453 h 2654915"/>
              <a:gd name="connsiteX11" fmla="*/ 9118016 w 9414469"/>
              <a:gd name="connsiteY11" fmla="*/ 0 h 2654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414469" h="2654915">
                <a:moveTo>
                  <a:pt x="9118016" y="0"/>
                </a:moveTo>
                <a:lnTo>
                  <a:pt x="296453" y="0"/>
                </a:lnTo>
                <a:cubicBezTo>
                  <a:pt x="132727" y="0"/>
                  <a:pt x="0" y="132727"/>
                  <a:pt x="0" y="296453"/>
                </a:cubicBezTo>
                <a:lnTo>
                  <a:pt x="0" y="1834004"/>
                </a:lnTo>
                <a:cubicBezTo>
                  <a:pt x="0" y="1997730"/>
                  <a:pt x="132727" y="2130457"/>
                  <a:pt x="296453" y="2130457"/>
                </a:cubicBezTo>
                <a:lnTo>
                  <a:pt x="699797" y="2130457"/>
                </a:lnTo>
                <a:lnTo>
                  <a:pt x="434286" y="2654915"/>
                </a:lnTo>
                <a:lnTo>
                  <a:pt x="1489633" y="2130457"/>
                </a:lnTo>
                <a:lnTo>
                  <a:pt x="9118016" y="2130457"/>
                </a:lnTo>
                <a:cubicBezTo>
                  <a:pt x="9281742" y="2130457"/>
                  <a:pt x="9414469" y="1997730"/>
                  <a:pt x="9414469" y="1834004"/>
                </a:cubicBezTo>
                <a:lnTo>
                  <a:pt x="9414469" y="296453"/>
                </a:lnTo>
                <a:cubicBezTo>
                  <a:pt x="9414469" y="132727"/>
                  <a:pt x="9281742" y="0"/>
                  <a:pt x="9118016" y="0"/>
                </a:cubicBezTo>
                <a:close/>
              </a:path>
            </a:pathLst>
          </a:custGeom>
          <a:gradFill>
            <a:gsLst>
              <a:gs pos="100000">
                <a:schemeClr val="accent2">
                  <a:alpha val="10000"/>
                </a:schemeClr>
              </a:gs>
              <a:gs pos="0">
                <a:schemeClr val="bg1">
                  <a:alpha val="0"/>
                </a:schemeClr>
              </a:gs>
            </a:gsLst>
            <a:lin ang="0" scaled="0"/>
          </a:gradFill>
          <a:ln w="3175">
            <a:solidFill>
              <a:schemeClr val="accent2"/>
            </a:solidFill>
            <a:miter lim="400000"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0" name="Оформление текста с цифровыми данными">
            <a:extLst>
              <a:ext uri="{FF2B5EF4-FFF2-40B4-BE49-F238E27FC236}">
                <a16:creationId xmlns:a16="http://schemas.microsoft.com/office/drawing/2014/main" id="{A46A0FD4-19B6-4FC8-B88D-8C324BC257CF}"/>
              </a:ext>
            </a:extLst>
          </p:cNvPr>
          <p:cNvSpPr txBox="1"/>
          <p:nvPr/>
        </p:nvSpPr>
        <p:spPr>
          <a:xfrm>
            <a:off x="349094" y="215481"/>
            <a:ext cx="9481398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Наиболее частые вопросы</a:t>
            </a:r>
          </a:p>
        </p:txBody>
      </p:sp>
      <p:pic>
        <p:nvPicPr>
          <p:cNvPr id="21" name="Изображение" descr="Изображение">
            <a:extLst>
              <a:ext uri="{FF2B5EF4-FFF2-40B4-BE49-F238E27FC236}">
                <a16:creationId xmlns:a16="http://schemas.microsoft.com/office/drawing/2014/main" id="{F7D9E118-9575-446F-A340-522E7C7F7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2A43B66-95A3-4D17-90C9-3C2388D5EC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sp>
        <p:nvSpPr>
          <p:cNvPr id="23" name="Прямоугольник">
            <a:extLst>
              <a:ext uri="{FF2B5EF4-FFF2-40B4-BE49-F238E27FC236}">
                <a16:creationId xmlns:a16="http://schemas.microsoft.com/office/drawing/2014/main" id="{925D0F6B-66A9-4848-94AE-E05E3A0231F6}"/>
              </a:ext>
            </a:extLst>
          </p:cNvPr>
          <p:cNvSpPr/>
          <p:nvPr/>
        </p:nvSpPr>
        <p:spPr>
          <a:xfrm>
            <a:off x="373858" y="634660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A033A6-E1E7-4A91-AA92-0B709914F7B6}"/>
              </a:ext>
            </a:extLst>
          </p:cNvPr>
          <p:cNvSpPr txBox="1"/>
          <p:nvPr/>
        </p:nvSpPr>
        <p:spPr>
          <a:xfrm>
            <a:off x="7203687" y="418140"/>
            <a:ext cx="921727" cy="1769715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1500" b="1" dirty="0">
                <a:ln w="31750">
                  <a:solidFill>
                    <a:schemeClr val="bg1"/>
                  </a:solidFill>
                </a:ln>
                <a:noFill/>
                <a:latin typeface="+mj-lt"/>
                <a:ea typeface="Helvetica Neue"/>
                <a:cs typeface="Helvetica Neue"/>
                <a:sym typeface="Helvetica Neue"/>
              </a:rPr>
              <a:t>?</a:t>
            </a:r>
            <a:endParaRPr kumimoji="0" lang="ru-RU" sz="11500" b="1" i="0" u="none" strike="noStrike" cap="none" spc="0" normalizeH="0" baseline="0" dirty="0">
              <a:ln w="31750">
                <a:solidFill>
                  <a:schemeClr val="bg1"/>
                </a:solidFill>
              </a:ln>
              <a:noFill/>
              <a:effectLst/>
              <a:uFillTx/>
              <a:latin typeface="+mj-lt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EBDE80-00EF-0346-AFC0-A57B1596B751}"/>
              </a:ext>
            </a:extLst>
          </p:cNvPr>
          <p:cNvSpPr txBox="1"/>
          <p:nvPr/>
        </p:nvSpPr>
        <p:spPr>
          <a:xfrm>
            <a:off x="2654300" y="1990154"/>
            <a:ext cx="9202735" cy="106651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0419" tIns="40419" rIns="40419" bIns="40419" numCol="1" spcCol="38100" rtlCol="0" anchor="t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По ряду показателей данные публикуются после даты подачи заявки. В таком случае сдвигается период расчета на год назад, изменения периода надо указать в заявке (год </a:t>
            </a:r>
            <a:b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ea typeface="Helvetica Neue"/>
                <a:cs typeface="Helvetica Neue"/>
                <a:sym typeface="Helvetica Neue"/>
              </a:rPr>
            </a:br>
            <a:r>
              <a:rPr kumimoji="0" lang="ru-RU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к которому относятся данные заполняется при подаче в любом случае). Не рекомендуется писать 0, если нет данных только за 1 год, так как это приведет к снижению балла заявки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6EBC51-14E4-4E54-9C63-EAC2F3134A5C}"/>
              </a:ext>
            </a:extLst>
          </p:cNvPr>
          <p:cNvSpPr txBox="1"/>
          <p:nvPr/>
        </p:nvSpPr>
        <p:spPr>
          <a:xfrm>
            <a:off x="491156" y="1049976"/>
            <a:ext cx="6276771" cy="327849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0419" tIns="40419" rIns="40419" bIns="40419" numCol="1" spcCol="38100" rtlCol="0" anchor="t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Нет данных за последний год? Как считать в таком случае?</a:t>
            </a:r>
          </a:p>
        </p:txBody>
      </p:sp>
      <p:sp>
        <p:nvSpPr>
          <p:cNvPr id="70" name="Полилиния: фигура 69">
            <a:extLst>
              <a:ext uri="{FF2B5EF4-FFF2-40B4-BE49-F238E27FC236}">
                <a16:creationId xmlns:a16="http://schemas.microsoft.com/office/drawing/2014/main" id="{26FC87E3-DE35-46E4-85D1-9984BBFFFA57}"/>
              </a:ext>
            </a:extLst>
          </p:cNvPr>
          <p:cNvSpPr/>
          <p:nvPr/>
        </p:nvSpPr>
        <p:spPr>
          <a:xfrm flipH="1">
            <a:off x="1597794" y="5142533"/>
            <a:ext cx="10259241" cy="1350328"/>
          </a:xfrm>
          <a:custGeom>
            <a:avLst/>
            <a:gdLst>
              <a:gd name="connsiteX0" fmla="*/ 10065781 w 10259241"/>
              <a:gd name="connsiteY0" fmla="*/ 0 h 1350328"/>
              <a:gd name="connsiteX1" fmla="*/ 193460 w 10259241"/>
              <a:gd name="connsiteY1" fmla="*/ 0 h 1350328"/>
              <a:gd name="connsiteX2" fmla="*/ 0 w 10259241"/>
              <a:gd name="connsiteY2" fmla="*/ 193460 h 1350328"/>
              <a:gd name="connsiteX3" fmla="*/ 0 w 10259241"/>
              <a:gd name="connsiteY3" fmla="*/ 632409 h 1350328"/>
              <a:gd name="connsiteX4" fmla="*/ 193460 w 10259241"/>
              <a:gd name="connsiteY4" fmla="*/ 825869 h 1350328"/>
              <a:gd name="connsiteX5" fmla="*/ 699801 w 10259241"/>
              <a:gd name="connsiteY5" fmla="*/ 825869 h 1350328"/>
              <a:gd name="connsiteX6" fmla="*/ 434289 w 10259241"/>
              <a:gd name="connsiteY6" fmla="*/ 1350328 h 1350328"/>
              <a:gd name="connsiteX7" fmla="*/ 1489638 w 10259241"/>
              <a:gd name="connsiteY7" fmla="*/ 825869 h 1350328"/>
              <a:gd name="connsiteX8" fmla="*/ 10065781 w 10259241"/>
              <a:gd name="connsiteY8" fmla="*/ 825869 h 1350328"/>
              <a:gd name="connsiteX9" fmla="*/ 10259241 w 10259241"/>
              <a:gd name="connsiteY9" fmla="*/ 632409 h 1350328"/>
              <a:gd name="connsiteX10" fmla="*/ 10259241 w 10259241"/>
              <a:gd name="connsiteY10" fmla="*/ 193460 h 1350328"/>
              <a:gd name="connsiteX11" fmla="*/ 10065781 w 10259241"/>
              <a:gd name="connsiteY11" fmla="*/ 0 h 1350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259241" h="1350328">
                <a:moveTo>
                  <a:pt x="10065781" y="0"/>
                </a:moveTo>
                <a:lnTo>
                  <a:pt x="193460" y="0"/>
                </a:lnTo>
                <a:cubicBezTo>
                  <a:pt x="86615" y="0"/>
                  <a:pt x="0" y="86615"/>
                  <a:pt x="0" y="193460"/>
                </a:cubicBezTo>
                <a:lnTo>
                  <a:pt x="0" y="632409"/>
                </a:lnTo>
                <a:cubicBezTo>
                  <a:pt x="0" y="739254"/>
                  <a:pt x="86615" y="825869"/>
                  <a:pt x="193460" y="825869"/>
                </a:cubicBezTo>
                <a:lnTo>
                  <a:pt x="699801" y="825869"/>
                </a:lnTo>
                <a:lnTo>
                  <a:pt x="434289" y="1350328"/>
                </a:lnTo>
                <a:lnTo>
                  <a:pt x="1489638" y="825869"/>
                </a:lnTo>
                <a:lnTo>
                  <a:pt x="10065781" y="825869"/>
                </a:lnTo>
                <a:cubicBezTo>
                  <a:pt x="10172626" y="825869"/>
                  <a:pt x="10259241" y="739254"/>
                  <a:pt x="10259241" y="632409"/>
                </a:cubicBezTo>
                <a:lnTo>
                  <a:pt x="10259241" y="193460"/>
                </a:lnTo>
                <a:cubicBezTo>
                  <a:pt x="10259241" y="86615"/>
                  <a:pt x="10172626" y="0"/>
                  <a:pt x="10065781" y="0"/>
                </a:cubicBezTo>
                <a:close/>
              </a:path>
            </a:pathLst>
          </a:custGeom>
          <a:gradFill>
            <a:gsLst>
              <a:gs pos="100000">
                <a:schemeClr val="accent2">
                  <a:alpha val="10000"/>
                </a:schemeClr>
              </a:gs>
              <a:gs pos="0">
                <a:schemeClr val="bg1">
                  <a:alpha val="0"/>
                </a:schemeClr>
              </a:gs>
            </a:gsLst>
            <a:lin ang="0" scaled="0"/>
          </a:gradFill>
          <a:ln w="3175">
            <a:solidFill>
              <a:schemeClr val="accent2"/>
            </a:solidFill>
            <a:miter lim="400000"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A5667B11-BF64-416B-9AEC-DC83A304B5FD}"/>
              </a:ext>
            </a:extLst>
          </p:cNvPr>
          <p:cNvSpPr/>
          <p:nvPr/>
        </p:nvSpPr>
        <p:spPr>
          <a:xfrm>
            <a:off x="2654300" y="3301720"/>
            <a:ext cx="905431" cy="39016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r>
              <a:rPr lang="ru-RU" sz="2400" b="1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2024</a:t>
            </a:r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C9606606-E234-4587-BC13-4CAC9F5F670C}"/>
              </a:ext>
            </a:extLst>
          </p:cNvPr>
          <p:cNvSpPr/>
          <p:nvPr/>
        </p:nvSpPr>
        <p:spPr>
          <a:xfrm>
            <a:off x="3658003" y="3301720"/>
            <a:ext cx="905431" cy="39016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r>
              <a:rPr lang="en-US" sz="2400" b="1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2023</a:t>
            </a:r>
            <a:endParaRPr lang="ru-RU" sz="2400" b="1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3EC5EDF1-215F-47EF-952A-6878EB9C1666}"/>
              </a:ext>
            </a:extLst>
          </p:cNvPr>
          <p:cNvSpPr/>
          <p:nvPr/>
        </p:nvSpPr>
        <p:spPr>
          <a:xfrm>
            <a:off x="4661706" y="3301720"/>
            <a:ext cx="905431" cy="39016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r>
              <a:rPr lang="ru-RU" sz="2400" b="1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202</a:t>
            </a:r>
            <a:r>
              <a:rPr lang="en-US" sz="2400" b="1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2</a:t>
            </a:r>
            <a:endParaRPr lang="ru-RU" sz="2400" b="1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48113264-FCF5-48CB-A711-EDC8D189384E}"/>
              </a:ext>
            </a:extLst>
          </p:cNvPr>
          <p:cNvSpPr/>
          <p:nvPr/>
        </p:nvSpPr>
        <p:spPr>
          <a:xfrm>
            <a:off x="5665410" y="3301720"/>
            <a:ext cx="905431" cy="39016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r>
              <a:rPr lang="ru-RU" sz="2400" b="1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202</a:t>
            </a:r>
            <a:r>
              <a:rPr lang="en-US" sz="2400" b="1" dirty="0">
                <a:solidFill>
                  <a:srgbClr val="FFFFFF"/>
                </a:solidFill>
                <a:sym typeface="Helvetica Neue Medium"/>
              </a:rPr>
              <a:t>1</a:t>
            </a:r>
            <a:endParaRPr lang="ru-RU" sz="2400" b="1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5970A659-5253-42D2-AA3A-50C6BD2AD7A7}"/>
              </a:ext>
            </a:extLst>
          </p:cNvPr>
          <p:cNvSpPr/>
          <p:nvPr/>
        </p:nvSpPr>
        <p:spPr>
          <a:xfrm>
            <a:off x="10711946" y="3301720"/>
            <a:ext cx="905431" cy="39016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r>
              <a:rPr lang="ru-RU" sz="2400" b="1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202</a:t>
            </a:r>
            <a:r>
              <a:rPr lang="en-US" sz="2400" b="1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0</a:t>
            </a:r>
            <a:endParaRPr lang="ru-RU" sz="2400" b="1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A1D58270-AB81-4697-B4E0-9A016210F282}"/>
              </a:ext>
            </a:extLst>
          </p:cNvPr>
          <p:cNvSpPr/>
          <p:nvPr/>
        </p:nvSpPr>
        <p:spPr>
          <a:xfrm>
            <a:off x="7664551" y="3301720"/>
            <a:ext cx="905431" cy="39016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r>
              <a:rPr lang="en-US" sz="2400" b="1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2023</a:t>
            </a:r>
            <a:endParaRPr lang="ru-RU" sz="2400" b="1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6" name="Прямоугольник: скругленные углы 45">
            <a:extLst>
              <a:ext uri="{FF2B5EF4-FFF2-40B4-BE49-F238E27FC236}">
                <a16:creationId xmlns:a16="http://schemas.microsoft.com/office/drawing/2014/main" id="{7C9A1F73-BBDF-445D-9A09-2C6C7173E49C}"/>
              </a:ext>
            </a:extLst>
          </p:cNvPr>
          <p:cNvSpPr/>
          <p:nvPr/>
        </p:nvSpPr>
        <p:spPr>
          <a:xfrm>
            <a:off x="8680349" y="3301720"/>
            <a:ext cx="905431" cy="39016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r>
              <a:rPr lang="ru-RU" sz="2400" b="1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202</a:t>
            </a:r>
            <a:r>
              <a:rPr lang="en-US" sz="2400" b="1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2</a:t>
            </a:r>
            <a:endParaRPr lang="ru-RU" sz="2400" b="1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id="{BEC6C58B-25CB-4A6F-80A0-F7B4731DEF19}"/>
              </a:ext>
            </a:extLst>
          </p:cNvPr>
          <p:cNvSpPr/>
          <p:nvPr/>
        </p:nvSpPr>
        <p:spPr>
          <a:xfrm>
            <a:off x="9696147" y="3301720"/>
            <a:ext cx="905431" cy="39016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r>
              <a:rPr lang="ru-RU" sz="2400" b="1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202</a:t>
            </a:r>
            <a:r>
              <a:rPr lang="en-US" sz="2400" b="1" dirty="0">
                <a:solidFill>
                  <a:srgbClr val="FFFFFF"/>
                </a:solidFill>
                <a:sym typeface="Helvetica Neue Medium"/>
              </a:rPr>
              <a:t>1</a:t>
            </a:r>
            <a:endParaRPr lang="ru-RU" sz="2400" b="1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50" name="Полилиния: фигура 49">
            <a:extLst>
              <a:ext uri="{FF2B5EF4-FFF2-40B4-BE49-F238E27FC236}">
                <a16:creationId xmlns:a16="http://schemas.microsoft.com/office/drawing/2014/main" id="{FF975B73-E5DF-45EB-B72C-E2FFCF78CF0A}"/>
              </a:ext>
            </a:extLst>
          </p:cNvPr>
          <p:cNvSpPr/>
          <p:nvPr/>
        </p:nvSpPr>
        <p:spPr>
          <a:xfrm>
            <a:off x="6873314" y="3374011"/>
            <a:ext cx="488763" cy="245589"/>
          </a:xfrm>
          <a:custGeom>
            <a:avLst/>
            <a:gdLst>
              <a:gd name="connsiteX0" fmla="*/ 485533 w 488763"/>
              <a:gd name="connsiteY0" fmla="*/ 114964 h 245589"/>
              <a:gd name="connsiteX1" fmla="*/ 485533 w 488763"/>
              <a:gd name="connsiteY1" fmla="*/ 114964 h 245589"/>
              <a:gd name="connsiteX2" fmla="*/ 374453 w 488763"/>
              <a:gd name="connsiteY2" fmla="*/ 3883 h 245589"/>
              <a:gd name="connsiteX3" fmla="*/ 358791 w 488763"/>
              <a:gd name="connsiteY3" fmla="*/ 2672 h 245589"/>
              <a:gd name="connsiteX4" fmla="*/ 357580 w 488763"/>
              <a:gd name="connsiteY4" fmla="*/ 18334 h 245589"/>
              <a:gd name="connsiteX5" fmla="*/ 358791 w 488763"/>
              <a:gd name="connsiteY5" fmla="*/ 19545 h 245589"/>
              <a:gd name="connsiteX6" fmla="*/ 450877 w 488763"/>
              <a:gd name="connsiteY6" fmla="*/ 111742 h 245589"/>
              <a:gd name="connsiteX7" fmla="*/ 11108 w 488763"/>
              <a:gd name="connsiteY7" fmla="*/ 111742 h 245589"/>
              <a:gd name="connsiteX8" fmla="*/ 0 w 488763"/>
              <a:gd name="connsiteY8" fmla="*/ 122851 h 245589"/>
              <a:gd name="connsiteX9" fmla="*/ 11108 w 488763"/>
              <a:gd name="connsiteY9" fmla="*/ 133959 h 245589"/>
              <a:gd name="connsiteX10" fmla="*/ 450877 w 488763"/>
              <a:gd name="connsiteY10" fmla="*/ 133959 h 245589"/>
              <a:gd name="connsiteX11" fmla="*/ 358791 w 488763"/>
              <a:gd name="connsiteY11" fmla="*/ 226044 h 245589"/>
              <a:gd name="connsiteX12" fmla="*/ 357580 w 488763"/>
              <a:gd name="connsiteY12" fmla="*/ 241706 h 245589"/>
              <a:gd name="connsiteX13" fmla="*/ 373242 w 488763"/>
              <a:gd name="connsiteY13" fmla="*/ 242918 h 245589"/>
              <a:gd name="connsiteX14" fmla="*/ 374453 w 488763"/>
              <a:gd name="connsiteY14" fmla="*/ 241706 h 245589"/>
              <a:gd name="connsiteX15" fmla="*/ 485534 w 488763"/>
              <a:gd name="connsiteY15" fmla="*/ 130625 h 245589"/>
              <a:gd name="connsiteX16" fmla="*/ 485533 w 488763"/>
              <a:gd name="connsiteY16" fmla="*/ 114964 h 245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88763" h="245589">
                <a:moveTo>
                  <a:pt x="485533" y="114964"/>
                </a:moveTo>
                <a:lnTo>
                  <a:pt x="485533" y="114964"/>
                </a:lnTo>
                <a:lnTo>
                  <a:pt x="374453" y="3883"/>
                </a:lnTo>
                <a:cubicBezTo>
                  <a:pt x="370463" y="-776"/>
                  <a:pt x="363450" y="-1320"/>
                  <a:pt x="358791" y="2672"/>
                </a:cubicBezTo>
                <a:cubicBezTo>
                  <a:pt x="354132" y="6662"/>
                  <a:pt x="353588" y="13674"/>
                  <a:pt x="357580" y="18334"/>
                </a:cubicBezTo>
                <a:cubicBezTo>
                  <a:pt x="357952" y="18768"/>
                  <a:pt x="358357" y="19174"/>
                  <a:pt x="358791" y="19545"/>
                </a:cubicBezTo>
                <a:lnTo>
                  <a:pt x="450877" y="111742"/>
                </a:lnTo>
                <a:lnTo>
                  <a:pt x="11108" y="111742"/>
                </a:lnTo>
                <a:cubicBezTo>
                  <a:pt x="4973" y="111742"/>
                  <a:pt x="0" y="116716"/>
                  <a:pt x="0" y="122851"/>
                </a:cubicBezTo>
                <a:cubicBezTo>
                  <a:pt x="0" y="128986"/>
                  <a:pt x="4973" y="133959"/>
                  <a:pt x="11108" y="133959"/>
                </a:cubicBezTo>
                <a:lnTo>
                  <a:pt x="450877" y="133959"/>
                </a:lnTo>
                <a:lnTo>
                  <a:pt x="358791" y="226044"/>
                </a:lnTo>
                <a:cubicBezTo>
                  <a:pt x="354132" y="230034"/>
                  <a:pt x="353588" y="237047"/>
                  <a:pt x="357580" y="241706"/>
                </a:cubicBezTo>
                <a:cubicBezTo>
                  <a:pt x="361571" y="246366"/>
                  <a:pt x="368582" y="246909"/>
                  <a:pt x="373242" y="242918"/>
                </a:cubicBezTo>
                <a:cubicBezTo>
                  <a:pt x="373676" y="242545"/>
                  <a:pt x="374082" y="242141"/>
                  <a:pt x="374453" y="241706"/>
                </a:cubicBezTo>
                <a:lnTo>
                  <a:pt x="485534" y="130625"/>
                </a:lnTo>
                <a:cubicBezTo>
                  <a:pt x="489840" y="126294"/>
                  <a:pt x="489840" y="119297"/>
                  <a:pt x="485533" y="114964"/>
                </a:cubicBezTo>
                <a:close/>
              </a:path>
            </a:pathLst>
          </a:custGeom>
          <a:solidFill>
            <a:schemeClr val="accent2"/>
          </a:solidFill>
          <a:ln w="2222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69" name="Полилиния: фигура 68">
            <a:extLst>
              <a:ext uri="{FF2B5EF4-FFF2-40B4-BE49-F238E27FC236}">
                <a16:creationId xmlns:a16="http://schemas.microsoft.com/office/drawing/2014/main" id="{F27507E0-CF76-4C1B-A4E4-33DB033B7FC3}"/>
              </a:ext>
            </a:extLst>
          </p:cNvPr>
          <p:cNvSpPr/>
          <p:nvPr/>
        </p:nvSpPr>
        <p:spPr>
          <a:xfrm>
            <a:off x="349093" y="4121789"/>
            <a:ext cx="9865753" cy="1358071"/>
          </a:xfrm>
          <a:custGeom>
            <a:avLst/>
            <a:gdLst>
              <a:gd name="connsiteX0" fmla="*/ 195274 w 9865753"/>
              <a:gd name="connsiteY0" fmla="*/ 0 h 1358071"/>
              <a:gd name="connsiteX1" fmla="*/ 9670479 w 9865753"/>
              <a:gd name="connsiteY1" fmla="*/ 0 h 1358071"/>
              <a:gd name="connsiteX2" fmla="*/ 9865753 w 9865753"/>
              <a:gd name="connsiteY2" fmla="*/ 195274 h 1358071"/>
              <a:gd name="connsiteX3" fmla="*/ 9865753 w 9865753"/>
              <a:gd name="connsiteY3" fmla="*/ 638338 h 1358071"/>
              <a:gd name="connsiteX4" fmla="*/ 9670479 w 9865753"/>
              <a:gd name="connsiteY4" fmla="*/ 833612 h 1358071"/>
              <a:gd name="connsiteX5" fmla="*/ 1535983 w 9865753"/>
              <a:gd name="connsiteY5" fmla="*/ 833612 h 1358071"/>
              <a:gd name="connsiteX6" fmla="*/ 480634 w 9865753"/>
              <a:gd name="connsiteY6" fmla="*/ 1358071 h 1358071"/>
              <a:gd name="connsiteX7" fmla="*/ 746146 w 9865753"/>
              <a:gd name="connsiteY7" fmla="*/ 833612 h 1358071"/>
              <a:gd name="connsiteX8" fmla="*/ 195274 w 9865753"/>
              <a:gd name="connsiteY8" fmla="*/ 833612 h 1358071"/>
              <a:gd name="connsiteX9" fmla="*/ 0 w 9865753"/>
              <a:gd name="connsiteY9" fmla="*/ 638338 h 1358071"/>
              <a:gd name="connsiteX10" fmla="*/ 0 w 9865753"/>
              <a:gd name="connsiteY10" fmla="*/ 195274 h 1358071"/>
              <a:gd name="connsiteX11" fmla="*/ 195274 w 9865753"/>
              <a:gd name="connsiteY11" fmla="*/ 0 h 1358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865753" h="1358071">
                <a:moveTo>
                  <a:pt x="195274" y="0"/>
                </a:moveTo>
                <a:lnTo>
                  <a:pt x="9670479" y="0"/>
                </a:lnTo>
                <a:cubicBezTo>
                  <a:pt x="9778326" y="0"/>
                  <a:pt x="9865753" y="87427"/>
                  <a:pt x="9865753" y="195274"/>
                </a:cubicBezTo>
                <a:lnTo>
                  <a:pt x="9865753" y="638338"/>
                </a:lnTo>
                <a:cubicBezTo>
                  <a:pt x="9865753" y="746185"/>
                  <a:pt x="9778326" y="833612"/>
                  <a:pt x="9670479" y="833612"/>
                </a:cubicBezTo>
                <a:lnTo>
                  <a:pt x="1535983" y="833612"/>
                </a:lnTo>
                <a:lnTo>
                  <a:pt x="480634" y="1358071"/>
                </a:lnTo>
                <a:lnTo>
                  <a:pt x="746146" y="833612"/>
                </a:lnTo>
                <a:lnTo>
                  <a:pt x="195274" y="833612"/>
                </a:lnTo>
                <a:cubicBezTo>
                  <a:pt x="87427" y="833612"/>
                  <a:pt x="0" y="746185"/>
                  <a:pt x="0" y="638338"/>
                </a:cubicBezTo>
                <a:lnTo>
                  <a:pt x="0" y="195274"/>
                </a:lnTo>
                <a:cubicBezTo>
                  <a:pt x="0" y="87427"/>
                  <a:pt x="87427" y="0"/>
                  <a:pt x="195274" y="0"/>
                </a:cubicBezTo>
                <a:close/>
              </a:path>
            </a:pathLst>
          </a:custGeom>
          <a:gradFill>
            <a:gsLst>
              <a:gs pos="100000">
                <a:schemeClr val="accent5">
                  <a:alpha val="14000"/>
                </a:schemeClr>
              </a:gs>
              <a:gs pos="0">
                <a:schemeClr val="bg1">
                  <a:alpha val="0"/>
                </a:schemeClr>
              </a:gs>
            </a:gsLst>
            <a:lin ang="0" scaled="0"/>
          </a:gradFill>
          <a:ln w="3175">
            <a:solidFill>
              <a:srgbClr val="00B3A8"/>
            </a:solidFill>
            <a:miter lim="400000"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E2E6988-BAEA-4C6D-842F-2F514DE2529B}"/>
              </a:ext>
            </a:extLst>
          </p:cNvPr>
          <p:cNvSpPr txBox="1"/>
          <p:nvPr/>
        </p:nvSpPr>
        <p:spPr>
          <a:xfrm>
            <a:off x="491155" y="4410079"/>
            <a:ext cx="9414469" cy="327849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0419" tIns="40419" rIns="40419" bIns="40419" numCol="1" spcCol="38100" rtlCol="0" anchor="t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Может ли участвовать муниципальное образование, созданное в результате объединения?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950F990-8E47-4A47-B6D8-4161123AA29A}"/>
              </a:ext>
            </a:extLst>
          </p:cNvPr>
          <p:cNvSpPr txBox="1"/>
          <p:nvPr/>
        </p:nvSpPr>
        <p:spPr>
          <a:xfrm>
            <a:off x="9600453" y="3694836"/>
            <a:ext cx="921727" cy="1769715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1500" b="1" dirty="0">
                <a:ln w="31750">
                  <a:solidFill>
                    <a:schemeClr val="bg1"/>
                  </a:solidFill>
                </a:ln>
                <a:noFill/>
                <a:latin typeface="+mj-lt"/>
                <a:ea typeface="Helvetica Neue"/>
                <a:cs typeface="Helvetica Neue"/>
                <a:sym typeface="Helvetica Neue"/>
              </a:rPr>
              <a:t>?</a:t>
            </a:r>
            <a:endParaRPr kumimoji="0" lang="ru-RU" sz="11500" b="1" i="0" u="none" strike="noStrike" cap="none" spc="0" normalizeH="0" baseline="0" dirty="0">
              <a:ln w="31750">
                <a:solidFill>
                  <a:schemeClr val="bg1"/>
                </a:solidFill>
              </a:ln>
              <a:noFill/>
              <a:effectLst/>
              <a:uFillTx/>
              <a:latin typeface="+mj-lt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45198D1-2428-4793-9E30-8BEECAD7DC3A}"/>
              </a:ext>
            </a:extLst>
          </p:cNvPr>
          <p:cNvSpPr txBox="1"/>
          <p:nvPr/>
        </p:nvSpPr>
        <p:spPr>
          <a:xfrm>
            <a:off x="1799924" y="5367038"/>
            <a:ext cx="10057111" cy="327849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0419" tIns="40419" rIns="40419" bIns="40419" numCol="1" spcCol="38100" rtlCol="0" anchor="t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Может, но ретроспективные данные в новых границах необходимо пересчитать самостоятельно</a:t>
            </a:r>
          </a:p>
        </p:txBody>
      </p:sp>
    </p:spTree>
    <p:extLst>
      <p:ext uri="{BB962C8B-B14F-4D97-AF65-F5344CB8AC3E}">
        <p14:creationId xmlns:p14="http://schemas.microsoft.com/office/powerpoint/2010/main" val="2537042820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E514B-2E34-0BA9-3A11-4BAE0AA54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0250E7FF-3DB6-F841-2833-77BD5C8A55F9}"/>
              </a:ext>
            </a:extLst>
          </p:cNvPr>
          <p:cNvSpPr/>
          <p:nvPr/>
        </p:nvSpPr>
        <p:spPr>
          <a:xfrm>
            <a:off x="303622" y="1684972"/>
            <a:ext cx="5286896" cy="4439285"/>
          </a:xfrm>
          <a:prstGeom prst="roundRect">
            <a:avLst>
              <a:gd name="adj" fmla="val 2119"/>
            </a:avLst>
          </a:prstGeom>
          <a:gradFill>
            <a:gsLst>
              <a:gs pos="0">
                <a:schemeClr val="accent2">
                  <a:alpha val="10000"/>
                </a:schemeClr>
              </a:gs>
              <a:gs pos="63000">
                <a:schemeClr val="bg1">
                  <a:alpha val="0"/>
                </a:schemeClr>
              </a:gs>
            </a:gsLst>
            <a:lin ang="5400000" scaled="0"/>
          </a:gradFill>
          <a:ln w="3175">
            <a:solidFill>
              <a:schemeClr val="accent2">
                <a:lumMod val="20000"/>
                <a:lumOff val="80000"/>
              </a:schemeClr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08F0A370-13ED-044A-6391-0330899BC8F7}"/>
              </a:ext>
            </a:extLst>
          </p:cNvPr>
          <p:cNvCxnSpPr>
            <a:cxnSpLocks/>
            <a:stCxn id="25" idx="2"/>
          </p:cNvCxnSpPr>
          <p:nvPr/>
        </p:nvCxnSpPr>
        <p:spPr>
          <a:xfrm flipH="1">
            <a:off x="697218" y="2587817"/>
            <a:ext cx="11309" cy="621209"/>
          </a:xfrm>
          <a:prstGeom prst="line">
            <a:avLst/>
          </a:prstGeom>
          <a:noFill/>
          <a:ln w="12700" cap="flat">
            <a:solidFill>
              <a:schemeClr val="accent2">
                <a:lumMod val="20000"/>
                <a:lumOff val="80000"/>
              </a:schemeClr>
            </a:solidFill>
            <a:prstDash val="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93223A6-65F2-6A9B-BE3D-40FB4E7C5826}"/>
              </a:ext>
            </a:extLst>
          </p:cNvPr>
          <p:cNvSpPr txBox="1"/>
          <p:nvPr/>
        </p:nvSpPr>
        <p:spPr>
          <a:xfrm>
            <a:off x="1202700" y="2027177"/>
            <a:ext cx="4002018" cy="32624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</a:pPr>
            <a:r>
              <a:rPr lang="ru-RU" sz="1600" dirty="0"/>
              <a:t>Муниципальное образование регистрируется в личном кабинете и его представитель заполняет данные заявки  </a:t>
            </a:r>
          </a:p>
          <a:p>
            <a:pPr>
              <a:spcAft>
                <a:spcPts val="600"/>
              </a:spcAft>
              <a:buClr>
                <a:schemeClr val="accent2"/>
              </a:buClr>
            </a:pPr>
            <a:endParaRPr lang="ru-RU" sz="1600" dirty="0"/>
          </a:p>
          <a:p>
            <a:pPr>
              <a:spcAft>
                <a:spcPts val="600"/>
              </a:spcAft>
              <a:buClr>
                <a:schemeClr val="accent2"/>
              </a:buClr>
            </a:pPr>
            <a:r>
              <a:rPr lang="ru-RU" sz="1600" dirty="0"/>
              <a:t>Система позволяет выгрузить сформированную заявку, которую нужно подписать главе муниципалитета </a:t>
            </a:r>
          </a:p>
          <a:p>
            <a:pPr>
              <a:spcAft>
                <a:spcPts val="600"/>
              </a:spcAft>
              <a:buClr>
                <a:schemeClr val="accent2"/>
              </a:buClr>
            </a:pPr>
            <a:endParaRPr lang="ru-RU" sz="1600" dirty="0"/>
          </a:p>
          <a:p>
            <a:pPr>
              <a:spcAft>
                <a:spcPts val="600"/>
              </a:spcAft>
              <a:buClr>
                <a:schemeClr val="accent2"/>
              </a:buClr>
            </a:pPr>
            <a:r>
              <a:rPr lang="ru-RU" sz="1600" dirty="0"/>
              <a:t>К загруженному в систему комплекту документов</a:t>
            </a:r>
            <a:r>
              <a:rPr lang="en-US" sz="1600" dirty="0"/>
              <a:t> </a:t>
            </a:r>
            <a:r>
              <a:rPr lang="ru-RU" sz="1600" dirty="0"/>
              <a:t>прикладывается скан-копия подписанной заявки и направляется для дальнейшего участия в Конкурсе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27C40D-BEE3-94DC-ED60-B4D980F969BC}"/>
              </a:ext>
            </a:extLst>
          </p:cNvPr>
          <p:cNvSpPr txBox="1"/>
          <p:nvPr/>
        </p:nvSpPr>
        <p:spPr>
          <a:xfrm>
            <a:off x="6657407" y="1531066"/>
            <a:ext cx="496874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2800" dirty="0">
                <a:hlinkClick r:id="rId2" action="ppaction://hlinkfile"/>
              </a:rPr>
              <a:t>mun-contest.csr.ru/login</a:t>
            </a:r>
            <a:r>
              <a:rPr lang="ru-RU" sz="2800" dirty="0">
                <a:hlinkClick r:id="rId2" action="ppaction://hlinkfile"/>
              </a:rPr>
              <a:t>      </a:t>
            </a:r>
            <a:endParaRPr lang="ru-RU" sz="2800" dirty="0"/>
          </a:p>
        </p:txBody>
      </p:sp>
      <p:pic>
        <p:nvPicPr>
          <p:cNvPr id="17" name="smartmockups_kfxr5v9s.png" descr="smartmockups_kfxr5v9s.png">
            <a:extLst>
              <a:ext uri="{FF2B5EF4-FFF2-40B4-BE49-F238E27FC236}">
                <a16:creationId xmlns:a16="http://schemas.microsoft.com/office/drawing/2014/main" id="{9A0A740B-0E55-4573-6435-E927D08A7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7242" y="2151459"/>
            <a:ext cx="7395178" cy="397280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Прямоугольник">
            <a:extLst>
              <a:ext uri="{FF2B5EF4-FFF2-40B4-BE49-F238E27FC236}">
                <a16:creationId xmlns:a16="http://schemas.microsoft.com/office/drawing/2014/main" id="{017FBE4A-3E04-C9A3-0ADB-FAAEF92AA709}"/>
              </a:ext>
            </a:extLst>
          </p:cNvPr>
          <p:cNvSpPr/>
          <p:nvPr/>
        </p:nvSpPr>
        <p:spPr>
          <a:xfrm>
            <a:off x="6133794" y="2398485"/>
            <a:ext cx="5220006" cy="3279107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11" name="Рисунок 10" descr="Изображение выглядит как текст, снимок экрана, дизайн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37BAAFFC-1F19-6779-B63C-6A76A6321E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7266"/>
          <a:stretch/>
        </p:blipFill>
        <p:spPr>
          <a:xfrm>
            <a:off x="6133794" y="2369457"/>
            <a:ext cx="5220006" cy="3308135"/>
          </a:xfrm>
          <a:prstGeom prst="rect">
            <a:avLst/>
          </a:prstGeom>
        </p:spPr>
      </p:pic>
      <p:sp>
        <p:nvSpPr>
          <p:cNvPr id="24" name="Freeform 96">
            <a:extLst>
              <a:ext uri="{FF2B5EF4-FFF2-40B4-BE49-F238E27FC236}">
                <a16:creationId xmlns:a16="http://schemas.microsoft.com/office/drawing/2014/main" id="{29BDC3D8-C57C-21E1-53A8-DAC063666DFE}"/>
              </a:ext>
            </a:extLst>
          </p:cNvPr>
          <p:cNvSpPr>
            <a:spLocks noEditPoints="1"/>
          </p:cNvSpPr>
          <p:nvPr/>
        </p:nvSpPr>
        <p:spPr bwMode="auto">
          <a:xfrm>
            <a:off x="6096000" y="1618088"/>
            <a:ext cx="329181" cy="331096"/>
          </a:xfrm>
          <a:custGeom>
            <a:avLst/>
            <a:gdLst>
              <a:gd name="T0" fmla="*/ 137 w 160"/>
              <a:gd name="T1" fmla="*/ 23 h 160"/>
              <a:gd name="T2" fmla="*/ 80 w 160"/>
              <a:gd name="T3" fmla="*/ 0 h 160"/>
              <a:gd name="T4" fmla="*/ 23 w 160"/>
              <a:gd name="T5" fmla="*/ 23 h 160"/>
              <a:gd name="T6" fmla="*/ 0 w 160"/>
              <a:gd name="T7" fmla="*/ 80 h 160"/>
              <a:gd name="T8" fmla="*/ 23 w 160"/>
              <a:gd name="T9" fmla="*/ 137 h 160"/>
              <a:gd name="T10" fmla="*/ 80 w 160"/>
              <a:gd name="T11" fmla="*/ 160 h 160"/>
              <a:gd name="T12" fmla="*/ 137 w 160"/>
              <a:gd name="T13" fmla="*/ 137 h 160"/>
              <a:gd name="T14" fmla="*/ 160 w 160"/>
              <a:gd name="T15" fmla="*/ 80 h 160"/>
              <a:gd name="T16" fmla="*/ 137 w 160"/>
              <a:gd name="T17" fmla="*/ 23 h 160"/>
              <a:gd name="T18" fmla="*/ 147 w 160"/>
              <a:gd name="T19" fmla="*/ 74 h 160"/>
              <a:gd name="T20" fmla="*/ 116 w 160"/>
              <a:gd name="T21" fmla="*/ 74 h 160"/>
              <a:gd name="T22" fmla="*/ 95 w 160"/>
              <a:gd name="T23" fmla="*/ 15 h 160"/>
              <a:gd name="T24" fmla="*/ 147 w 160"/>
              <a:gd name="T25" fmla="*/ 74 h 160"/>
              <a:gd name="T26" fmla="*/ 57 w 160"/>
              <a:gd name="T27" fmla="*/ 86 h 160"/>
              <a:gd name="T28" fmla="*/ 103 w 160"/>
              <a:gd name="T29" fmla="*/ 86 h 160"/>
              <a:gd name="T30" fmla="*/ 80 w 160"/>
              <a:gd name="T31" fmla="*/ 144 h 160"/>
              <a:gd name="T32" fmla="*/ 57 w 160"/>
              <a:gd name="T33" fmla="*/ 86 h 160"/>
              <a:gd name="T34" fmla="*/ 57 w 160"/>
              <a:gd name="T35" fmla="*/ 74 h 160"/>
              <a:gd name="T36" fmla="*/ 80 w 160"/>
              <a:gd name="T37" fmla="*/ 16 h 160"/>
              <a:gd name="T38" fmla="*/ 103 w 160"/>
              <a:gd name="T39" fmla="*/ 74 h 160"/>
              <a:gd name="T40" fmla="*/ 57 w 160"/>
              <a:gd name="T41" fmla="*/ 74 h 160"/>
              <a:gd name="T42" fmla="*/ 65 w 160"/>
              <a:gd name="T43" fmla="*/ 15 h 160"/>
              <a:gd name="T44" fmla="*/ 44 w 160"/>
              <a:gd name="T45" fmla="*/ 74 h 160"/>
              <a:gd name="T46" fmla="*/ 13 w 160"/>
              <a:gd name="T47" fmla="*/ 74 h 160"/>
              <a:gd name="T48" fmla="*/ 65 w 160"/>
              <a:gd name="T49" fmla="*/ 15 h 160"/>
              <a:gd name="T50" fmla="*/ 13 w 160"/>
              <a:gd name="T51" fmla="*/ 86 h 160"/>
              <a:gd name="T52" fmla="*/ 44 w 160"/>
              <a:gd name="T53" fmla="*/ 86 h 160"/>
              <a:gd name="T54" fmla="*/ 65 w 160"/>
              <a:gd name="T55" fmla="*/ 145 h 160"/>
              <a:gd name="T56" fmla="*/ 13 w 160"/>
              <a:gd name="T57" fmla="*/ 86 h 160"/>
              <a:gd name="T58" fmla="*/ 95 w 160"/>
              <a:gd name="T59" fmla="*/ 145 h 160"/>
              <a:gd name="T60" fmla="*/ 116 w 160"/>
              <a:gd name="T61" fmla="*/ 86 h 160"/>
              <a:gd name="T62" fmla="*/ 147 w 160"/>
              <a:gd name="T63" fmla="*/ 86 h 160"/>
              <a:gd name="T64" fmla="*/ 95 w 160"/>
              <a:gd name="T65" fmla="*/ 145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60" h="160">
                <a:moveTo>
                  <a:pt x="137" y="23"/>
                </a:moveTo>
                <a:cubicBezTo>
                  <a:pt x="121" y="8"/>
                  <a:pt x="101" y="0"/>
                  <a:pt x="80" y="0"/>
                </a:cubicBezTo>
                <a:cubicBezTo>
                  <a:pt x="59" y="0"/>
                  <a:pt x="39" y="8"/>
                  <a:pt x="23" y="23"/>
                </a:cubicBezTo>
                <a:cubicBezTo>
                  <a:pt x="8" y="39"/>
                  <a:pt x="0" y="59"/>
                  <a:pt x="0" y="80"/>
                </a:cubicBezTo>
                <a:cubicBezTo>
                  <a:pt x="0" y="101"/>
                  <a:pt x="8" y="121"/>
                  <a:pt x="23" y="137"/>
                </a:cubicBezTo>
                <a:cubicBezTo>
                  <a:pt x="39" y="152"/>
                  <a:pt x="59" y="160"/>
                  <a:pt x="80" y="160"/>
                </a:cubicBezTo>
                <a:cubicBezTo>
                  <a:pt x="101" y="160"/>
                  <a:pt x="121" y="152"/>
                  <a:pt x="137" y="137"/>
                </a:cubicBezTo>
                <a:cubicBezTo>
                  <a:pt x="152" y="121"/>
                  <a:pt x="160" y="101"/>
                  <a:pt x="160" y="80"/>
                </a:cubicBezTo>
                <a:cubicBezTo>
                  <a:pt x="160" y="59"/>
                  <a:pt x="152" y="39"/>
                  <a:pt x="137" y="23"/>
                </a:cubicBezTo>
                <a:close/>
                <a:moveTo>
                  <a:pt x="147" y="74"/>
                </a:moveTo>
                <a:cubicBezTo>
                  <a:pt x="116" y="74"/>
                  <a:pt x="116" y="74"/>
                  <a:pt x="116" y="74"/>
                </a:cubicBezTo>
                <a:cubicBezTo>
                  <a:pt x="114" y="52"/>
                  <a:pt x="107" y="32"/>
                  <a:pt x="95" y="15"/>
                </a:cubicBezTo>
                <a:cubicBezTo>
                  <a:pt x="123" y="21"/>
                  <a:pt x="144" y="45"/>
                  <a:pt x="147" y="74"/>
                </a:cubicBezTo>
                <a:close/>
                <a:moveTo>
                  <a:pt x="57" y="86"/>
                </a:moveTo>
                <a:cubicBezTo>
                  <a:pt x="103" y="86"/>
                  <a:pt x="103" y="86"/>
                  <a:pt x="103" y="86"/>
                </a:cubicBezTo>
                <a:cubicBezTo>
                  <a:pt x="101" y="107"/>
                  <a:pt x="93" y="127"/>
                  <a:pt x="80" y="144"/>
                </a:cubicBezTo>
                <a:cubicBezTo>
                  <a:pt x="67" y="127"/>
                  <a:pt x="59" y="107"/>
                  <a:pt x="57" y="86"/>
                </a:cubicBezTo>
                <a:close/>
                <a:moveTo>
                  <a:pt x="57" y="74"/>
                </a:moveTo>
                <a:cubicBezTo>
                  <a:pt x="59" y="53"/>
                  <a:pt x="67" y="33"/>
                  <a:pt x="80" y="16"/>
                </a:cubicBezTo>
                <a:cubicBezTo>
                  <a:pt x="93" y="33"/>
                  <a:pt x="101" y="53"/>
                  <a:pt x="103" y="74"/>
                </a:cubicBezTo>
                <a:lnTo>
                  <a:pt x="57" y="74"/>
                </a:lnTo>
                <a:close/>
                <a:moveTo>
                  <a:pt x="65" y="15"/>
                </a:moveTo>
                <a:cubicBezTo>
                  <a:pt x="53" y="32"/>
                  <a:pt x="46" y="52"/>
                  <a:pt x="44" y="74"/>
                </a:cubicBezTo>
                <a:cubicBezTo>
                  <a:pt x="13" y="74"/>
                  <a:pt x="13" y="74"/>
                  <a:pt x="13" y="74"/>
                </a:cubicBezTo>
                <a:cubicBezTo>
                  <a:pt x="16" y="45"/>
                  <a:pt x="37" y="21"/>
                  <a:pt x="65" y="15"/>
                </a:cubicBezTo>
                <a:close/>
                <a:moveTo>
                  <a:pt x="13" y="86"/>
                </a:moveTo>
                <a:cubicBezTo>
                  <a:pt x="44" y="86"/>
                  <a:pt x="44" y="86"/>
                  <a:pt x="44" y="86"/>
                </a:cubicBezTo>
                <a:cubicBezTo>
                  <a:pt x="46" y="108"/>
                  <a:pt x="53" y="128"/>
                  <a:pt x="65" y="145"/>
                </a:cubicBezTo>
                <a:cubicBezTo>
                  <a:pt x="37" y="139"/>
                  <a:pt x="16" y="115"/>
                  <a:pt x="13" y="86"/>
                </a:cubicBezTo>
                <a:close/>
                <a:moveTo>
                  <a:pt x="95" y="145"/>
                </a:moveTo>
                <a:cubicBezTo>
                  <a:pt x="107" y="128"/>
                  <a:pt x="114" y="108"/>
                  <a:pt x="116" y="86"/>
                </a:cubicBezTo>
                <a:cubicBezTo>
                  <a:pt x="147" y="86"/>
                  <a:pt x="147" y="86"/>
                  <a:pt x="147" y="86"/>
                </a:cubicBezTo>
                <a:cubicBezTo>
                  <a:pt x="144" y="115"/>
                  <a:pt x="123" y="139"/>
                  <a:pt x="95" y="14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C01B990-6E93-064D-7122-E931664E5BA3}"/>
              </a:ext>
            </a:extLst>
          </p:cNvPr>
          <p:cNvSpPr txBox="1"/>
          <p:nvPr/>
        </p:nvSpPr>
        <p:spPr>
          <a:xfrm>
            <a:off x="425453" y="2033819"/>
            <a:ext cx="566147" cy="553998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pPr>
              <a:buClr>
                <a:schemeClr val="accent2"/>
              </a:buClr>
            </a:pPr>
            <a:r>
              <a:rPr lang="ru-RU" sz="3600" b="1" dirty="0">
                <a:ln>
                  <a:solidFill>
                    <a:schemeClr val="accent2"/>
                  </a:solidFill>
                </a:ln>
                <a:noFill/>
                <a:sym typeface="Helvetica Neue Medium"/>
              </a:rPr>
              <a:t>01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EAD958F-E54C-809B-6977-2E402911BADA}"/>
              </a:ext>
            </a:extLst>
          </p:cNvPr>
          <p:cNvSpPr txBox="1"/>
          <p:nvPr/>
        </p:nvSpPr>
        <p:spPr>
          <a:xfrm>
            <a:off x="425453" y="3184998"/>
            <a:ext cx="655416" cy="553998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pPr>
              <a:buClr>
                <a:schemeClr val="accent2"/>
              </a:buClr>
            </a:pPr>
            <a:r>
              <a:rPr lang="ru-RU" sz="3600" b="1" dirty="0">
                <a:ln>
                  <a:solidFill>
                    <a:schemeClr val="accent2"/>
                  </a:solidFill>
                </a:ln>
                <a:noFill/>
                <a:sym typeface="Helvetica Neue Medium"/>
              </a:rPr>
              <a:t>02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7B038E1-28B7-CBCB-C16D-2BB9EE704507}"/>
              </a:ext>
            </a:extLst>
          </p:cNvPr>
          <p:cNvSpPr txBox="1"/>
          <p:nvPr/>
        </p:nvSpPr>
        <p:spPr>
          <a:xfrm>
            <a:off x="425453" y="4466779"/>
            <a:ext cx="655416" cy="553998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pPr>
              <a:buClr>
                <a:schemeClr val="accent2"/>
              </a:buClr>
            </a:pPr>
            <a:r>
              <a:rPr lang="ru-RU" sz="3600" b="1" dirty="0">
                <a:ln>
                  <a:solidFill>
                    <a:schemeClr val="accent2"/>
                  </a:solidFill>
                </a:ln>
                <a:noFill/>
                <a:sym typeface="Helvetica Neue Medium"/>
              </a:rPr>
              <a:t>03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E817168E-D8E9-02FD-E40F-F72107D2A1A7}"/>
              </a:ext>
            </a:extLst>
          </p:cNvPr>
          <p:cNvCxnSpPr>
            <a:cxnSpLocks/>
          </p:cNvCxnSpPr>
          <p:nvPr/>
        </p:nvCxnSpPr>
        <p:spPr>
          <a:xfrm>
            <a:off x="697218" y="3783850"/>
            <a:ext cx="0" cy="700181"/>
          </a:xfrm>
          <a:prstGeom prst="line">
            <a:avLst/>
          </a:prstGeom>
          <a:noFill/>
          <a:ln w="12700" cap="flat">
            <a:solidFill>
              <a:schemeClr val="accent2">
                <a:lumMod val="20000"/>
                <a:lumOff val="80000"/>
              </a:schemeClr>
            </a:solidFill>
            <a:prstDash val="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9" name="Оформление текста с цифровыми данными">
            <a:extLst>
              <a:ext uri="{FF2B5EF4-FFF2-40B4-BE49-F238E27FC236}">
                <a16:creationId xmlns:a16="http://schemas.microsoft.com/office/drawing/2014/main" id="{18A93660-925B-45D2-92BD-1272141DA6E9}"/>
              </a:ext>
            </a:extLst>
          </p:cNvPr>
          <p:cNvSpPr txBox="1"/>
          <p:nvPr/>
        </p:nvSpPr>
        <p:spPr>
          <a:xfrm>
            <a:off x="349094" y="215481"/>
            <a:ext cx="9397249" cy="974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С 2025 г. в тестовом режиме начинает применяться автоматизированная аналитическая система, позволяющая вносить данные конкурсных заявок </a:t>
            </a:r>
            <a:b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</a:b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и прикреплять комплект необходимых документов в режиме онлайн</a:t>
            </a:r>
          </a:p>
        </p:txBody>
      </p:sp>
      <p:sp>
        <p:nvSpPr>
          <p:cNvPr id="20" name="Прямоугольник">
            <a:extLst>
              <a:ext uri="{FF2B5EF4-FFF2-40B4-BE49-F238E27FC236}">
                <a16:creationId xmlns:a16="http://schemas.microsoft.com/office/drawing/2014/main" id="{A9D24C8F-24AA-4DDB-95A6-E015E6FB2087}"/>
              </a:ext>
            </a:extLst>
          </p:cNvPr>
          <p:cNvSpPr/>
          <p:nvPr/>
        </p:nvSpPr>
        <p:spPr>
          <a:xfrm>
            <a:off x="373858" y="1251517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pic>
        <p:nvPicPr>
          <p:cNvPr id="23" name="Изображение" descr="Изображение">
            <a:extLst>
              <a:ext uri="{FF2B5EF4-FFF2-40B4-BE49-F238E27FC236}">
                <a16:creationId xmlns:a16="http://schemas.microsoft.com/office/drawing/2014/main" id="{8EDBCA03-CDE2-4140-8C48-AEACED112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DBA33BD1-9EFB-4C0B-A9F4-171F41A01FF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26050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EDD4EBDC-4190-3969-91AC-A4084272F38C}"/>
              </a:ext>
            </a:extLst>
          </p:cNvPr>
          <p:cNvSpPr/>
          <p:nvPr/>
        </p:nvSpPr>
        <p:spPr>
          <a:xfrm>
            <a:off x="7863840" y="1487976"/>
            <a:ext cx="3967290" cy="4800819"/>
          </a:xfrm>
          <a:prstGeom prst="roundRect">
            <a:avLst>
              <a:gd name="adj" fmla="val 2119"/>
            </a:avLst>
          </a:prstGeom>
          <a:gradFill>
            <a:gsLst>
              <a:gs pos="0">
                <a:schemeClr val="accent2">
                  <a:alpha val="10000"/>
                </a:schemeClr>
              </a:gs>
              <a:gs pos="63000">
                <a:schemeClr val="bg1">
                  <a:alpha val="0"/>
                </a:schemeClr>
              </a:gs>
            </a:gsLst>
            <a:lin ang="5400000" scaled="0"/>
          </a:gradFill>
          <a:ln w="3175">
            <a:solidFill>
              <a:schemeClr val="accent2">
                <a:lumMod val="20000"/>
                <a:lumOff val="80000"/>
              </a:schemeClr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16" name="smartmockups_kfxr5v9s.png" descr="smartmockups_kfxr5v9s.png">
            <a:extLst>
              <a:ext uri="{FF2B5EF4-FFF2-40B4-BE49-F238E27FC236}">
                <a16:creationId xmlns:a16="http://schemas.microsoft.com/office/drawing/2014/main" id="{292D5937-B535-4156-8BD7-278FA7E78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2286" y="1412223"/>
            <a:ext cx="9301473" cy="49968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323DC4B-189A-ADAD-3AEC-F12D8E36FA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665"/>
          <a:stretch/>
        </p:blipFill>
        <p:spPr>
          <a:xfrm>
            <a:off x="799910" y="1699732"/>
            <a:ext cx="6681545" cy="4132134"/>
          </a:xfrm>
          <a:prstGeom prst="rect">
            <a:avLst/>
          </a:prstGeom>
        </p:spPr>
      </p:pic>
      <p:sp>
        <p:nvSpPr>
          <p:cNvPr id="13" name="Оформление текста с цифровыми данными">
            <a:extLst>
              <a:ext uri="{FF2B5EF4-FFF2-40B4-BE49-F238E27FC236}">
                <a16:creationId xmlns:a16="http://schemas.microsoft.com/office/drawing/2014/main" id="{DEE75CE2-D584-C272-FCDE-BF1E5D6A05D2}"/>
              </a:ext>
            </a:extLst>
          </p:cNvPr>
          <p:cNvSpPr txBox="1"/>
          <p:nvPr/>
        </p:nvSpPr>
        <p:spPr>
          <a:xfrm>
            <a:off x="8095209" y="2468152"/>
            <a:ext cx="3646760" cy="33752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1800" b="1" kern="0" dirty="0">
                <a:solidFill>
                  <a:srgbClr val="0C0C0C"/>
                </a:solidFill>
                <a:latin typeface="+mn-lt"/>
                <a:sym typeface="Montserrat-Bold"/>
              </a:rPr>
              <a:t>После заполнения сведений </a:t>
            </a:r>
            <a:br>
              <a:rPr lang="ru-RU" sz="1800" b="1" kern="0" dirty="0">
                <a:solidFill>
                  <a:srgbClr val="0C0C0C"/>
                </a:solidFill>
                <a:latin typeface="+mn-lt"/>
                <a:sym typeface="Montserrat-Bold"/>
              </a:rPr>
            </a:br>
            <a:r>
              <a:rPr lang="ru-RU" sz="1800" b="1" kern="0" dirty="0">
                <a:solidFill>
                  <a:srgbClr val="0C0C0C"/>
                </a:solidFill>
                <a:latin typeface="+mn-lt"/>
                <a:sym typeface="Montserrat-Bold"/>
              </a:rPr>
              <a:t>о муниципальном образовании личный кабинет </a:t>
            </a:r>
            <a:r>
              <a:rPr lang="ru-RU" sz="1800" b="1" kern="0" dirty="0">
                <a:solidFill>
                  <a:srgbClr val="1E77BC"/>
                </a:solidFill>
                <a:latin typeface="+mn-lt"/>
                <a:sym typeface="Montserrat-Bold"/>
              </a:rPr>
              <a:t>уйдет на этап подтверждения</a:t>
            </a:r>
            <a:br>
              <a:rPr lang="ru-RU" sz="1800" b="1" kern="0" dirty="0">
                <a:solidFill>
                  <a:srgbClr val="0C0C0C"/>
                </a:solidFill>
                <a:latin typeface="+mn-lt"/>
                <a:sym typeface="Montserrat-Bold"/>
              </a:rPr>
            </a:br>
            <a:br>
              <a:rPr lang="ru-RU" sz="1800" b="1" kern="0" dirty="0">
                <a:solidFill>
                  <a:srgbClr val="0C0C0C"/>
                </a:solidFill>
                <a:latin typeface="+mn-lt"/>
                <a:sym typeface="Montserrat-Bold"/>
              </a:rPr>
            </a:br>
            <a:endParaRPr lang="ru-RU" sz="1800" b="1" kern="0" dirty="0">
              <a:solidFill>
                <a:srgbClr val="0C0C0C"/>
              </a:solidFill>
              <a:latin typeface="+mn-lt"/>
              <a:sym typeface="Montserrat-Bold"/>
            </a:endParaRPr>
          </a:p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+mn-lt"/>
                <a:sym typeface="Montserrat-Bold"/>
              </a:rPr>
              <a:t>Логин и пароль </a:t>
            </a:r>
            <a:r>
              <a:rPr lang="ru-RU" sz="1800" b="1" kern="0" dirty="0">
                <a:solidFill>
                  <a:srgbClr val="1E77BC"/>
                </a:solidFill>
                <a:latin typeface="+mn-lt"/>
                <a:sym typeface="Montserrat-Bold"/>
              </a:rPr>
              <a:t>дополнительно будут направлены на адрес электронной почты </a:t>
            </a:r>
            <a:r>
              <a:rPr lang="ru-RU" sz="1800" b="1" kern="0" dirty="0">
                <a:solidFill>
                  <a:srgbClr val="0C0C0C"/>
                </a:solidFill>
                <a:latin typeface="+mn-lt"/>
                <a:sym typeface="Montserrat-Bold"/>
              </a:rPr>
              <a:t>муниципального образования, </a:t>
            </a:r>
            <a:br>
              <a:rPr lang="ru-RU" sz="1800" b="1" kern="0" dirty="0">
                <a:solidFill>
                  <a:srgbClr val="0C0C0C"/>
                </a:solidFill>
                <a:latin typeface="+mn-lt"/>
                <a:sym typeface="Montserrat-Bold"/>
              </a:rPr>
            </a:br>
            <a:r>
              <a:rPr lang="ru-RU" sz="1800" b="1" kern="0" dirty="0">
                <a:solidFill>
                  <a:srgbClr val="0C0C0C"/>
                </a:solidFill>
                <a:latin typeface="+mn-lt"/>
                <a:sym typeface="Montserrat-Bold"/>
              </a:rPr>
              <a:t>в случае утери их можно восстановить 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+mn-lt"/>
              <a:sym typeface="Montserrat-Bold"/>
            </a:endParaRPr>
          </a:p>
        </p:txBody>
      </p:sp>
      <p:sp>
        <p:nvSpPr>
          <p:cNvPr id="9" name="Оформление текста с цифровыми данными">
            <a:extLst>
              <a:ext uri="{FF2B5EF4-FFF2-40B4-BE49-F238E27FC236}">
                <a16:creationId xmlns:a16="http://schemas.microsoft.com/office/drawing/2014/main" id="{DDB370EB-657F-41D4-99ED-547BEFCC0FF0}"/>
              </a:ext>
            </a:extLst>
          </p:cNvPr>
          <p:cNvSpPr txBox="1"/>
          <p:nvPr/>
        </p:nvSpPr>
        <p:spPr>
          <a:xfrm>
            <a:off x="349095" y="215481"/>
            <a:ext cx="9186792" cy="974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Одного муниципальное образование в системе может быть зарегистрировано только один раз, а подачу конкурсных заявок в соответствующих номинациях осуществлять несколько пользователей </a:t>
            </a:r>
          </a:p>
        </p:txBody>
      </p:sp>
      <p:sp>
        <p:nvSpPr>
          <p:cNvPr id="10" name="Прямоугольник">
            <a:extLst>
              <a:ext uri="{FF2B5EF4-FFF2-40B4-BE49-F238E27FC236}">
                <a16:creationId xmlns:a16="http://schemas.microsoft.com/office/drawing/2014/main" id="{991A6DC9-91CA-44C9-AD45-45C9857CEF5D}"/>
              </a:ext>
            </a:extLst>
          </p:cNvPr>
          <p:cNvSpPr/>
          <p:nvPr/>
        </p:nvSpPr>
        <p:spPr>
          <a:xfrm>
            <a:off x="373858" y="1251517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pic>
        <p:nvPicPr>
          <p:cNvPr id="14" name="Изображение" descr="Изображение">
            <a:extLst>
              <a:ext uri="{FF2B5EF4-FFF2-40B4-BE49-F238E27FC236}">
                <a16:creationId xmlns:a16="http://schemas.microsoft.com/office/drawing/2014/main" id="{AFFB5C7E-13BB-41A9-8620-E32D546B2A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B118CF9-C115-4545-BB6C-C17BAE30A97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9A38AD5-CF93-4983-AE55-64E574A826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095209" y="1699732"/>
            <a:ext cx="531755" cy="53175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73738B4-509C-42C2-D567-B9694897107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423" r="7932"/>
          <a:stretch>
            <a:fillRect/>
          </a:stretch>
        </p:blipFill>
        <p:spPr>
          <a:xfrm>
            <a:off x="4261449" y="1885279"/>
            <a:ext cx="3220006" cy="376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288271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116AC6-798D-545A-ADD7-D851123A8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869" y="1298014"/>
            <a:ext cx="11207891" cy="5050009"/>
          </a:xfrm>
          <a:prstGeom prst="rect">
            <a:avLst/>
          </a:prstGeom>
        </p:spPr>
      </p:pic>
      <p:sp>
        <p:nvSpPr>
          <p:cNvPr id="5" name="Оформление текста с цифровыми данными">
            <a:extLst>
              <a:ext uri="{FF2B5EF4-FFF2-40B4-BE49-F238E27FC236}">
                <a16:creationId xmlns:a16="http://schemas.microsoft.com/office/drawing/2014/main" id="{6CDD776A-36BA-4AC3-836D-00BB7DFC3FA9}"/>
              </a:ext>
            </a:extLst>
          </p:cNvPr>
          <p:cNvSpPr txBox="1"/>
          <p:nvPr/>
        </p:nvSpPr>
        <p:spPr>
          <a:xfrm>
            <a:off x="360871" y="235878"/>
            <a:ext cx="9201873" cy="666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После авторизации необходимо перейти к соответствующей номинации, заявка по которой будет заполняться </a:t>
            </a:r>
          </a:p>
        </p:txBody>
      </p:sp>
      <p:pic>
        <p:nvPicPr>
          <p:cNvPr id="6" name="Изображение" descr="Изображение">
            <a:extLst>
              <a:ext uri="{FF2B5EF4-FFF2-40B4-BE49-F238E27FC236}">
                <a16:creationId xmlns:a16="http://schemas.microsoft.com/office/drawing/2014/main" id="{EF0B0177-6F42-4946-B64C-3AEA33149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981BB73-A686-4D52-ADD6-921F075E167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sp>
        <p:nvSpPr>
          <p:cNvPr id="10" name="Прямоугольник">
            <a:extLst>
              <a:ext uri="{FF2B5EF4-FFF2-40B4-BE49-F238E27FC236}">
                <a16:creationId xmlns:a16="http://schemas.microsoft.com/office/drawing/2014/main" id="{5982FD49-439C-4190-86AD-0F6B45F6BDA9}"/>
              </a:ext>
            </a:extLst>
          </p:cNvPr>
          <p:cNvSpPr/>
          <p:nvPr/>
        </p:nvSpPr>
        <p:spPr>
          <a:xfrm>
            <a:off x="360869" y="963694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0ACF61-2F43-C547-14CC-0423E002F6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0974" y="3155022"/>
            <a:ext cx="7589193" cy="231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564220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B092A1B-D4C2-42F5-A5A2-08771F09C2A7}"/>
              </a:ext>
            </a:extLst>
          </p:cNvPr>
          <p:cNvSpPr/>
          <p:nvPr/>
        </p:nvSpPr>
        <p:spPr>
          <a:xfrm>
            <a:off x="2784300" y="1341656"/>
            <a:ext cx="9407699" cy="5237268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accent5">
                  <a:alpha val="10000"/>
                </a:schemeClr>
              </a:gs>
            </a:gsLst>
            <a:lin ang="5400000" scaled="0"/>
          </a:gra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5" name="Оформление текста с цифровыми данными">
            <a:extLst>
              <a:ext uri="{FF2B5EF4-FFF2-40B4-BE49-F238E27FC236}">
                <a16:creationId xmlns:a16="http://schemas.microsoft.com/office/drawing/2014/main" id="{6CDD776A-36BA-4AC3-836D-00BB7DFC3FA9}"/>
              </a:ext>
            </a:extLst>
          </p:cNvPr>
          <p:cNvSpPr txBox="1"/>
          <p:nvPr/>
        </p:nvSpPr>
        <p:spPr>
          <a:xfrm>
            <a:off x="360871" y="235878"/>
            <a:ext cx="6903054" cy="666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Ключевые моменты алгоритмов по автоматизированной аналитической системе</a:t>
            </a:r>
          </a:p>
        </p:txBody>
      </p:sp>
      <p:pic>
        <p:nvPicPr>
          <p:cNvPr id="6" name="Изображение" descr="Изображение">
            <a:extLst>
              <a:ext uri="{FF2B5EF4-FFF2-40B4-BE49-F238E27FC236}">
                <a16:creationId xmlns:a16="http://schemas.microsoft.com/office/drawing/2014/main" id="{EF0B0177-6F42-4946-B64C-3AEA33149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981BB73-A686-4D52-ADD6-921F075E167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sp>
        <p:nvSpPr>
          <p:cNvPr id="10" name="Прямоугольник">
            <a:extLst>
              <a:ext uri="{FF2B5EF4-FFF2-40B4-BE49-F238E27FC236}">
                <a16:creationId xmlns:a16="http://schemas.microsoft.com/office/drawing/2014/main" id="{5982FD49-439C-4190-86AD-0F6B45F6BDA9}"/>
              </a:ext>
            </a:extLst>
          </p:cNvPr>
          <p:cNvSpPr/>
          <p:nvPr/>
        </p:nvSpPr>
        <p:spPr>
          <a:xfrm>
            <a:off x="360869" y="963694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8A3734-3768-4038-B208-1CD263EA6881}"/>
              </a:ext>
            </a:extLst>
          </p:cNvPr>
          <p:cNvSpPr txBox="1"/>
          <p:nvPr/>
        </p:nvSpPr>
        <p:spPr>
          <a:xfrm>
            <a:off x="4706470" y="1611752"/>
            <a:ext cx="7284229" cy="46166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1800"/>
              </a:spcBef>
              <a:spcAft>
                <a:spcPts val="2400"/>
              </a:spcAft>
              <a:buClr>
                <a:schemeClr val="accent2"/>
              </a:buClr>
            </a:pPr>
            <a:r>
              <a:rPr lang="ru-RU" sz="1600" dirty="0"/>
              <a:t>Расчет показателей в заявке происходит автоматически</a:t>
            </a:r>
          </a:p>
          <a:p>
            <a:pPr>
              <a:spcBef>
                <a:spcPts val="1800"/>
              </a:spcBef>
              <a:spcAft>
                <a:spcPts val="2400"/>
              </a:spcAft>
              <a:buClr>
                <a:schemeClr val="accent2"/>
              </a:buClr>
            </a:pPr>
            <a:r>
              <a:rPr lang="ru-RU" sz="1600" dirty="0"/>
              <a:t>Пока весь пакет документов вместе со скан-копией заявки не отправлен в систему, в заявку можно вносить корректировки. Заявка будет сохраняться как черновик </a:t>
            </a:r>
            <a:endParaRPr lang="ru-RU" sz="400" dirty="0"/>
          </a:p>
          <a:p>
            <a:pPr>
              <a:spcBef>
                <a:spcPts val="1800"/>
              </a:spcBef>
              <a:spcAft>
                <a:spcPts val="2400"/>
              </a:spcAft>
              <a:buClr>
                <a:schemeClr val="accent2"/>
              </a:buClr>
            </a:pPr>
            <a:r>
              <a:rPr lang="ru-RU" sz="1600" dirty="0"/>
              <a:t>Предусмотрено автоматическое сохранение данных / показателей заявки в случае, если заполнение заявки было прервано</a:t>
            </a:r>
          </a:p>
          <a:p>
            <a:pPr>
              <a:spcBef>
                <a:spcPts val="1800"/>
              </a:spcBef>
              <a:spcAft>
                <a:spcPts val="2400"/>
              </a:spcAft>
              <a:buClr>
                <a:schemeClr val="accent2"/>
              </a:buClr>
            </a:pPr>
            <a:r>
              <a:rPr lang="ru-RU" sz="1600" dirty="0"/>
              <a:t>Заявка на участие в конкурсе не может быть отправлена, пока весь комплект необходимых документов не будет загружен в систему </a:t>
            </a:r>
          </a:p>
          <a:p>
            <a:pPr>
              <a:spcBef>
                <a:spcPts val="1800"/>
              </a:spcBef>
              <a:spcAft>
                <a:spcPts val="2400"/>
              </a:spcAft>
              <a:buClr>
                <a:schemeClr val="accent2"/>
              </a:buClr>
            </a:pPr>
            <a:r>
              <a:rPr lang="ru-RU" sz="1600" dirty="0"/>
              <a:t>Если напротив соответствующего раздела по конкурсной заявке стоит значок «галочка», то его заполнение считается оконченным 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A29BEF7E-9F7F-497B-A936-0E715C717473}"/>
              </a:ext>
            </a:extLst>
          </p:cNvPr>
          <p:cNvGrpSpPr/>
          <p:nvPr/>
        </p:nvGrpSpPr>
        <p:grpSpPr>
          <a:xfrm>
            <a:off x="171451" y="1294089"/>
            <a:ext cx="3072492" cy="5658252"/>
            <a:chOff x="469096" y="3351390"/>
            <a:chExt cx="5409448" cy="9961952"/>
          </a:xfrm>
        </p:grpSpPr>
        <p:pic>
          <p:nvPicPr>
            <p:cNvPr id="12" name="smartmockups_kfxrb061.png" descr="smartmockups_kfxrb061.png">
              <a:extLst>
                <a:ext uri="{FF2B5EF4-FFF2-40B4-BE49-F238E27FC236}">
                  <a16:creationId xmlns:a16="http://schemas.microsoft.com/office/drawing/2014/main" id="{E693C394-9B4A-405D-BB58-EC92D62F17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9096" y="3351390"/>
              <a:ext cx="5409448" cy="9961952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3" name="Фигура">
              <a:extLst>
                <a:ext uri="{FF2B5EF4-FFF2-40B4-BE49-F238E27FC236}">
                  <a16:creationId xmlns:a16="http://schemas.microsoft.com/office/drawing/2014/main" id="{7A671C76-BE2D-434E-A06B-8CBA974D2DAE}"/>
                </a:ext>
              </a:extLst>
            </p:cNvPr>
            <p:cNvSpPr/>
            <p:nvPr/>
          </p:nvSpPr>
          <p:spPr>
            <a:xfrm>
              <a:off x="1009930" y="3589418"/>
              <a:ext cx="4352186" cy="91263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1" extrusionOk="0">
                  <a:moveTo>
                    <a:pt x="21465" y="20209"/>
                  </a:moveTo>
                  <a:lnTo>
                    <a:pt x="21436" y="20666"/>
                  </a:lnTo>
                  <a:cubicBezTo>
                    <a:pt x="21370" y="20897"/>
                    <a:pt x="21141" y="21113"/>
                    <a:pt x="20781" y="21279"/>
                  </a:cubicBezTo>
                  <a:cubicBezTo>
                    <a:pt x="20461" y="21426"/>
                    <a:pt x="20064" y="21521"/>
                    <a:pt x="19642" y="21559"/>
                  </a:cubicBezTo>
                  <a:lnTo>
                    <a:pt x="18323" y="21591"/>
                  </a:lnTo>
                  <a:lnTo>
                    <a:pt x="2294" y="21582"/>
                  </a:lnTo>
                  <a:lnTo>
                    <a:pt x="1705" y="21570"/>
                  </a:lnTo>
                  <a:cubicBezTo>
                    <a:pt x="1188" y="21509"/>
                    <a:pt x="732" y="21357"/>
                    <a:pt x="433" y="21141"/>
                  </a:cubicBezTo>
                  <a:cubicBezTo>
                    <a:pt x="216" y="20984"/>
                    <a:pt x="97" y="20804"/>
                    <a:pt x="86" y="20621"/>
                  </a:cubicBezTo>
                  <a:lnTo>
                    <a:pt x="0" y="20048"/>
                  </a:lnTo>
                  <a:lnTo>
                    <a:pt x="31" y="1465"/>
                  </a:lnTo>
                  <a:cubicBezTo>
                    <a:pt x="38" y="1360"/>
                    <a:pt x="47" y="1256"/>
                    <a:pt x="58" y="1151"/>
                  </a:cubicBezTo>
                  <a:cubicBezTo>
                    <a:pt x="69" y="1050"/>
                    <a:pt x="83" y="948"/>
                    <a:pt x="124" y="848"/>
                  </a:cubicBezTo>
                  <a:cubicBezTo>
                    <a:pt x="200" y="667"/>
                    <a:pt x="368" y="494"/>
                    <a:pt x="638" y="353"/>
                  </a:cubicBezTo>
                  <a:cubicBezTo>
                    <a:pt x="1053" y="137"/>
                    <a:pt x="1639" y="29"/>
                    <a:pt x="2227" y="48"/>
                  </a:cubicBezTo>
                  <a:lnTo>
                    <a:pt x="4078" y="3"/>
                  </a:lnTo>
                  <a:cubicBezTo>
                    <a:pt x="4358" y="-9"/>
                    <a:pt x="4639" y="16"/>
                    <a:pt x="4890" y="76"/>
                  </a:cubicBezTo>
                  <a:cubicBezTo>
                    <a:pt x="5111" y="128"/>
                    <a:pt x="5305" y="208"/>
                    <a:pt x="5401" y="316"/>
                  </a:cubicBezTo>
                  <a:cubicBezTo>
                    <a:pt x="5489" y="415"/>
                    <a:pt x="5483" y="527"/>
                    <a:pt x="5576" y="625"/>
                  </a:cubicBezTo>
                  <a:cubicBezTo>
                    <a:pt x="5699" y="754"/>
                    <a:pt x="5970" y="838"/>
                    <a:pt x="6268" y="839"/>
                  </a:cubicBezTo>
                  <a:lnTo>
                    <a:pt x="15067" y="822"/>
                  </a:lnTo>
                  <a:lnTo>
                    <a:pt x="15620" y="806"/>
                  </a:lnTo>
                  <a:cubicBezTo>
                    <a:pt x="15796" y="778"/>
                    <a:pt x="15956" y="728"/>
                    <a:pt x="16082" y="659"/>
                  </a:cubicBezTo>
                  <a:cubicBezTo>
                    <a:pt x="16268" y="558"/>
                    <a:pt x="16361" y="425"/>
                    <a:pt x="16340" y="291"/>
                  </a:cubicBezTo>
                  <a:cubicBezTo>
                    <a:pt x="16339" y="223"/>
                    <a:pt x="16398" y="157"/>
                    <a:pt x="16503" y="111"/>
                  </a:cubicBezTo>
                  <a:cubicBezTo>
                    <a:pt x="16631" y="55"/>
                    <a:pt x="16802" y="34"/>
                    <a:pt x="16965" y="49"/>
                  </a:cubicBezTo>
                  <a:lnTo>
                    <a:pt x="17484" y="52"/>
                  </a:lnTo>
                  <a:cubicBezTo>
                    <a:pt x="17879" y="40"/>
                    <a:pt x="18274" y="35"/>
                    <a:pt x="18669" y="36"/>
                  </a:cubicBezTo>
                  <a:cubicBezTo>
                    <a:pt x="19064" y="37"/>
                    <a:pt x="19459" y="44"/>
                    <a:pt x="19853" y="58"/>
                  </a:cubicBezTo>
                  <a:cubicBezTo>
                    <a:pt x="20495" y="64"/>
                    <a:pt x="21077" y="242"/>
                    <a:pt x="21356" y="518"/>
                  </a:cubicBezTo>
                  <a:cubicBezTo>
                    <a:pt x="21422" y="583"/>
                    <a:pt x="21469" y="651"/>
                    <a:pt x="21503" y="721"/>
                  </a:cubicBezTo>
                  <a:cubicBezTo>
                    <a:pt x="21537" y="791"/>
                    <a:pt x="21559" y="862"/>
                    <a:pt x="21568" y="934"/>
                  </a:cubicBezTo>
                  <a:lnTo>
                    <a:pt x="21600" y="1790"/>
                  </a:lnTo>
                  <a:lnTo>
                    <a:pt x="21465" y="20209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endParaRPr/>
            </a:p>
          </p:txBody>
        </p:sp>
      </p:grpSp>
      <p:sp>
        <p:nvSpPr>
          <p:cNvPr id="3" name="Овал 2">
            <a:extLst>
              <a:ext uri="{FF2B5EF4-FFF2-40B4-BE49-F238E27FC236}">
                <a16:creationId xmlns:a16="http://schemas.microsoft.com/office/drawing/2014/main" id="{94B12A7B-3F5A-4312-A49D-5950D5E5532A}"/>
              </a:ext>
            </a:extLst>
          </p:cNvPr>
          <p:cNvSpPr/>
          <p:nvPr/>
        </p:nvSpPr>
        <p:spPr>
          <a:xfrm>
            <a:off x="3926972" y="1503240"/>
            <a:ext cx="495349" cy="495349"/>
          </a:xfrm>
          <a:prstGeom prst="ellipse">
            <a:avLst/>
          </a:prstGeom>
          <a:solidFill>
            <a:srgbClr val="00B3A8"/>
          </a:solidFill>
          <a:ln w="3175">
            <a:solidFill>
              <a:srgbClr val="00B3A8"/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0454816B-8F06-468E-A343-03900973270E}"/>
              </a:ext>
            </a:extLst>
          </p:cNvPr>
          <p:cNvSpPr/>
          <p:nvPr/>
        </p:nvSpPr>
        <p:spPr>
          <a:xfrm>
            <a:off x="3926972" y="2424364"/>
            <a:ext cx="495349" cy="495349"/>
          </a:xfrm>
          <a:prstGeom prst="ellipse">
            <a:avLst/>
          </a:prstGeom>
          <a:solidFill>
            <a:srgbClr val="00B3A8"/>
          </a:solidFill>
          <a:ln w="3175">
            <a:solidFill>
              <a:srgbClr val="00B3A8"/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1318D3CC-85DC-4BE8-AAE5-6C87B14A6F1E}"/>
              </a:ext>
            </a:extLst>
          </p:cNvPr>
          <p:cNvSpPr/>
          <p:nvPr/>
        </p:nvSpPr>
        <p:spPr>
          <a:xfrm>
            <a:off x="3926972" y="3648047"/>
            <a:ext cx="495349" cy="495349"/>
          </a:xfrm>
          <a:prstGeom prst="ellipse">
            <a:avLst/>
          </a:prstGeom>
          <a:solidFill>
            <a:srgbClr val="00B3A8"/>
          </a:solidFill>
          <a:ln w="3175">
            <a:solidFill>
              <a:srgbClr val="00B3A8"/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C78B9FAB-0A1A-4332-B792-D0969D6F9900}"/>
              </a:ext>
            </a:extLst>
          </p:cNvPr>
          <p:cNvSpPr/>
          <p:nvPr/>
        </p:nvSpPr>
        <p:spPr>
          <a:xfrm>
            <a:off x="3926972" y="4670024"/>
            <a:ext cx="495349" cy="495349"/>
          </a:xfrm>
          <a:prstGeom prst="ellipse">
            <a:avLst/>
          </a:prstGeom>
          <a:solidFill>
            <a:srgbClr val="00B3A8"/>
          </a:solidFill>
          <a:ln w="3175">
            <a:solidFill>
              <a:srgbClr val="00B3A8"/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2D77EB2A-0794-4148-B76E-DFCBEAD37465}"/>
              </a:ext>
            </a:extLst>
          </p:cNvPr>
          <p:cNvSpPr/>
          <p:nvPr/>
        </p:nvSpPr>
        <p:spPr>
          <a:xfrm>
            <a:off x="3926972" y="5718894"/>
            <a:ext cx="495349" cy="495349"/>
          </a:xfrm>
          <a:prstGeom prst="ellipse">
            <a:avLst/>
          </a:prstGeom>
          <a:solidFill>
            <a:srgbClr val="00B3A8"/>
          </a:solidFill>
          <a:ln w="3175">
            <a:solidFill>
              <a:srgbClr val="00B3A8"/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841825F-B7B7-4FE0-85D6-4DEAFDA7B3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2202" y="1595602"/>
            <a:ext cx="311122" cy="31112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B3DAE29-6B87-4766-9CB2-32E2FA8697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3990818" y="2482427"/>
            <a:ext cx="382385" cy="38238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D273FBD1-FF20-4B8E-910A-71A23AEC92E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4022202" y="3739016"/>
            <a:ext cx="327167" cy="32716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0CB8F991-2A6A-40A8-B9EA-9055213630D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4017405" y="5806228"/>
            <a:ext cx="314481" cy="314481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38996AA-EFF4-4798-866E-26587BCF6AE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4004719" y="4754114"/>
            <a:ext cx="327167" cy="327167"/>
          </a:xfrm>
          <a:prstGeom prst="rect">
            <a:avLst/>
          </a:prstGeom>
        </p:spPr>
      </p:pic>
      <p:sp>
        <p:nvSpPr>
          <p:cNvPr id="24" name="Полилиния: фигура 23">
            <a:extLst>
              <a:ext uri="{FF2B5EF4-FFF2-40B4-BE49-F238E27FC236}">
                <a16:creationId xmlns:a16="http://schemas.microsoft.com/office/drawing/2014/main" id="{8AFE6C12-E512-45FF-A903-3CF7CC594783}"/>
              </a:ext>
            </a:extLst>
          </p:cNvPr>
          <p:cNvSpPr/>
          <p:nvPr/>
        </p:nvSpPr>
        <p:spPr>
          <a:xfrm>
            <a:off x="3068449" y="1740693"/>
            <a:ext cx="858521" cy="2006399"/>
          </a:xfrm>
          <a:custGeom>
            <a:avLst/>
            <a:gdLst>
              <a:gd name="connsiteX0" fmla="*/ 0 w 438150"/>
              <a:gd name="connsiteY0" fmla="*/ 1460500 h 1460500"/>
              <a:gd name="connsiteX1" fmla="*/ 438150 w 438150"/>
              <a:gd name="connsiteY1" fmla="*/ 0 h 1460500"/>
              <a:gd name="connsiteX0" fmla="*/ 0 w 438150"/>
              <a:gd name="connsiteY0" fmla="*/ 1460500 h 1460500"/>
              <a:gd name="connsiteX1" fmla="*/ 438150 w 438150"/>
              <a:gd name="connsiteY1" fmla="*/ 0 h 1460500"/>
              <a:gd name="connsiteX0" fmla="*/ 0 w 438150"/>
              <a:gd name="connsiteY0" fmla="*/ 1460502 h 1460502"/>
              <a:gd name="connsiteX1" fmla="*/ 438150 w 438150"/>
              <a:gd name="connsiteY1" fmla="*/ 2 h 1460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38150" h="1460502">
                <a:moveTo>
                  <a:pt x="0" y="1460502"/>
                </a:moveTo>
                <a:cubicBezTo>
                  <a:pt x="342900" y="1449919"/>
                  <a:pt x="114300" y="-2115"/>
                  <a:pt x="438150" y="2"/>
                </a:cubicBezTo>
              </a:path>
            </a:pathLst>
          </a:cu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27" name="Полилиния: фигура 26">
            <a:extLst>
              <a:ext uri="{FF2B5EF4-FFF2-40B4-BE49-F238E27FC236}">
                <a16:creationId xmlns:a16="http://schemas.microsoft.com/office/drawing/2014/main" id="{C02AB471-B577-4DDD-B2CE-27E38ABA4B6D}"/>
              </a:ext>
            </a:extLst>
          </p:cNvPr>
          <p:cNvSpPr/>
          <p:nvPr/>
        </p:nvSpPr>
        <p:spPr>
          <a:xfrm>
            <a:off x="3068449" y="2657476"/>
            <a:ext cx="858521" cy="1096328"/>
          </a:xfrm>
          <a:custGeom>
            <a:avLst/>
            <a:gdLst>
              <a:gd name="connsiteX0" fmla="*/ 0 w 438150"/>
              <a:gd name="connsiteY0" fmla="*/ 1460500 h 1460500"/>
              <a:gd name="connsiteX1" fmla="*/ 438150 w 438150"/>
              <a:gd name="connsiteY1" fmla="*/ 0 h 1460500"/>
              <a:gd name="connsiteX0" fmla="*/ 0 w 438150"/>
              <a:gd name="connsiteY0" fmla="*/ 1460500 h 1460500"/>
              <a:gd name="connsiteX1" fmla="*/ 438150 w 438150"/>
              <a:gd name="connsiteY1" fmla="*/ 0 h 1460500"/>
              <a:gd name="connsiteX0" fmla="*/ 0 w 438150"/>
              <a:gd name="connsiteY0" fmla="*/ 1460502 h 1460502"/>
              <a:gd name="connsiteX1" fmla="*/ 438150 w 438150"/>
              <a:gd name="connsiteY1" fmla="*/ 2 h 1460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38150" h="1460502">
                <a:moveTo>
                  <a:pt x="0" y="1460502"/>
                </a:moveTo>
                <a:cubicBezTo>
                  <a:pt x="342900" y="1449919"/>
                  <a:pt x="114300" y="-2115"/>
                  <a:pt x="438150" y="2"/>
                </a:cubicBezTo>
              </a:path>
            </a:pathLst>
          </a:cu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3199B61-822F-4234-B2A8-7292B66DF5A4}"/>
              </a:ext>
            </a:extLst>
          </p:cNvPr>
          <p:cNvSpPr/>
          <p:nvPr/>
        </p:nvSpPr>
        <p:spPr>
          <a:xfrm flipV="1">
            <a:off x="2834346" y="6002032"/>
            <a:ext cx="9307606" cy="709972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accent5">
                  <a:alpha val="10000"/>
                </a:schemeClr>
              </a:gs>
            </a:gsLst>
            <a:lin ang="5400000" scaled="0"/>
          </a:gra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9" name="Полилиния: фигура 28">
            <a:extLst>
              <a:ext uri="{FF2B5EF4-FFF2-40B4-BE49-F238E27FC236}">
                <a16:creationId xmlns:a16="http://schemas.microsoft.com/office/drawing/2014/main" id="{8A72280E-A149-4891-B66F-9511567CD8A8}"/>
              </a:ext>
            </a:extLst>
          </p:cNvPr>
          <p:cNvSpPr/>
          <p:nvPr/>
        </p:nvSpPr>
        <p:spPr>
          <a:xfrm flipV="1">
            <a:off x="3068449" y="3747092"/>
            <a:ext cx="858521" cy="148620"/>
          </a:xfrm>
          <a:custGeom>
            <a:avLst/>
            <a:gdLst>
              <a:gd name="connsiteX0" fmla="*/ 0 w 438150"/>
              <a:gd name="connsiteY0" fmla="*/ 1460500 h 1460500"/>
              <a:gd name="connsiteX1" fmla="*/ 438150 w 438150"/>
              <a:gd name="connsiteY1" fmla="*/ 0 h 1460500"/>
              <a:gd name="connsiteX0" fmla="*/ 0 w 438150"/>
              <a:gd name="connsiteY0" fmla="*/ 1460500 h 1460500"/>
              <a:gd name="connsiteX1" fmla="*/ 438150 w 438150"/>
              <a:gd name="connsiteY1" fmla="*/ 0 h 1460500"/>
              <a:gd name="connsiteX0" fmla="*/ 0 w 438150"/>
              <a:gd name="connsiteY0" fmla="*/ 1460502 h 1460502"/>
              <a:gd name="connsiteX1" fmla="*/ 438150 w 438150"/>
              <a:gd name="connsiteY1" fmla="*/ 2 h 1460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38150" h="1460502">
                <a:moveTo>
                  <a:pt x="0" y="1460502"/>
                </a:moveTo>
                <a:cubicBezTo>
                  <a:pt x="342900" y="1449919"/>
                  <a:pt x="114300" y="-2115"/>
                  <a:pt x="438150" y="2"/>
                </a:cubicBezTo>
              </a:path>
            </a:pathLst>
          </a:cu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30" name="Полилиния: фигура 29">
            <a:extLst>
              <a:ext uri="{FF2B5EF4-FFF2-40B4-BE49-F238E27FC236}">
                <a16:creationId xmlns:a16="http://schemas.microsoft.com/office/drawing/2014/main" id="{99CBBC93-469E-47D9-9047-414639D8DF62}"/>
              </a:ext>
            </a:extLst>
          </p:cNvPr>
          <p:cNvSpPr/>
          <p:nvPr/>
        </p:nvSpPr>
        <p:spPr>
          <a:xfrm flipV="1">
            <a:off x="3068449" y="3747092"/>
            <a:ext cx="858521" cy="1194400"/>
          </a:xfrm>
          <a:custGeom>
            <a:avLst/>
            <a:gdLst>
              <a:gd name="connsiteX0" fmla="*/ 0 w 438150"/>
              <a:gd name="connsiteY0" fmla="*/ 1460500 h 1460500"/>
              <a:gd name="connsiteX1" fmla="*/ 438150 w 438150"/>
              <a:gd name="connsiteY1" fmla="*/ 0 h 1460500"/>
              <a:gd name="connsiteX0" fmla="*/ 0 w 438150"/>
              <a:gd name="connsiteY0" fmla="*/ 1460500 h 1460500"/>
              <a:gd name="connsiteX1" fmla="*/ 438150 w 438150"/>
              <a:gd name="connsiteY1" fmla="*/ 0 h 1460500"/>
              <a:gd name="connsiteX0" fmla="*/ 0 w 438150"/>
              <a:gd name="connsiteY0" fmla="*/ 1460502 h 1460502"/>
              <a:gd name="connsiteX1" fmla="*/ 438150 w 438150"/>
              <a:gd name="connsiteY1" fmla="*/ 2 h 1460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38150" h="1460502">
                <a:moveTo>
                  <a:pt x="0" y="1460502"/>
                </a:moveTo>
                <a:cubicBezTo>
                  <a:pt x="342900" y="1449919"/>
                  <a:pt x="114300" y="-2115"/>
                  <a:pt x="438150" y="2"/>
                </a:cubicBezTo>
              </a:path>
            </a:pathLst>
          </a:cu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sp>
        <p:nvSpPr>
          <p:cNvPr id="31" name="Полилиния: фигура 30">
            <a:extLst>
              <a:ext uri="{FF2B5EF4-FFF2-40B4-BE49-F238E27FC236}">
                <a16:creationId xmlns:a16="http://schemas.microsoft.com/office/drawing/2014/main" id="{BBDF26C5-4A06-4CDB-AD29-8BD34F0D6BDB}"/>
              </a:ext>
            </a:extLst>
          </p:cNvPr>
          <p:cNvSpPr/>
          <p:nvPr/>
        </p:nvSpPr>
        <p:spPr>
          <a:xfrm flipV="1">
            <a:off x="3068449" y="3739015"/>
            <a:ext cx="858521" cy="2245931"/>
          </a:xfrm>
          <a:custGeom>
            <a:avLst/>
            <a:gdLst>
              <a:gd name="connsiteX0" fmla="*/ 0 w 438150"/>
              <a:gd name="connsiteY0" fmla="*/ 1460500 h 1460500"/>
              <a:gd name="connsiteX1" fmla="*/ 438150 w 438150"/>
              <a:gd name="connsiteY1" fmla="*/ 0 h 1460500"/>
              <a:gd name="connsiteX0" fmla="*/ 0 w 438150"/>
              <a:gd name="connsiteY0" fmla="*/ 1460500 h 1460500"/>
              <a:gd name="connsiteX1" fmla="*/ 438150 w 438150"/>
              <a:gd name="connsiteY1" fmla="*/ 0 h 1460500"/>
              <a:gd name="connsiteX0" fmla="*/ 0 w 438150"/>
              <a:gd name="connsiteY0" fmla="*/ 1460502 h 1460502"/>
              <a:gd name="connsiteX1" fmla="*/ 438150 w 438150"/>
              <a:gd name="connsiteY1" fmla="*/ 2 h 1460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38150" h="1460502">
                <a:moveTo>
                  <a:pt x="0" y="1460502"/>
                </a:moveTo>
                <a:cubicBezTo>
                  <a:pt x="342900" y="1449919"/>
                  <a:pt x="114300" y="-2115"/>
                  <a:pt x="438150" y="2"/>
                </a:cubicBezTo>
              </a:path>
            </a:pathLst>
          </a:cu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3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C0F21D0-E955-307E-B867-1200D4F2E017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r="56234"/>
          <a:stretch>
            <a:fillRect/>
          </a:stretch>
        </p:blipFill>
        <p:spPr>
          <a:xfrm>
            <a:off x="522062" y="2996940"/>
            <a:ext cx="2262238" cy="182594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6FB8E95-32F1-7B47-E69C-CBAD2200E23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0426" y="1751954"/>
            <a:ext cx="1442219" cy="1436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844274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0E982-973E-63D0-ACFC-5A1E9A2AE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martmockups_kfxr5v9s.png" descr="smartmockups_kfxr5v9s.png">
            <a:extLst>
              <a:ext uri="{FF2B5EF4-FFF2-40B4-BE49-F238E27FC236}">
                <a16:creationId xmlns:a16="http://schemas.microsoft.com/office/drawing/2014/main" id="{140611CA-D36D-A73D-7F42-358C2E79E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4572" y="1412223"/>
            <a:ext cx="9301473" cy="4996890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Оформление текста с цифровыми данными">
            <a:extLst>
              <a:ext uri="{FF2B5EF4-FFF2-40B4-BE49-F238E27FC236}">
                <a16:creationId xmlns:a16="http://schemas.microsoft.com/office/drawing/2014/main" id="{76BBAD1E-2FFC-EAA4-2D50-004941DC3DF8}"/>
              </a:ext>
            </a:extLst>
          </p:cNvPr>
          <p:cNvSpPr txBox="1"/>
          <p:nvPr/>
        </p:nvSpPr>
        <p:spPr>
          <a:xfrm>
            <a:off x="336909" y="466086"/>
            <a:ext cx="9186792" cy="42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400" b="1" kern="0" dirty="0">
                <a:solidFill>
                  <a:srgbClr val="0C0C0C"/>
                </a:solidFill>
                <a:latin typeface="+mn-lt"/>
                <a:sym typeface="Montserrat-Bold"/>
              </a:rPr>
              <a:t>Заполнение конкурсной заявки</a:t>
            </a:r>
          </a:p>
        </p:txBody>
      </p:sp>
      <p:sp>
        <p:nvSpPr>
          <p:cNvPr id="10" name="Прямоугольник">
            <a:extLst>
              <a:ext uri="{FF2B5EF4-FFF2-40B4-BE49-F238E27FC236}">
                <a16:creationId xmlns:a16="http://schemas.microsoft.com/office/drawing/2014/main" id="{D56F2108-90CF-C984-2997-839376AB3343}"/>
              </a:ext>
            </a:extLst>
          </p:cNvPr>
          <p:cNvSpPr/>
          <p:nvPr/>
        </p:nvSpPr>
        <p:spPr>
          <a:xfrm>
            <a:off x="373858" y="1011818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pic>
        <p:nvPicPr>
          <p:cNvPr id="14" name="Изображение" descr="Изображение">
            <a:extLst>
              <a:ext uri="{FF2B5EF4-FFF2-40B4-BE49-F238E27FC236}">
                <a16:creationId xmlns:a16="http://schemas.microsoft.com/office/drawing/2014/main" id="{98588455-C135-FBDC-C2E1-7034D6D6D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2E9E0DB-C883-7938-4C15-B214FFC88F3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AD18A03-C21A-9121-1BA2-4CC3A60DC4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6264" y="2198266"/>
            <a:ext cx="6578087" cy="306577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16B18BC-679B-8F7E-7AF5-C8C98AA602A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18054"/>
          <a:stretch>
            <a:fillRect/>
          </a:stretch>
        </p:blipFill>
        <p:spPr>
          <a:xfrm>
            <a:off x="4517486" y="1707408"/>
            <a:ext cx="6578087" cy="49085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E89CD74-5FBF-7971-9223-DD420F44BF8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831" t="1410" r="6909" b="26422"/>
          <a:stretch>
            <a:fillRect/>
          </a:stretch>
        </p:blipFill>
        <p:spPr>
          <a:xfrm>
            <a:off x="4516264" y="5264562"/>
            <a:ext cx="6578087" cy="785517"/>
          </a:xfrm>
          <a:prstGeom prst="rect">
            <a:avLst/>
          </a:prstGeom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3E5EE9C8-79EF-3720-C909-2906189EAA44}"/>
              </a:ext>
            </a:extLst>
          </p:cNvPr>
          <p:cNvCxnSpPr>
            <a:cxnSpLocks/>
          </p:cNvCxnSpPr>
          <p:nvPr/>
        </p:nvCxnSpPr>
        <p:spPr>
          <a:xfrm flipH="1">
            <a:off x="4030384" y="2883870"/>
            <a:ext cx="19007" cy="2360952"/>
          </a:xfrm>
          <a:prstGeom prst="line">
            <a:avLst/>
          </a:prstGeom>
          <a:noFill/>
          <a:ln w="12700" cap="flat">
            <a:solidFill>
              <a:schemeClr val="accent2"/>
            </a:solidFill>
            <a:prstDash val="dash"/>
            <a:miter lim="400000"/>
            <a:headEnd type="non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A564CC07-6D08-0A3A-D8B1-FD5A50C27755}"/>
              </a:ext>
            </a:extLst>
          </p:cNvPr>
          <p:cNvSpPr/>
          <p:nvPr/>
        </p:nvSpPr>
        <p:spPr>
          <a:xfrm>
            <a:off x="4523920" y="2572448"/>
            <a:ext cx="344238" cy="311422"/>
          </a:xfrm>
          <a:prstGeom prst="roundRect">
            <a:avLst>
              <a:gd name="adj" fmla="val 10439"/>
            </a:avLst>
          </a:prstGeom>
          <a:noFill/>
          <a:ln w="12700">
            <a:solidFill>
              <a:schemeClr val="accent2"/>
            </a:solidFill>
            <a:prstDash val="dash"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DD580564-0877-AB9A-DBC2-D3D845DA24C6}"/>
              </a:ext>
            </a:extLst>
          </p:cNvPr>
          <p:cNvCxnSpPr>
            <a:cxnSpLocks/>
          </p:cNvCxnSpPr>
          <p:nvPr/>
        </p:nvCxnSpPr>
        <p:spPr>
          <a:xfrm flipH="1">
            <a:off x="4049391" y="2883870"/>
            <a:ext cx="646648" cy="0"/>
          </a:xfrm>
          <a:prstGeom prst="line">
            <a:avLst/>
          </a:prstGeom>
          <a:noFill/>
          <a:ln w="12700" cap="flat">
            <a:solidFill>
              <a:schemeClr val="accent2"/>
            </a:solidFill>
            <a:prstDash val="dash"/>
            <a:miter lim="400000"/>
            <a:headEnd type="oval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46A0AA02-848F-BD20-91DC-95D33EA29A92}"/>
              </a:ext>
            </a:extLst>
          </p:cNvPr>
          <p:cNvSpPr/>
          <p:nvPr/>
        </p:nvSpPr>
        <p:spPr>
          <a:xfrm>
            <a:off x="218960" y="1510258"/>
            <a:ext cx="3967290" cy="4800819"/>
          </a:xfrm>
          <a:prstGeom prst="roundRect">
            <a:avLst>
              <a:gd name="adj" fmla="val 2119"/>
            </a:avLst>
          </a:prstGeom>
          <a:gradFill>
            <a:gsLst>
              <a:gs pos="0">
                <a:schemeClr val="accent2">
                  <a:alpha val="10000"/>
                </a:schemeClr>
              </a:gs>
              <a:gs pos="63000">
                <a:schemeClr val="bg1">
                  <a:alpha val="0"/>
                </a:schemeClr>
              </a:gs>
            </a:gsLst>
            <a:lin ang="5400000" scaled="0"/>
          </a:gradFill>
          <a:ln w="3175">
            <a:solidFill>
              <a:schemeClr val="accent2">
                <a:lumMod val="20000"/>
                <a:lumOff val="80000"/>
              </a:schemeClr>
            </a:solidFill>
            <a:miter lim="8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9" name="Оформление текста с цифровыми данными">
            <a:extLst>
              <a:ext uri="{FF2B5EF4-FFF2-40B4-BE49-F238E27FC236}">
                <a16:creationId xmlns:a16="http://schemas.microsoft.com/office/drawing/2014/main" id="{DB0DD968-1D7F-A066-6FA6-C4A38C70750A}"/>
              </a:ext>
            </a:extLst>
          </p:cNvPr>
          <p:cNvSpPr txBox="1"/>
          <p:nvPr/>
        </p:nvSpPr>
        <p:spPr>
          <a:xfrm>
            <a:off x="394975" y="2468152"/>
            <a:ext cx="3646760" cy="38061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1800" b="1" kern="0" dirty="0">
                <a:solidFill>
                  <a:srgbClr val="0C0C0C"/>
                </a:solidFill>
                <a:latin typeface="+mn-lt"/>
                <a:sym typeface="Montserrat-Bold"/>
              </a:rPr>
              <a:t>Заполнение сведений осуществляется по разделам заявки.</a:t>
            </a:r>
          </a:p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endParaRPr lang="ru-RU" sz="1400" b="1" kern="0" dirty="0">
              <a:solidFill>
                <a:srgbClr val="0C0C0C"/>
              </a:solidFill>
              <a:latin typeface="+mn-lt"/>
              <a:sym typeface="Montserrat-Bold"/>
            </a:endParaRPr>
          </a:p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1800" b="1" kern="0" dirty="0">
                <a:solidFill>
                  <a:srgbClr val="0C0C0C"/>
                </a:solidFill>
                <a:latin typeface="+mn-lt"/>
                <a:sym typeface="Montserrat-Bold"/>
              </a:rPr>
              <a:t>Незаполненные поля (разделы) будут подсвечиваться системой красным цветом</a:t>
            </a:r>
          </a:p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endParaRPr lang="ru-RU" sz="1800" b="1" kern="0" dirty="0">
              <a:solidFill>
                <a:srgbClr val="0C0C0C"/>
              </a:solidFill>
              <a:latin typeface="+mn-lt"/>
              <a:sym typeface="Montserrat-Bold"/>
            </a:endParaRPr>
          </a:p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1800" b="1" kern="0" dirty="0">
                <a:solidFill>
                  <a:srgbClr val="0C0C0C"/>
                </a:solidFill>
                <a:latin typeface="+mn-lt"/>
                <a:sym typeface="Montserrat-Bold"/>
              </a:rPr>
              <a:t>При успешном заполнении раздела его номер изменит цвет на зеленый </a:t>
            </a:r>
          </a:p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endParaRPr lang="ru-RU" sz="1400" b="1" kern="0" dirty="0">
              <a:solidFill>
                <a:srgbClr val="0C0C0C"/>
              </a:solidFill>
              <a:latin typeface="+mn-lt"/>
              <a:sym typeface="Montserrat-Bold"/>
            </a:endParaRPr>
          </a:p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1800" b="1" kern="0" dirty="0">
                <a:solidFill>
                  <a:srgbClr val="0C0C0C"/>
                </a:solidFill>
                <a:latin typeface="+mn-lt"/>
                <a:sym typeface="Montserrat-Bold"/>
              </a:rPr>
              <a:t>После чего можно переходить к следующему разделу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+mn-lt"/>
              <a:sym typeface="Montserrat-Bold"/>
            </a:endParaRPr>
          </a:p>
        </p:txBody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486D186F-F0AA-EDC3-CF45-2C68C350206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394975" y="1699732"/>
            <a:ext cx="531755" cy="531755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21D47ACE-1178-A544-40E8-F68D0A65C0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40426" y="5048250"/>
            <a:ext cx="515711" cy="397527"/>
          </a:xfrm>
          <a:prstGeom prst="rect">
            <a:avLst/>
          </a:prstGeom>
          <a:ln>
            <a:solidFill>
              <a:srgbClr val="1E77BC"/>
            </a:solidFill>
          </a:ln>
        </p:spPr>
      </p:pic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35162AFD-F28E-6F6E-AA95-67214F4DBAE3}"/>
              </a:ext>
            </a:extLst>
          </p:cNvPr>
          <p:cNvCxnSpPr>
            <a:cxnSpLocks/>
          </p:cNvCxnSpPr>
          <p:nvPr/>
        </p:nvCxnSpPr>
        <p:spPr>
          <a:xfrm flipH="1" flipV="1">
            <a:off x="3863166" y="5244822"/>
            <a:ext cx="167218" cy="2191"/>
          </a:xfrm>
          <a:prstGeom prst="line">
            <a:avLst/>
          </a:prstGeom>
          <a:noFill/>
          <a:ln w="12700" cap="flat">
            <a:solidFill>
              <a:schemeClr val="accent2"/>
            </a:solidFill>
            <a:prstDash val="dash"/>
            <a:miter lim="400000"/>
            <a:headEnd type="non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368404231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7E93D-9558-5E7F-4F02-363995D8B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417002CA-D5AB-05EF-5F43-CBF2A5158260}"/>
              </a:ext>
            </a:extLst>
          </p:cNvPr>
          <p:cNvSpPr/>
          <p:nvPr/>
        </p:nvSpPr>
        <p:spPr>
          <a:xfrm>
            <a:off x="7919194" y="1510258"/>
            <a:ext cx="3967290" cy="4800819"/>
          </a:xfrm>
          <a:prstGeom prst="roundRect">
            <a:avLst>
              <a:gd name="adj" fmla="val 2119"/>
            </a:avLst>
          </a:prstGeom>
          <a:gradFill>
            <a:gsLst>
              <a:gs pos="0">
                <a:schemeClr val="accent2">
                  <a:alpha val="10000"/>
                </a:schemeClr>
              </a:gs>
              <a:gs pos="63000">
                <a:schemeClr val="bg1">
                  <a:alpha val="0"/>
                </a:schemeClr>
              </a:gs>
            </a:gsLst>
            <a:lin ang="5400000" scaled="0"/>
          </a:gradFill>
          <a:ln w="3175">
            <a:solidFill>
              <a:schemeClr val="accent2">
                <a:lumMod val="20000"/>
                <a:lumOff val="80000"/>
              </a:schemeClr>
            </a:solidFill>
            <a:miter lim="8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16" name="smartmockups_kfxr5v9s.png" descr="smartmockups_kfxr5v9s.png">
            <a:extLst>
              <a:ext uri="{FF2B5EF4-FFF2-40B4-BE49-F238E27FC236}">
                <a16:creationId xmlns:a16="http://schemas.microsoft.com/office/drawing/2014/main" id="{97A42EFA-CB5C-EF18-5EC8-8339E6AB2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2286" y="1412223"/>
            <a:ext cx="9301473" cy="499689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Оформление текста с цифровыми данными">
            <a:extLst>
              <a:ext uri="{FF2B5EF4-FFF2-40B4-BE49-F238E27FC236}">
                <a16:creationId xmlns:a16="http://schemas.microsoft.com/office/drawing/2014/main" id="{171DE8C6-B668-0E12-5AA9-787AD34CC987}"/>
              </a:ext>
            </a:extLst>
          </p:cNvPr>
          <p:cNvSpPr txBox="1"/>
          <p:nvPr/>
        </p:nvSpPr>
        <p:spPr>
          <a:xfrm>
            <a:off x="8095209" y="2468152"/>
            <a:ext cx="3646760" cy="22672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1800" b="1" kern="0" dirty="0">
                <a:solidFill>
                  <a:srgbClr val="0C0C0C"/>
                </a:solidFill>
                <a:latin typeface="+mn-lt"/>
                <a:sym typeface="Montserrat-Bold"/>
              </a:rPr>
              <a:t>После заполнения заявки ее необходимо распечатать и подписать уполномоченным лицам</a:t>
            </a:r>
          </a:p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endParaRPr lang="ru-RU" sz="1800" b="1" kern="0" dirty="0">
              <a:solidFill>
                <a:srgbClr val="0C0C0C"/>
              </a:solidFill>
              <a:latin typeface="+mn-lt"/>
              <a:sym typeface="Montserrat-Bold"/>
            </a:endParaRPr>
          </a:p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1800" b="1" kern="0" dirty="0">
                <a:solidFill>
                  <a:srgbClr val="0C0C0C"/>
                </a:solidFill>
                <a:latin typeface="+mn-lt"/>
                <a:sym typeface="Montserrat-Bold"/>
              </a:rPr>
              <a:t>После чего подгрузить подписанную заявку в специальный раздел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+mn-lt"/>
              <a:sym typeface="Montserrat-Bold"/>
            </a:endParaRPr>
          </a:p>
        </p:txBody>
      </p:sp>
      <p:sp>
        <p:nvSpPr>
          <p:cNvPr id="9" name="Оформление текста с цифровыми данными">
            <a:extLst>
              <a:ext uri="{FF2B5EF4-FFF2-40B4-BE49-F238E27FC236}">
                <a16:creationId xmlns:a16="http://schemas.microsoft.com/office/drawing/2014/main" id="{0B8F0471-DE13-6A02-C6EA-DBE4A2F1575D}"/>
              </a:ext>
            </a:extLst>
          </p:cNvPr>
          <p:cNvSpPr txBox="1"/>
          <p:nvPr/>
        </p:nvSpPr>
        <p:spPr>
          <a:xfrm>
            <a:off x="373858" y="462991"/>
            <a:ext cx="9186792" cy="42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400" b="1" kern="0" dirty="0">
                <a:solidFill>
                  <a:srgbClr val="0C0C0C"/>
                </a:solidFill>
                <a:latin typeface="+mn-lt"/>
                <a:sym typeface="Montserrat-Bold"/>
              </a:rPr>
              <a:t>Подписание конкурсной заявки</a:t>
            </a:r>
          </a:p>
        </p:txBody>
      </p:sp>
      <p:sp>
        <p:nvSpPr>
          <p:cNvPr id="10" name="Прямоугольник">
            <a:extLst>
              <a:ext uri="{FF2B5EF4-FFF2-40B4-BE49-F238E27FC236}">
                <a16:creationId xmlns:a16="http://schemas.microsoft.com/office/drawing/2014/main" id="{F12EE49B-DB70-0594-FE47-E4A97BCDB24E}"/>
              </a:ext>
            </a:extLst>
          </p:cNvPr>
          <p:cNvSpPr/>
          <p:nvPr/>
        </p:nvSpPr>
        <p:spPr>
          <a:xfrm>
            <a:off x="373858" y="1011818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pic>
        <p:nvPicPr>
          <p:cNvPr id="14" name="Изображение" descr="Изображение">
            <a:extLst>
              <a:ext uri="{FF2B5EF4-FFF2-40B4-BE49-F238E27FC236}">
                <a16:creationId xmlns:a16="http://schemas.microsoft.com/office/drawing/2014/main" id="{08AAE203-6912-C7FB-4B77-D3B0EEF29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1073B66-4B75-8D58-1A0E-335A25C0010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133CFBD-6331-42B5-7ED1-DA999112E5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095209" y="1699732"/>
            <a:ext cx="531755" cy="53175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875B3CB-A6EC-0A32-4EA4-E0D3580BFAF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18054"/>
          <a:stretch>
            <a:fillRect/>
          </a:stretch>
        </p:blipFill>
        <p:spPr>
          <a:xfrm>
            <a:off x="840628" y="1707408"/>
            <a:ext cx="6578087" cy="49085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601030-7476-713B-99B7-E660EF9AD3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0628" y="2198266"/>
            <a:ext cx="6584862" cy="282612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50BD23-89E7-F702-7D12-A77A9CD215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0627" y="4723928"/>
            <a:ext cx="6584861" cy="112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034431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68EB0-0E38-1754-F52E-D3E4AE74F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martmockups_kfxr5v9s.png" descr="smartmockups_kfxr5v9s.png">
            <a:extLst>
              <a:ext uri="{FF2B5EF4-FFF2-40B4-BE49-F238E27FC236}">
                <a16:creationId xmlns:a16="http://schemas.microsoft.com/office/drawing/2014/main" id="{E3C9FF70-AD4B-440F-DB63-A1E9A0FCA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4572" y="1412223"/>
            <a:ext cx="9301473" cy="4996890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Оформление текста с цифровыми данными">
            <a:extLst>
              <a:ext uri="{FF2B5EF4-FFF2-40B4-BE49-F238E27FC236}">
                <a16:creationId xmlns:a16="http://schemas.microsoft.com/office/drawing/2014/main" id="{BEF3682C-9CA9-9562-564F-0C1304C45357}"/>
              </a:ext>
            </a:extLst>
          </p:cNvPr>
          <p:cNvSpPr txBox="1"/>
          <p:nvPr/>
        </p:nvSpPr>
        <p:spPr>
          <a:xfrm>
            <a:off x="322159" y="407316"/>
            <a:ext cx="9186792" cy="42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400" b="1" kern="0" dirty="0">
                <a:solidFill>
                  <a:srgbClr val="0C0C0C"/>
                </a:solidFill>
                <a:latin typeface="+mn-lt"/>
                <a:sym typeface="Montserrat-Bold"/>
              </a:rPr>
              <a:t>Презентация и дополнительные материалы</a:t>
            </a:r>
          </a:p>
        </p:txBody>
      </p:sp>
      <p:sp>
        <p:nvSpPr>
          <p:cNvPr id="10" name="Прямоугольник">
            <a:extLst>
              <a:ext uri="{FF2B5EF4-FFF2-40B4-BE49-F238E27FC236}">
                <a16:creationId xmlns:a16="http://schemas.microsoft.com/office/drawing/2014/main" id="{E4D32CA1-8B18-38C8-F0C2-5DA2432B7512}"/>
              </a:ext>
            </a:extLst>
          </p:cNvPr>
          <p:cNvSpPr/>
          <p:nvPr/>
        </p:nvSpPr>
        <p:spPr>
          <a:xfrm>
            <a:off x="373858" y="1011818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pic>
        <p:nvPicPr>
          <p:cNvPr id="14" name="Изображение" descr="Изображение">
            <a:extLst>
              <a:ext uri="{FF2B5EF4-FFF2-40B4-BE49-F238E27FC236}">
                <a16:creationId xmlns:a16="http://schemas.microsoft.com/office/drawing/2014/main" id="{ED67D9EC-75DE-61C1-336F-7A4D0DF3F1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C030358-47A9-DB87-B28B-77CE70E6DAB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4765ABB-1E75-8B83-3FEC-340858AAA1F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8054"/>
          <a:stretch>
            <a:fillRect/>
          </a:stretch>
        </p:blipFill>
        <p:spPr>
          <a:xfrm>
            <a:off x="4517486" y="1707408"/>
            <a:ext cx="6578087" cy="490858"/>
          </a:xfrm>
          <a:prstGeom prst="rect">
            <a:avLst/>
          </a:prstGeom>
        </p:spPr>
      </p:pic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DA7B4D57-169D-EDC1-0D61-5630B2C6EF52}"/>
              </a:ext>
            </a:extLst>
          </p:cNvPr>
          <p:cNvSpPr/>
          <p:nvPr/>
        </p:nvSpPr>
        <p:spPr>
          <a:xfrm>
            <a:off x="218960" y="1314188"/>
            <a:ext cx="3967290" cy="3397089"/>
          </a:xfrm>
          <a:prstGeom prst="roundRect">
            <a:avLst>
              <a:gd name="adj" fmla="val 2119"/>
            </a:avLst>
          </a:prstGeom>
          <a:gradFill>
            <a:gsLst>
              <a:gs pos="0">
                <a:schemeClr val="accent2">
                  <a:alpha val="10000"/>
                </a:schemeClr>
              </a:gs>
              <a:gs pos="63000">
                <a:schemeClr val="bg1">
                  <a:alpha val="0"/>
                </a:schemeClr>
              </a:gs>
            </a:gsLst>
            <a:lin ang="5400000" scaled="0"/>
          </a:gradFill>
          <a:ln w="3175">
            <a:solidFill>
              <a:schemeClr val="accent2">
                <a:lumMod val="20000"/>
                <a:lumOff val="80000"/>
              </a:schemeClr>
            </a:solidFill>
            <a:miter lim="8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9" name="Оформление текста с цифровыми данными">
            <a:extLst>
              <a:ext uri="{FF2B5EF4-FFF2-40B4-BE49-F238E27FC236}">
                <a16:creationId xmlns:a16="http://schemas.microsoft.com/office/drawing/2014/main" id="{6F787F49-716D-9978-419B-3303CF3C1C85}"/>
              </a:ext>
            </a:extLst>
          </p:cNvPr>
          <p:cNvSpPr txBox="1"/>
          <p:nvPr/>
        </p:nvSpPr>
        <p:spPr>
          <a:xfrm>
            <a:off x="394975" y="2121645"/>
            <a:ext cx="3646760" cy="2821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1800" b="1" kern="0" dirty="0">
                <a:solidFill>
                  <a:srgbClr val="0C0C0C"/>
                </a:solidFill>
                <a:latin typeface="+mn-lt"/>
                <a:sym typeface="Montserrat-Bold"/>
              </a:rPr>
              <a:t>В конце необходимо приложить презентацию отражающую суть внедренной практики и иные необходимые для представления практики дополнительные материалы</a:t>
            </a:r>
          </a:p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endParaRPr lang="ru-RU" sz="1400" b="1" kern="0" dirty="0">
              <a:solidFill>
                <a:srgbClr val="0C0C0C"/>
              </a:solidFill>
              <a:latin typeface="+mn-lt"/>
              <a:sym typeface="Montserrat-Bold"/>
            </a:endParaRPr>
          </a:p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1800" b="1" kern="0" dirty="0">
                <a:solidFill>
                  <a:srgbClr val="0C0C0C"/>
                </a:solidFill>
                <a:latin typeface="+mn-lt"/>
                <a:sym typeface="Montserrat-Bold"/>
              </a:rPr>
              <a:t>Объем презентации не должен превышать 7 слайдов</a:t>
            </a:r>
          </a:p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endParaRPr lang="ru-RU" sz="1800" b="1" kern="0" dirty="0">
              <a:solidFill>
                <a:srgbClr val="0C0C0C"/>
              </a:solidFill>
              <a:latin typeface="+mn-lt"/>
              <a:sym typeface="Montserrat-Bold"/>
            </a:endParaRPr>
          </a:p>
        </p:txBody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98A2580E-CA14-8EC3-7BD0-1827ADE28B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394975" y="1545728"/>
            <a:ext cx="531755" cy="53175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342A4A-340F-CA21-C5C0-3A2674280D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7486" y="2198266"/>
            <a:ext cx="6579430" cy="284922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98DA5F4-0EB1-B28F-5763-D59C558B51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7486" y="4711277"/>
            <a:ext cx="6584861" cy="1122254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AA221424-19CA-2067-02B0-DE28E54EEF7C}"/>
              </a:ext>
            </a:extLst>
          </p:cNvPr>
          <p:cNvSpPr/>
          <p:nvPr/>
        </p:nvSpPr>
        <p:spPr>
          <a:xfrm>
            <a:off x="218960" y="4809312"/>
            <a:ext cx="3956907" cy="1765199"/>
          </a:xfrm>
          <a:prstGeom prst="roundRect">
            <a:avLst>
              <a:gd name="adj" fmla="val 11775"/>
            </a:avLst>
          </a:prstGeom>
          <a:solidFill>
            <a:srgbClr val="00B3A8"/>
          </a:solidFill>
          <a:ln w="3175">
            <a:solidFill>
              <a:srgbClr val="00B3A8"/>
            </a:solidFill>
            <a:miter lim="400000"/>
          </a:ln>
        </p:spPr>
        <p:txBody>
          <a:bodyPr lIns="108000" tIns="0" rIns="0" bIns="0" rtlCol="0" anchor="ctr"/>
          <a:lstStyle/>
          <a:p>
            <a:r>
              <a:rPr lang="ru-RU" b="1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ВАЖНО</a:t>
            </a:r>
          </a:p>
          <a:p>
            <a:r>
              <a:rPr lang="ru-RU" b="1" dirty="0">
                <a:solidFill>
                  <a:srgbClr val="FFFFFF"/>
                </a:solidFill>
                <a:sym typeface="Helvetica Neue Medium"/>
              </a:rPr>
              <a:t>с</a:t>
            </a:r>
            <a:r>
              <a:rPr lang="ru-RU" b="1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лайды не должны содержать общих сведений о муниципальном образовании или состоять только из фотографий муниципального образования </a:t>
            </a:r>
          </a:p>
        </p:txBody>
      </p:sp>
    </p:spTree>
    <p:extLst>
      <p:ext uri="{BB962C8B-B14F-4D97-AF65-F5344CB8AC3E}">
        <p14:creationId xmlns:p14="http://schemas.microsoft.com/office/powerpoint/2010/main" val="342058045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6FB03-859E-2807-CD59-228E2CCF8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E591E9E8-D93C-449B-8569-567F47033039}"/>
              </a:ext>
            </a:extLst>
          </p:cNvPr>
          <p:cNvSpPr/>
          <p:nvPr/>
        </p:nvSpPr>
        <p:spPr>
          <a:xfrm>
            <a:off x="349093" y="1098256"/>
            <a:ext cx="3291239" cy="5113774"/>
          </a:xfrm>
          <a:prstGeom prst="roundRect">
            <a:avLst>
              <a:gd name="adj" fmla="val 2119"/>
            </a:avLst>
          </a:prstGeom>
          <a:gradFill>
            <a:gsLst>
              <a:gs pos="0">
                <a:schemeClr val="accent2">
                  <a:alpha val="10000"/>
                </a:schemeClr>
              </a:gs>
              <a:gs pos="63000">
                <a:schemeClr val="bg1">
                  <a:alpha val="0"/>
                </a:schemeClr>
              </a:gs>
            </a:gsLst>
            <a:lin ang="5400000" scaled="0"/>
          </a:gradFill>
          <a:ln w="3175">
            <a:solidFill>
              <a:schemeClr val="accent2">
                <a:lumMod val="20000"/>
                <a:lumOff val="80000"/>
              </a:schemeClr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2" name="Оформление текста с цифровыми данными">
            <a:extLst>
              <a:ext uri="{FF2B5EF4-FFF2-40B4-BE49-F238E27FC236}">
                <a16:creationId xmlns:a16="http://schemas.microsoft.com/office/drawing/2014/main" id="{2B9B18B2-C38C-AE1D-5393-84A9D4CBC7B5}"/>
              </a:ext>
            </a:extLst>
          </p:cNvPr>
          <p:cNvSpPr txBox="1"/>
          <p:nvPr/>
        </p:nvSpPr>
        <p:spPr>
          <a:xfrm>
            <a:off x="349094" y="215481"/>
            <a:ext cx="9481398" cy="666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Путь прохождения и оценки конкурсной заявки по обеим номинациям</a:t>
            </a:r>
          </a:p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+mn-lt"/>
              <a:sym typeface="Montserrat-Bold"/>
            </a:endParaRPr>
          </a:p>
        </p:txBody>
      </p:sp>
      <p:pic>
        <p:nvPicPr>
          <p:cNvPr id="14" name="Изображение" descr="Изображение">
            <a:extLst>
              <a:ext uri="{FF2B5EF4-FFF2-40B4-BE49-F238E27FC236}">
                <a16:creationId xmlns:a16="http://schemas.microsoft.com/office/drawing/2014/main" id="{1129AC8D-6DC6-CF3D-2E8F-74F401EFC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3CF87D2-3771-5490-C7A1-062C84EDEA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sp>
        <p:nvSpPr>
          <p:cNvPr id="16" name="Прямоугольник">
            <a:extLst>
              <a:ext uri="{FF2B5EF4-FFF2-40B4-BE49-F238E27FC236}">
                <a16:creationId xmlns:a16="http://schemas.microsoft.com/office/drawing/2014/main" id="{7F942E62-6E0C-86B3-2A11-0ECFD7863FA5}"/>
              </a:ext>
            </a:extLst>
          </p:cNvPr>
          <p:cNvSpPr/>
          <p:nvPr/>
        </p:nvSpPr>
        <p:spPr>
          <a:xfrm>
            <a:off x="373858" y="634660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51093D-3915-7A6C-1B60-FC86E004836D}"/>
              </a:ext>
            </a:extLst>
          </p:cNvPr>
          <p:cNvSpPr txBox="1"/>
          <p:nvPr/>
        </p:nvSpPr>
        <p:spPr>
          <a:xfrm>
            <a:off x="961578" y="1236798"/>
            <a:ext cx="2450809" cy="30777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lIns="0" tIns="0" rIns="0" bIns="0">
            <a:spAutoFit/>
          </a:bodyPr>
          <a:lstStyle/>
          <a:p>
            <a:r>
              <a:rPr lang="ru-RU" sz="2000" b="1" dirty="0">
                <a:solidFill>
                  <a:srgbClr val="1E77BC"/>
                </a:solidFill>
                <a:latin typeface="Stem (Основной текст)"/>
              </a:rPr>
              <a:t>Региональный этап</a:t>
            </a:r>
          </a:p>
        </p:txBody>
      </p:sp>
      <p:sp>
        <p:nvSpPr>
          <p:cNvPr id="68" name="Овал 67">
            <a:extLst>
              <a:ext uri="{FF2B5EF4-FFF2-40B4-BE49-F238E27FC236}">
                <a16:creationId xmlns:a16="http://schemas.microsoft.com/office/drawing/2014/main" id="{04E36BF3-BB10-CB5A-1B8F-81E7018DA00B}"/>
              </a:ext>
            </a:extLst>
          </p:cNvPr>
          <p:cNvSpPr/>
          <p:nvPr/>
        </p:nvSpPr>
        <p:spPr>
          <a:xfrm>
            <a:off x="525241" y="1940788"/>
            <a:ext cx="473324" cy="473324"/>
          </a:xfrm>
          <a:prstGeom prst="ellipse">
            <a:avLst/>
          </a:pr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0A41590-B3DD-43DF-AD20-214ACC37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5241" y="1182887"/>
            <a:ext cx="307778" cy="307778"/>
          </a:xfrm>
          <a:prstGeom prst="rect">
            <a:avLst/>
          </a:prstGeom>
        </p:spPr>
      </p:pic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DEB79B47-ACAA-4321-8058-9A6F3D245D1B}"/>
              </a:ext>
            </a:extLst>
          </p:cNvPr>
          <p:cNvSpPr/>
          <p:nvPr/>
        </p:nvSpPr>
        <p:spPr>
          <a:xfrm>
            <a:off x="3742958" y="1098256"/>
            <a:ext cx="8124301" cy="5113774"/>
          </a:xfrm>
          <a:prstGeom prst="roundRect">
            <a:avLst>
              <a:gd name="adj" fmla="val 1250"/>
            </a:avLst>
          </a:prstGeom>
          <a:gradFill>
            <a:gsLst>
              <a:gs pos="0">
                <a:schemeClr val="accent5">
                  <a:alpha val="10000"/>
                </a:schemeClr>
              </a:gs>
              <a:gs pos="63000">
                <a:schemeClr val="bg1">
                  <a:alpha val="0"/>
                </a:schemeClr>
              </a:gs>
            </a:gsLst>
            <a:lin ang="5400000" scaled="0"/>
          </a:gradFill>
          <a:ln w="3175">
            <a:solidFill>
              <a:schemeClr val="accent5">
                <a:alpha val="40000"/>
              </a:schemeClr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908035A-27B8-4F68-A396-D271672479B2}"/>
              </a:ext>
            </a:extLst>
          </p:cNvPr>
          <p:cNvSpPr txBox="1"/>
          <p:nvPr/>
        </p:nvSpPr>
        <p:spPr>
          <a:xfrm>
            <a:off x="6852187" y="1236798"/>
            <a:ext cx="2846007" cy="30777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lIns="0" tIns="0" rIns="0" bIns="0">
            <a:spAutoFit/>
          </a:bodyPr>
          <a:lstStyle/>
          <a:p>
            <a:r>
              <a:rPr lang="ru-RU" sz="2000" b="1" dirty="0">
                <a:solidFill>
                  <a:schemeClr val="accent5"/>
                </a:solidFill>
                <a:latin typeface="Stem (Основной текст)"/>
              </a:rPr>
              <a:t>Федеральный этап</a:t>
            </a: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0D8892FD-720E-4F98-BF87-0B38B9E421C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6341794" y="1182887"/>
            <a:ext cx="307778" cy="307778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8F1D63EA-7B54-6CA4-267D-56240F32820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5241" y="4086329"/>
            <a:ext cx="584494" cy="587431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2FE38B3A-82F7-DE55-28AF-17DA7970381D}"/>
              </a:ext>
            </a:extLst>
          </p:cNvPr>
          <p:cNvSpPr txBox="1"/>
          <p:nvPr/>
        </p:nvSpPr>
        <p:spPr>
          <a:xfrm>
            <a:off x="503709" y="2674998"/>
            <a:ext cx="2946278" cy="73866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r>
              <a:rPr lang="ru-RU" sz="1200" dirty="0">
                <a:latin typeface="Stem (Основной текст)"/>
              </a:rPr>
              <a:t>Подача муниципальным образованием заявки в субъекте РФ и отбор практик субъектами РФ в соответствии </a:t>
            </a:r>
            <a:br>
              <a:rPr lang="ru-RU" sz="1200" dirty="0">
                <a:latin typeface="Stem (Основной текст)"/>
              </a:rPr>
            </a:br>
            <a:r>
              <a:rPr lang="ru-RU" sz="1200" dirty="0">
                <a:latin typeface="Stem (Основной текст)"/>
              </a:rPr>
              <a:t>с методикой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62571D2-7209-19E0-2E0F-609F39E766C6}"/>
              </a:ext>
            </a:extLst>
          </p:cNvPr>
          <p:cNvSpPr txBox="1"/>
          <p:nvPr/>
        </p:nvSpPr>
        <p:spPr>
          <a:xfrm>
            <a:off x="3888017" y="3502310"/>
            <a:ext cx="2546781" cy="2585323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r>
              <a:rPr lang="ru-RU" sz="1200" dirty="0">
                <a:latin typeface="Stem (Основной текст)"/>
              </a:rPr>
              <a:t>Субъекты РФ либо ВАРМСУ представляют заявки </a:t>
            </a:r>
            <a:br>
              <a:rPr lang="en-US" sz="1200" dirty="0">
                <a:latin typeface="Stem (Основной текст)"/>
              </a:rPr>
            </a:br>
            <a:r>
              <a:rPr lang="ru-RU" sz="1200" dirty="0">
                <a:latin typeface="Stem (Основной текст)"/>
              </a:rPr>
              <a:t>в федеральную конкурсную комиссию</a:t>
            </a:r>
          </a:p>
          <a:p>
            <a:endParaRPr lang="ru-RU" sz="1200" dirty="0">
              <a:latin typeface="Stem (Основной текст)"/>
            </a:endParaRPr>
          </a:p>
          <a:p>
            <a:r>
              <a:rPr lang="ru-RU" sz="1200" dirty="0">
                <a:latin typeface="Stem (Основной текст)"/>
              </a:rPr>
              <a:t>В 2025 г. заявки подаются в смешанном формате – письмо в Минэкономразвития России с идентификационным номером</a:t>
            </a:r>
            <a:r>
              <a:rPr lang="en-US" sz="1200" dirty="0">
                <a:latin typeface="Stem (Основной текст)"/>
              </a:rPr>
              <a:t> </a:t>
            </a:r>
            <a:r>
              <a:rPr lang="ru-RU" sz="1200" dirty="0">
                <a:latin typeface="Stem (Основной текст)"/>
              </a:rPr>
              <a:t>заявки </a:t>
            </a:r>
            <a:r>
              <a:rPr lang="en-US" sz="1200" dirty="0">
                <a:latin typeface="Stem (Основной текст)"/>
              </a:rPr>
              <a:t>(</a:t>
            </a:r>
            <a:r>
              <a:rPr lang="ru-RU" sz="1200" b="1" dirty="0">
                <a:solidFill>
                  <a:schemeClr val="accent5"/>
                </a:solidFill>
                <a:latin typeface="Stem (Основной текст)"/>
              </a:rPr>
              <a:t>строго до 1 августа</a:t>
            </a:r>
            <a:r>
              <a:rPr lang="en-US" sz="1200" dirty="0">
                <a:latin typeface="Stem (Основной текст)"/>
              </a:rPr>
              <a:t>)</a:t>
            </a:r>
            <a:r>
              <a:rPr lang="ru-RU" sz="1200" dirty="0">
                <a:latin typeface="Stem (Основной текст)"/>
              </a:rPr>
              <a:t> и подписью главы субъекта РФ (его заместителя), а также через аналитическую систему (</a:t>
            </a:r>
            <a:r>
              <a:rPr lang="ru-RU" sz="1200" b="1" dirty="0">
                <a:solidFill>
                  <a:schemeClr val="accent5"/>
                </a:solidFill>
                <a:latin typeface="Stem (Основной текст)"/>
              </a:rPr>
              <a:t>при наличии письма заполнить заявку на платформе можно </a:t>
            </a:r>
            <a:br>
              <a:rPr lang="ru-RU" sz="1200" b="1" dirty="0">
                <a:solidFill>
                  <a:schemeClr val="accent5"/>
                </a:solidFill>
                <a:latin typeface="Stem (Основной текст)"/>
              </a:rPr>
            </a:br>
            <a:r>
              <a:rPr lang="ru-RU" sz="1200" b="1" dirty="0">
                <a:solidFill>
                  <a:schemeClr val="accent5"/>
                </a:solidFill>
                <a:latin typeface="Stem (Основной текст)"/>
              </a:rPr>
              <a:t>до 10 августа</a:t>
            </a:r>
            <a:r>
              <a:rPr lang="ru-RU" sz="1200" dirty="0">
                <a:latin typeface="Stem (Основной текст)"/>
              </a:rPr>
              <a:t>)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768B744-5E89-D61F-E1DE-8C13AA695708}"/>
              </a:ext>
            </a:extLst>
          </p:cNvPr>
          <p:cNvSpPr txBox="1"/>
          <p:nvPr/>
        </p:nvSpPr>
        <p:spPr>
          <a:xfrm>
            <a:off x="503708" y="4934646"/>
            <a:ext cx="2946279" cy="1107996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r>
              <a:rPr lang="ru-RU" sz="1200" dirty="0">
                <a:latin typeface="Stem (Основной текст)"/>
              </a:rPr>
              <a:t>Практика деятельности органов местного самоуправления признанная лучшей в субъекте исходя из рекомендации Ассоциации «Всероссийская ассоциация развития местного самоуправления»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916615F-7483-193D-9DB3-B0F7928D4BCE}"/>
              </a:ext>
            </a:extLst>
          </p:cNvPr>
          <p:cNvSpPr txBox="1"/>
          <p:nvPr/>
        </p:nvSpPr>
        <p:spPr>
          <a:xfrm>
            <a:off x="1257129" y="2080119"/>
            <a:ext cx="1697389" cy="24622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r>
              <a:rPr lang="ru-RU" sz="1600" b="1" dirty="0">
                <a:latin typeface="Stem (Основной текст)"/>
              </a:rPr>
              <a:t>Субъекты РФ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FA5ECF-AC49-E60F-14CC-4930CC5E99D9}"/>
              </a:ext>
            </a:extLst>
          </p:cNvPr>
          <p:cNvSpPr txBox="1"/>
          <p:nvPr/>
        </p:nvSpPr>
        <p:spPr>
          <a:xfrm>
            <a:off x="4404614" y="2080119"/>
            <a:ext cx="2030183" cy="246221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lIns="0" tIns="0" rIns="0" bIns="0">
            <a:spAutoFit/>
          </a:bodyPr>
          <a:lstStyle/>
          <a:p>
            <a:r>
              <a:rPr lang="ru-RU" sz="1600" b="1" dirty="0">
                <a:latin typeface="Stem (Основной текст)"/>
              </a:rPr>
              <a:t>Подача заявок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64B2A2-E151-4725-038E-028CD2CB4A98}"/>
              </a:ext>
            </a:extLst>
          </p:cNvPr>
          <p:cNvSpPr txBox="1"/>
          <p:nvPr/>
        </p:nvSpPr>
        <p:spPr>
          <a:xfrm>
            <a:off x="3888017" y="2691765"/>
            <a:ext cx="2527833" cy="553998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r>
              <a:rPr lang="ru-RU" sz="1200" b="1" dirty="0">
                <a:solidFill>
                  <a:schemeClr val="accent5"/>
                </a:solidFill>
                <a:latin typeface="Stem (Основной текст)"/>
              </a:rPr>
              <a:t>до 1 августа</a:t>
            </a:r>
          </a:p>
          <a:p>
            <a:r>
              <a:rPr lang="ru-RU" sz="1200" dirty="0">
                <a:latin typeface="Stem (Основной текст)"/>
              </a:rPr>
              <a:t>(начало подачи заявок через платформу </a:t>
            </a:r>
            <a:r>
              <a:rPr lang="ru-RU" sz="1200" b="1" dirty="0">
                <a:solidFill>
                  <a:schemeClr val="accent5"/>
                </a:solidFill>
                <a:latin typeface="Stem (Основной текст)"/>
              </a:rPr>
              <a:t>21-23 июля</a:t>
            </a:r>
            <a:r>
              <a:rPr lang="ru-RU" sz="1200" dirty="0">
                <a:latin typeface="Stem (Основной текст)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31BAF4-8678-3288-7E66-466BBB904D53}"/>
              </a:ext>
            </a:extLst>
          </p:cNvPr>
          <p:cNvSpPr txBox="1"/>
          <p:nvPr/>
        </p:nvSpPr>
        <p:spPr>
          <a:xfrm>
            <a:off x="6829539" y="2674662"/>
            <a:ext cx="238412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algn="ctr">
              <a:defRPr sz="1200" b="1"/>
            </a:lvl1pPr>
          </a:lstStyle>
          <a:p>
            <a:pPr algn="l"/>
            <a:r>
              <a:rPr lang="ru-RU" dirty="0">
                <a:solidFill>
                  <a:schemeClr val="accent5"/>
                </a:solidFill>
              </a:rPr>
              <a:t>не позднее 15 октября 2025 г. </a:t>
            </a:r>
          </a:p>
          <a:p>
            <a:pPr algn="l"/>
            <a:r>
              <a:rPr lang="ru-RU" b="0" dirty="0"/>
              <a:t>Результаты оценки направляются в Федеральную конкурсную комиссию под председательством </a:t>
            </a:r>
            <a:br>
              <a:rPr lang="ru-RU" b="0" dirty="0"/>
            </a:br>
            <a:r>
              <a:rPr lang="ru-RU" b="0" dirty="0"/>
              <a:t>М.Ш. </a:t>
            </a:r>
            <a:r>
              <a:rPr lang="ru-RU" b="0" dirty="0" err="1"/>
              <a:t>Хуснуллин</a:t>
            </a:r>
            <a:endParaRPr lang="ru-RU" b="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7700BE-6052-DA3E-EBFF-75912A365929}"/>
              </a:ext>
            </a:extLst>
          </p:cNvPr>
          <p:cNvSpPr txBox="1"/>
          <p:nvPr/>
        </p:nvSpPr>
        <p:spPr>
          <a:xfrm>
            <a:off x="9830492" y="2080119"/>
            <a:ext cx="2036767" cy="246221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lIns="0" tIns="0" rIns="0" bIns="0">
            <a:spAutoFit/>
          </a:bodyPr>
          <a:lstStyle/>
          <a:p>
            <a:r>
              <a:rPr lang="ru-RU" sz="1600" b="1" dirty="0">
                <a:latin typeface="Stem (Основной текст)"/>
              </a:rPr>
              <a:t>Подведение итогов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18F220-D24F-837B-D8C8-2894E219E268}"/>
              </a:ext>
            </a:extLst>
          </p:cNvPr>
          <p:cNvSpPr txBox="1"/>
          <p:nvPr/>
        </p:nvSpPr>
        <p:spPr>
          <a:xfrm>
            <a:off x="9475197" y="2674662"/>
            <a:ext cx="2159304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algn="ctr">
              <a:defRPr sz="1200" b="1">
                <a:solidFill>
                  <a:srgbClr val="FF0000"/>
                </a:solidFill>
              </a:defRPr>
            </a:lvl1pPr>
          </a:lstStyle>
          <a:p>
            <a:pPr algn="l"/>
            <a:r>
              <a:rPr lang="ru-RU" b="0" dirty="0">
                <a:solidFill>
                  <a:schemeClr val="tx1"/>
                </a:solidFill>
              </a:rPr>
              <a:t>Решение Федеральной конкурсной комиссии по определению победителей</a:t>
            </a:r>
          </a:p>
          <a:p>
            <a:pPr algn="l"/>
            <a:endParaRPr lang="ru-RU" b="0" dirty="0">
              <a:solidFill>
                <a:schemeClr val="tx1"/>
              </a:solidFill>
            </a:endParaRPr>
          </a:p>
          <a:p>
            <a:pPr algn="l"/>
            <a:r>
              <a:rPr lang="ru-RU" b="0" dirty="0">
                <a:solidFill>
                  <a:schemeClr val="tx1"/>
                </a:solidFill>
              </a:rPr>
              <a:t>Перечисление дотаций на премирование муниципальных образований – победителей конкурса</a:t>
            </a:r>
          </a:p>
          <a:p>
            <a:pPr algn="l"/>
            <a:endParaRPr lang="ru-RU" b="0" dirty="0">
              <a:solidFill>
                <a:schemeClr val="tx1"/>
              </a:solidFill>
            </a:endParaRPr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1034A206-CA70-4F67-BF10-B1B8BA6295B1}"/>
              </a:ext>
            </a:extLst>
          </p:cNvPr>
          <p:cNvCxnSpPr>
            <a:cxnSpLocks/>
          </p:cNvCxnSpPr>
          <p:nvPr/>
        </p:nvCxnSpPr>
        <p:spPr>
          <a:xfrm>
            <a:off x="525241" y="3670684"/>
            <a:ext cx="2924746" cy="0"/>
          </a:xfrm>
          <a:prstGeom prst="line">
            <a:avLst/>
          </a:prstGeom>
          <a:noFill/>
          <a:ln w="9525" cap="flat">
            <a:solidFill>
              <a:schemeClr val="accent2"/>
            </a:solidFill>
            <a:prstDash val="dash"/>
            <a:miter lim="400000"/>
            <a:headEnd type="non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FCCE49EE-B926-4B7E-BAEA-6F4C11BDED08}"/>
              </a:ext>
            </a:extLst>
          </p:cNvPr>
          <p:cNvCxnSpPr>
            <a:cxnSpLocks/>
          </p:cNvCxnSpPr>
          <p:nvPr/>
        </p:nvCxnSpPr>
        <p:spPr>
          <a:xfrm>
            <a:off x="525241" y="1721963"/>
            <a:ext cx="2924746" cy="0"/>
          </a:xfrm>
          <a:prstGeom prst="line">
            <a:avLst/>
          </a:prstGeom>
          <a:noFill/>
          <a:ln w="9525" cap="flat">
            <a:solidFill>
              <a:schemeClr val="accent2"/>
            </a:solidFill>
            <a:prstDash val="solid"/>
            <a:miter lim="400000"/>
            <a:headEnd type="non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EB07E96A-E7E1-467C-B070-2D41977A9EBF}"/>
              </a:ext>
            </a:extLst>
          </p:cNvPr>
          <p:cNvCxnSpPr>
            <a:cxnSpLocks/>
          </p:cNvCxnSpPr>
          <p:nvPr/>
        </p:nvCxnSpPr>
        <p:spPr>
          <a:xfrm>
            <a:off x="3888017" y="1721963"/>
            <a:ext cx="7886051" cy="0"/>
          </a:xfrm>
          <a:prstGeom prst="line">
            <a:avLst/>
          </a:prstGeom>
          <a:noFill/>
          <a:ln w="9525" cap="flat">
            <a:solidFill>
              <a:schemeClr val="accent5"/>
            </a:solidFill>
            <a:prstDash val="solid"/>
            <a:miter lim="400000"/>
            <a:headEnd type="non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D4F0E4BE-2D5E-40E8-AF37-D59C26A973EE}"/>
              </a:ext>
            </a:extLst>
          </p:cNvPr>
          <p:cNvGrpSpPr/>
          <p:nvPr/>
        </p:nvGrpSpPr>
        <p:grpSpPr>
          <a:xfrm>
            <a:off x="3888017" y="1970693"/>
            <a:ext cx="347852" cy="347852"/>
            <a:chOff x="3888017" y="1970693"/>
            <a:chExt cx="347852" cy="347852"/>
          </a:xfrm>
        </p:grpSpPr>
        <p:sp>
          <p:nvSpPr>
            <p:cNvPr id="41" name="Прямоугольник: скругленные углы 40">
              <a:extLst>
                <a:ext uri="{FF2B5EF4-FFF2-40B4-BE49-F238E27FC236}">
                  <a16:creationId xmlns:a16="http://schemas.microsoft.com/office/drawing/2014/main" id="{11E2753C-9C23-4785-AC77-45E0EA00099C}"/>
                </a:ext>
              </a:extLst>
            </p:cNvPr>
            <p:cNvSpPr/>
            <p:nvPr/>
          </p:nvSpPr>
          <p:spPr>
            <a:xfrm>
              <a:off x="4005544" y="2106426"/>
              <a:ext cx="36133" cy="35772"/>
            </a:xfrm>
            <a:prstGeom prst="roundRect">
              <a:avLst/>
            </a:prstGeom>
            <a:solidFill>
              <a:schemeClr val="accent5"/>
            </a:solidFill>
            <a:ln w="38100">
              <a:noFill/>
              <a:miter lim="400000"/>
            </a:ln>
          </p:spPr>
          <p:txBody>
            <a:bodyPr lIns="0" tIns="0" rIns="0" bIns="0" rtlCol="0" anchor="ctr"/>
            <a:lstStyle/>
            <a:p>
              <a:pPr algn="ctr"/>
              <a:endParaRPr lang="ru-RU"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F2A727E4-390C-4588-B99F-0B82DE83E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888017" y="1970693"/>
              <a:ext cx="347852" cy="347852"/>
            </a:xfrm>
            <a:prstGeom prst="rect">
              <a:avLst/>
            </a:prstGeom>
          </p:spPr>
        </p:pic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B8EDCAA5-1224-4E1A-B511-378F2CC50089}"/>
              </a:ext>
            </a:extLst>
          </p:cNvPr>
          <p:cNvSpPr txBox="1"/>
          <p:nvPr/>
        </p:nvSpPr>
        <p:spPr>
          <a:xfrm>
            <a:off x="7346136" y="2080119"/>
            <a:ext cx="2030183" cy="246221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lIns="0" tIns="0" rIns="0" bIns="0">
            <a:spAutoFit/>
          </a:bodyPr>
          <a:lstStyle/>
          <a:p>
            <a:r>
              <a:rPr lang="ru-RU" sz="1600" b="1" dirty="0">
                <a:latin typeface="Stem (Основной текст)"/>
              </a:rPr>
              <a:t>Оценка заявок</a:t>
            </a:r>
          </a:p>
        </p:txBody>
      </p: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id="{BBBD6719-9A57-435A-8B93-1E090839366D}"/>
              </a:ext>
            </a:extLst>
          </p:cNvPr>
          <p:cNvGrpSpPr/>
          <p:nvPr/>
        </p:nvGrpSpPr>
        <p:grpSpPr>
          <a:xfrm>
            <a:off x="6829539" y="1970693"/>
            <a:ext cx="347852" cy="347852"/>
            <a:chOff x="3799367" y="6766726"/>
            <a:chExt cx="1528283" cy="1528283"/>
          </a:xfrm>
        </p:grpSpPr>
        <p:sp>
          <p:nvSpPr>
            <p:cNvPr id="57" name="Прямоугольник: скругленные углы 56">
              <a:extLst>
                <a:ext uri="{FF2B5EF4-FFF2-40B4-BE49-F238E27FC236}">
                  <a16:creationId xmlns:a16="http://schemas.microsoft.com/office/drawing/2014/main" id="{2FB70A95-F8E0-46F7-9807-1523F494799C}"/>
                </a:ext>
              </a:extLst>
            </p:cNvPr>
            <p:cNvSpPr/>
            <p:nvPr/>
          </p:nvSpPr>
          <p:spPr>
            <a:xfrm>
              <a:off x="4633913" y="7618414"/>
              <a:ext cx="158749" cy="157162"/>
            </a:xfrm>
            <a:prstGeom prst="roundRect">
              <a:avLst/>
            </a:prstGeom>
            <a:solidFill>
              <a:schemeClr val="accent5"/>
            </a:solidFill>
            <a:ln w="38100">
              <a:noFill/>
              <a:miter lim="400000"/>
            </a:ln>
          </p:spPr>
          <p:txBody>
            <a:bodyPr lIns="0" tIns="0" rIns="0" bIns="0" rtlCol="0" anchor="ctr"/>
            <a:lstStyle/>
            <a:p>
              <a:pPr algn="ctr"/>
              <a:endParaRPr lang="ru-RU"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pic>
          <p:nvPicPr>
            <p:cNvPr id="58" name="Рисунок 57">
              <a:extLst>
                <a:ext uri="{FF2B5EF4-FFF2-40B4-BE49-F238E27FC236}">
                  <a16:creationId xmlns:a16="http://schemas.microsoft.com/office/drawing/2014/main" id="{6263C832-9622-421A-9C0B-1B325A5D4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799367" y="6766726"/>
              <a:ext cx="1528283" cy="1528283"/>
            </a:xfrm>
            <a:prstGeom prst="rect">
              <a:avLst/>
            </a:prstGeom>
          </p:spPr>
        </p:pic>
      </p:grp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3B43D7F4-0E6D-46FA-97E9-22876404D895}"/>
              </a:ext>
            </a:extLst>
          </p:cNvPr>
          <p:cNvGrpSpPr/>
          <p:nvPr/>
        </p:nvGrpSpPr>
        <p:grpSpPr>
          <a:xfrm>
            <a:off x="9396682" y="1970693"/>
            <a:ext cx="347852" cy="347852"/>
            <a:chOff x="9396682" y="1970693"/>
            <a:chExt cx="347852" cy="347852"/>
          </a:xfrm>
        </p:grpSpPr>
        <p:sp>
          <p:nvSpPr>
            <p:cNvPr id="60" name="Прямоугольник: скругленные углы 59">
              <a:extLst>
                <a:ext uri="{FF2B5EF4-FFF2-40B4-BE49-F238E27FC236}">
                  <a16:creationId xmlns:a16="http://schemas.microsoft.com/office/drawing/2014/main" id="{73EE411D-B251-4510-9B27-891353187CF2}"/>
                </a:ext>
              </a:extLst>
            </p:cNvPr>
            <p:cNvSpPr/>
            <p:nvPr/>
          </p:nvSpPr>
          <p:spPr>
            <a:xfrm>
              <a:off x="9586633" y="2230062"/>
              <a:ext cx="36133" cy="35772"/>
            </a:xfrm>
            <a:prstGeom prst="roundRect">
              <a:avLst/>
            </a:prstGeom>
            <a:solidFill>
              <a:schemeClr val="accent5"/>
            </a:solidFill>
            <a:ln w="38100">
              <a:noFill/>
              <a:miter lim="400000"/>
            </a:ln>
          </p:spPr>
          <p:txBody>
            <a:bodyPr lIns="0" tIns="0" rIns="0" bIns="0" rtlCol="0" anchor="ctr"/>
            <a:lstStyle/>
            <a:p>
              <a:pPr algn="ctr"/>
              <a:endParaRPr lang="ru-RU"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pic>
          <p:nvPicPr>
            <p:cNvPr id="61" name="Рисунок 60">
              <a:extLst>
                <a:ext uri="{FF2B5EF4-FFF2-40B4-BE49-F238E27FC236}">
                  <a16:creationId xmlns:a16="http://schemas.microsoft.com/office/drawing/2014/main" id="{80C296A5-0EF9-4974-AD0B-8E2D358872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396682" y="1970693"/>
              <a:ext cx="347852" cy="347852"/>
            </a:xfrm>
            <a:prstGeom prst="rect">
              <a:avLst/>
            </a:prstGeom>
          </p:spPr>
        </p:pic>
      </p:grp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115B6E80-E21A-4955-B9C5-AE26B2F170C3}"/>
              </a:ext>
            </a:extLst>
          </p:cNvPr>
          <p:cNvCxnSpPr>
            <a:cxnSpLocks/>
          </p:cNvCxnSpPr>
          <p:nvPr/>
        </p:nvCxnSpPr>
        <p:spPr>
          <a:xfrm>
            <a:off x="6589264" y="1984694"/>
            <a:ext cx="0" cy="4057948"/>
          </a:xfrm>
          <a:prstGeom prst="line">
            <a:avLst/>
          </a:prstGeom>
          <a:noFill/>
          <a:ln w="9525" cap="flat">
            <a:solidFill>
              <a:schemeClr val="accent5"/>
            </a:solidFill>
            <a:prstDash val="dash"/>
            <a:miter lim="400000"/>
            <a:headEnd type="non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DDC6DDAF-5B27-4BE3-94A4-87C845FC8E4B}"/>
              </a:ext>
            </a:extLst>
          </p:cNvPr>
          <p:cNvCxnSpPr>
            <a:cxnSpLocks/>
          </p:cNvCxnSpPr>
          <p:nvPr/>
        </p:nvCxnSpPr>
        <p:spPr>
          <a:xfrm>
            <a:off x="9213661" y="1984694"/>
            <a:ext cx="0" cy="4057948"/>
          </a:xfrm>
          <a:prstGeom prst="line">
            <a:avLst/>
          </a:prstGeom>
          <a:noFill/>
          <a:ln w="9525" cap="flat">
            <a:solidFill>
              <a:schemeClr val="accent5"/>
            </a:solidFill>
            <a:prstDash val="dash"/>
            <a:miter lim="400000"/>
            <a:headEnd type="non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602192441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BFCBA408-FFFB-418A-8F6F-D41CFD2D5B7E}"/>
              </a:ext>
            </a:extLst>
          </p:cNvPr>
          <p:cNvSpPr/>
          <p:nvPr/>
        </p:nvSpPr>
        <p:spPr>
          <a:xfrm>
            <a:off x="7891415" y="1207290"/>
            <a:ext cx="3939714" cy="4134732"/>
          </a:xfrm>
          <a:prstGeom prst="roundRect">
            <a:avLst>
              <a:gd name="adj" fmla="val 2119"/>
            </a:avLst>
          </a:prstGeom>
          <a:gradFill>
            <a:gsLst>
              <a:gs pos="0">
                <a:schemeClr val="accent2">
                  <a:alpha val="10000"/>
                </a:schemeClr>
              </a:gs>
              <a:gs pos="63000">
                <a:schemeClr val="bg1">
                  <a:alpha val="0"/>
                </a:schemeClr>
              </a:gs>
            </a:gsLst>
            <a:lin ang="5400000" scaled="0"/>
          </a:gradFill>
          <a:ln w="3175">
            <a:solidFill>
              <a:schemeClr val="accent2">
                <a:lumMod val="20000"/>
                <a:lumOff val="80000"/>
              </a:schemeClr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15" name="smartmockups_kfxr5v9s.png" descr="smartmockups_kfxr5v9s.png">
            <a:extLst>
              <a:ext uri="{FF2B5EF4-FFF2-40B4-BE49-F238E27FC236}">
                <a16:creationId xmlns:a16="http://schemas.microsoft.com/office/drawing/2014/main" id="{01D5FE17-ABE2-40A5-9965-8B284120C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2693" y="1487977"/>
            <a:ext cx="7932813" cy="426162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50495D0-5E18-4469-A143-F2E134EF03DD}"/>
              </a:ext>
            </a:extLst>
          </p:cNvPr>
          <p:cNvSpPr/>
          <p:nvPr/>
        </p:nvSpPr>
        <p:spPr>
          <a:xfrm>
            <a:off x="903081" y="1713735"/>
            <a:ext cx="5598099" cy="3522985"/>
          </a:xfrm>
          <a:prstGeom prst="rect">
            <a:avLst/>
          </a:prstGeom>
          <a:solidFill>
            <a:schemeClr val="bg1"/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10" name="Изображение" descr="Изображение">
            <a:extLst>
              <a:ext uri="{FF2B5EF4-FFF2-40B4-BE49-F238E27FC236}">
                <a16:creationId xmlns:a16="http://schemas.microsoft.com/office/drawing/2014/main" id="{498FB461-3918-4476-9C09-8BBF94F5C3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03A323B-DB28-43E1-BAE8-CCBF3580B23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sp>
        <p:nvSpPr>
          <p:cNvPr id="13" name="Оформление текста с цифровыми данными">
            <a:extLst>
              <a:ext uri="{FF2B5EF4-FFF2-40B4-BE49-F238E27FC236}">
                <a16:creationId xmlns:a16="http://schemas.microsoft.com/office/drawing/2014/main" id="{A9427C80-F28C-4689-8928-A1CA8B9D6C04}"/>
              </a:ext>
            </a:extLst>
          </p:cNvPr>
          <p:cNvSpPr txBox="1"/>
          <p:nvPr/>
        </p:nvSpPr>
        <p:spPr>
          <a:xfrm>
            <a:off x="8095208" y="2059850"/>
            <a:ext cx="3532127" cy="36522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1800" b="1" kern="0" dirty="0">
                <a:solidFill>
                  <a:srgbClr val="0C0C0C"/>
                </a:solidFill>
                <a:latin typeface="+mn-lt"/>
                <a:sym typeface="Montserrat-Bold"/>
              </a:rPr>
              <a:t>Направление конкурсной заявки в систему </a:t>
            </a:r>
            <a:br>
              <a:rPr lang="ru-RU" sz="1800" b="1" kern="0" dirty="0">
                <a:solidFill>
                  <a:srgbClr val="0C0C0C"/>
                </a:solidFill>
                <a:latin typeface="+mn-lt"/>
                <a:sym typeface="Montserrat-Bold"/>
              </a:rPr>
            </a:br>
            <a:r>
              <a:rPr lang="ru-RU" sz="1800" b="1" kern="0" dirty="0">
                <a:solidFill>
                  <a:schemeClr val="accent2"/>
                </a:solidFill>
                <a:latin typeface="+mn-lt"/>
                <a:sym typeface="Montserrat-Bold"/>
              </a:rPr>
              <a:t>в обязательном порядке должно подтверждаться письмом в адрес Минэкономразвития России </a:t>
            </a:r>
            <a:br>
              <a:rPr lang="ru-RU" sz="1800" b="1" kern="0" dirty="0">
                <a:solidFill>
                  <a:schemeClr val="accent2"/>
                </a:solidFill>
                <a:latin typeface="+mn-lt"/>
                <a:sym typeface="Montserrat-Bold"/>
              </a:rPr>
            </a:br>
            <a:r>
              <a:rPr lang="ru-RU" sz="1800" b="1" kern="0" dirty="0">
                <a:solidFill>
                  <a:schemeClr val="accent2"/>
                </a:solidFill>
                <a:latin typeface="+mn-lt"/>
                <a:sym typeface="Montserrat-Bold"/>
              </a:rPr>
              <a:t>с индивидуальным номером заявки (ИН заявки)</a:t>
            </a:r>
            <a:r>
              <a:rPr lang="ru-RU" sz="1800" b="1" kern="0" dirty="0">
                <a:solidFill>
                  <a:srgbClr val="0C0C0C"/>
                </a:solidFill>
                <a:latin typeface="+mn-lt"/>
                <a:sym typeface="Montserrat-Bold"/>
              </a:rPr>
              <a:t>, присвоенным автоматически</a:t>
            </a:r>
          </a:p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endParaRPr lang="ru-RU" sz="1100" b="1" kern="0" dirty="0">
              <a:solidFill>
                <a:srgbClr val="0C0C0C"/>
              </a:solidFill>
              <a:latin typeface="+mn-lt"/>
              <a:sym typeface="Montserrat-Bold"/>
            </a:endParaRPr>
          </a:p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1800" b="1" kern="0" dirty="0">
                <a:solidFill>
                  <a:srgbClr val="0C0C0C"/>
                </a:solidFill>
                <a:latin typeface="+mn-lt"/>
                <a:sym typeface="Montserrat-Bold"/>
              </a:rPr>
              <a:t>После заполнения всех сведений станет возможно </a:t>
            </a:r>
            <a:r>
              <a:rPr lang="ru-RU" sz="1800" b="1" kern="0" dirty="0">
                <a:solidFill>
                  <a:schemeClr val="accent2"/>
                </a:solidFill>
                <a:latin typeface="+mn-lt"/>
                <a:sym typeface="Montserrat-Bold"/>
              </a:rPr>
              <a:t>отправить </a:t>
            </a:r>
            <a:r>
              <a:rPr lang="ru-RU" sz="1800" b="1" kern="0" dirty="0">
                <a:solidFill>
                  <a:srgbClr val="0C0C0C"/>
                </a:solidFill>
                <a:latin typeface="+mn-lt"/>
                <a:sym typeface="Montserrat-Bold"/>
              </a:rPr>
              <a:t>заявку</a:t>
            </a:r>
            <a:br>
              <a:rPr lang="ru-RU" sz="1800" b="1" kern="0" dirty="0">
                <a:solidFill>
                  <a:srgbClr val="0C0C0C"/>
                </a:solidFill>
                <a:latin typeface="+mn-lt"/>
                <a:sym typeface="Montserrat-Bold"/>
              </a:rPr>
            </a:b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+mn-lt"/>
              <a:sym typeface="Montserrat-Bold"/>
            </a:endParaRPr>
          </a:p>
        </p:txBody>
      </p:sp>
      <p:pic>
        <p:nvPicPr>
          <p:cNvPr id="7" name="Рисунок 6" descr="Изображение выглядит как текст, снимок экрана, Шрифт, документ&#10;&#10;Автоматически созданное описание">
            <a:extLst>
              <a:ext uri="{FF2B5EF4-FFF2-40B4-BE49-F238E27FC236}">
                <a16:creationId xmlns:a16="http://schemas.microsoft.com/office/drawing/2014/main" id="{D2F538C8-27A0-AE94-C4A6-56A63C56FB1A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75" y="1886792"/>
            <a:ext cx="5580000" cy="3146400"/>
          </a:xfrm>
          <a:prstGeom prst="rect">
            <a:avLst/>
          </a:prstGeom>
        </p:spPr>
      </p:pic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B4C09589-3006-450B-8166-12C275963EDC}"/>
              </a:ext>
            </a:extLst>
          </p:cNvPr>
          <p:cNvCxnSpPr>
            <a:cxnSpLocks/>
          </p:cNvCxnSpPr>
          <p:nvPr/>
        </p:nvCxnSpPr>
        <p:spPr>
          <a:xfrm>
            <a:off x="4881154" y="1886792"/>
            <a:ext cx="3479932" cy="0"/>
          </a:xfrm>
          <a:prstGeom prst="line">
            <a:avLst/>
          </a:prstGeom>
          <a:noFill/>
          <a:ln w="12700" cap="flat">
            <a:solidFill>
              <a:schemeClr val="accent2"/>
            </a:solidFill>
            <a:prstDash val="dash"/>
            <a:miter lim="400000"/>
            <a:headEnd type="oval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3C363B9B-B9C9-4EC5-8832-FDA45115F1DD}"/>
              </a:ext>
            </a:extLst>
          </p:cNvPr>
          <p:cNvCxnSpPr>
            <a:cxnSpLocks/>
          </p:cNvCxnSpPr>
          <p:nvPr/>
        </p:nvCxnSpPr>
        <p:spPr>
          <a:xfrm>
            <a:off x="6104148" y="3985478"/>
            <a:ext cx="3857999" cy="16"/>
          </a:xfrm>
          <a:prstGeom prst="line">
            <a:avLst/>
          </a:prstGeom>
          <a:noFill/>
          <a:ln w="12700" cap="flat">
            <a:solidFill>
              <a:schemeClr val="accent2"/>
            </a:solidFill>
            <a:prstDash val="dash"/>
            <a:miter lim="400000"/>
            <a:headEnd type="oval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8E6C5AC-A138-47D0-9CC2-AFC8F31C64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95209" y="1378648"/>
            <a:ext cx="531755" cy="5317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6A8DE11-C1D2-CB5C-6C6D-372A76C4068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6" t="10047" r="65301" b="22623"/>
          <a:stretch>
            <a:fillRect/>
          </a:stretch>
        </p:blipFill>
        <p:spPr>
          <a:xfrm>
            <a:off x="988933" y="2905307"/>
            <a:ext cx="1791721" cy="122944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964B9F4-6F0F-9B6B-6F9B-2CA092FA1CB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-6538" t="76045" r="19963" b="2186"/>
          <a:stretch>
            <a:fillRect/>
          </a:stretch>
        </p:blipFill>
        <p:spPr>
          <a:xfrm>
            <a:off x="841329" y="4105665"/>
            <a:ext cx="1958196" cy="39681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262C278-A71F-0B04-DEA0-5BB6FBA6F52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43423" t="13242" r="19436" b="64880"/>
          <a:stretch>
            <a:fillRect/>
          </a:stretch>
        </p:blipFill>
        <p:spPr>
          <a:xfrm>
            <a:off x="2799525" y="4103666"/>
            <a:ext cx="840069" cy="398811"/>
          </a:xfrm>
          <a:prstGeom prst="rect">
            <a:avLst/>
          </a:prstGeom>
        </p:spPr>
      </p:pic>
      <p:sp>
        <p:nvSpPr>
          <p:cNvPr id="21" name="Оформление текста с цифровыми данными">
            <a:extLst>
              <a:ext uri="{FF2B5EF4-FFF2-40B4-BE49-F238E27FC236}">
                <a16:creationId xmlns:a16="http://schemas.microsoft.com/office/drawing/2014/main" id="{0354433F-B4E3-42F0-BA3F-BC7C9BC2BC59}"/>
              </a:ext>
            </a:extLst>
          </p:cNvPr>
          <p:cNvSpPr txBox="1"/>
          <p:nvPr/>
        </p:nvSpPr>
        <p:spPr>
          <a:xfrm>
            <a:off x="349094" y="215481"/>
            <a:ext cx="8736061" cy="42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400" b="1" kern="0" dirty="0">
                <a:solidFill>
                  <a:srgbClr val="0C0C0C"/>
                </a:solidFill>
                <a:latin typeface="+mn-lt"/>
                <a:sym typeface="Montserrat-Bold"/>
              </a:rPr>
              <a:t>Индивидуальный номер заявки (ИН заявки) и ее отправка</a:t>
            </a:r>
          </a:p>
        </p:txBody>
      </p:sp>
      <p:sp>
        <p:nvSpPr>
          <p:cNvPr id="24" name="Прямоугольник">
            <a:extLst>
              <a:ext uri="{FF2B5EF4-FFF2-40B4-BE49-F238E27FC236}">
                <a16:creationId xmlns:a16="http://schemas.microsoft.com/office/drawing/2014/main" id="{BFF1EEB8-7D1A-4797-9173-91412600CBDB}"/>
              </a:ext>
            </a:extLst>
          </p:cNvPr>
          <p:cNvSpPr/>
          <p:nvPr/>
        </p:nvSpPr>
        <p:spPr>
          <a:xfrm>
            <a:off x="373858" y="692410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56C4C0-6079-271D-F527-0B29A59F18F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72473" y="2906425"/>
            <a:ext cx="1810248" cy="1803593"/>
          </a:xfrm>
          <a:prstGeom prst="rect">
            <a:avLst/>
          </a:prstGeo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56B5AFC-04B3-47E9-99E3-B59E89B167A8}"/>
              </a:ext>
            </a:extLst>
          </p:cNvPr>
          <p:cNvSpPr/>
          <p:nvPr/>
        </p:nvSpPr>
        <p:spPr>
          <a:xfrm>
            <a:off x="3646698" y="3586698"/>
            <a:ext cx="2457450" cy="398810"/>
          </a:xfrm>
          <a:prstGeom prst="roundRect">
            <a:avLst>
              <a:gd name="adj" fmla="val 10439"/>
            </a:avLst>
          </a:prstGeom>
          <a:noFill/>
          <a:ln w="12700">
            <a:solidFill>
              <a:schemeClr val="accent2"/>
            </a:solidFill>
            <a:prstDash val="dash"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F5AF454-1FCA-90E5-338E-4C2FAA2EBB4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9204" y="1913568"/>
            <a:ext cx="4058188" cy="969419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0359567B-90CF-4ECF-AFC3-31CE336DB17B}"/>
              </a:ext>
            </a:extLst>
          </p:cNvPr>
          <p:cNvSpPr/>
          <p:nvPr/>
        </p:nvSpPr>
        <p:spPr>
          <a:xfrm>
            <a:off x="988932" y="1886792"/>
            <a:ext cx="3913993" cy="398811"/>
          </a:xfrm>
          <a:prstGeom prst="roundRect">
            <a:avLst>
              <a:gd name="adj" fmla="val 10439"/>
            </a:avLst>
          </a:prstGeom>
          <a:noFill/>
          <a:ln w="12700">
            <a:solidFill>
              <a:schemeClr val="accent2"/>
            </a:solidFill>
            <a:prstDash val="dash"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69E2DA38-5DAA-105B-166E-BAF3D76307FB}"/>
              </a:ext>
            </a:extLst>
          </p:cNvPr>
          <p:cNvSpPr/>
          <p:nvPr/>
        </p:nvSpPr>
        <p:spPr>
          <a:xfrm>
            <a:off x="7883847" y="5523029"/>
            <a:ext cx="3956907" cy="1003945"/>
          </a:xfrm>
          <a:prstGeom prst="roundRect">
            <a:avLst>
              <a:gd name="adj" fmla="val 11775"/>
            </a:avLst>
          </a:prstGeom>
          <a:solidFill>
            <a:srgbClr val="00B3A8"/>
          </a:solidFill>
          <a:ln w="3175">
            <a:solidFill>
              <a:srgbClr val="00B3A8"/>
            </a:solidFill>
            <a:miter lim="400000"/>
          </a:ln>
        </p:spPr>
        <p:txBody>
          <a:bodyPr lIns="108000" tIns="0" rIns="0" bIns="0" rtlCol="0" anchor="ctr"/>
          <a:lstStyle/>
          <a:p>
            <a:r>
              <a:rPr lang="ru-RU" b="1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ВАЖНО</a:t>
            </a:r>
          </a:p>
          <a:p>
            <a:r>
              <a:rPr lang="ru-RU" b="1" dirty="0">
                <a:solidFill>
                  <a:srgbClr val="FFFFFF"/>
                </a:solidFill>
                <a:sym typeface="Helvetica Neue Medium"/>
              </a:rPr>
              <a:t>п</a:t>
            </a:r>
            <a:r>
              <a:rPr lang="ru-RU" b="1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осле отправки заявки в нее нельзя вносить изменения или удалить</a:t>
            </a: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D3795207-646A-0EDB-68EA-56116FBCA817}"/>
              </a:ext>
            </a:extLst>
          </p:cNvPr>
          <p:cNvCxnSpPr>
            <a:cxnSpLocks/>
          </p:cNvCxnSpPr>
          <p:nvPr/>
        </p:nvCxnSpPr>
        <p:spPr>
          <a:xfrm>
            <a:off x="6381549" y="5000205"/>
            <a:ext cx="4412718" cy="0"/>
          </a:xfrm>
          <a:prstGeom prst="line">
            <a:avLst/>
          </a:prstGeom>
          <a:noFill/>
          <a:ln w="12700" cap="flat">
            <a:solidFill>
              <a:schemeClr val="accent2"/>
            </a:solidFill>
            <a:prstDash val="dash"/>
            <a:miter lim="400000"/>
            <a:headEnd type="oval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B069ABB4-4EE5-5F49-BC15-0898CD034341}"/>
              </a:ext>
            </a:extLst>
          </p:cNvPr>
          <p:cNvSpPr/>
          <p:nvPr/>
        </p:nvSpPr>
        <p:spPr>
          <a:xfrm>
            <a:off x="5313145" y="4477383"/>
            <a:ext cx="1091047" cy="517224"/>
          </a:xfrm>
          <a:prstGeom prst="roundRect">
            <a:avLst>
              <a:gd name="adj" fmla="val 10439"/>
            </a:avLst>
          </a:prstGeom>
          <a:noFill/>
          <a:ln w="12700">
            <a:solidFill>
              <a:schemeClr val="accent2"/>
            </a:solidFill>
            <a:prstDash val="dash"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1581A28-0F19-429F-5DC5-37BFD4921E4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35559" y="4528074"/>
            <a:ext cx="920112" cy="40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532543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">
            <a:extLst>
              <a:ext uri="{FF2B5EF4-FFF2-40B4-BE49-F238E27FC236}">
                <a16:creationId xmlns:a16="http://schemas.microsoft.com/office/drawing/2014/main" id="{7765E749-FDAD-4F70-891C-CC73E8D94F16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gradFill flip="none" rotWithShape="1">
            <a:gsLst>
              <a:gs pos="73000">
                <a:srgbClr val="80D9D4"/>
              </a:gs>
              <a:gs pos="32000">
                <a:schemeClr val="bg1">
                  <a:alpha val="86000"/>
                </a:schemeClr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/>
            <a:endParaRPr sz="3200" dirty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EE28BAD-848D-42C9-85B7-141D6F2A55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44" t="11134" r="11881" b="11786"/>
          <a:stretch/>
        </p:blipFill>
        <p:spPr>
          <a:xfrm>
            <a:off x="850605" y="2900478"/>
            <a:ext cx="2933514" cy="2988000"/>
          </a:xfrm>
          <a:prstGeom prst="rect">
            <a:avLst/>
          </a:prstGeom>
        </p:spPr>
      </p:pic>
      <p:sp>
        <p:nvSpPr>
          <p:cNvPr id="3" name="Текст 1">
            <a:extLst>
              <a:ext uri="{FF2B5EF4-FFF2-40B4-BE49-F238E27FC236}">
                <a16:creationId xmlns:a16="http://schemas.microsoft.com/office/drawing/2014/main" id="{CBF6F11E-4DD9-4F70-9521-0D12FA7C79CB}"/>
              </a:ext>
            </a:extLst>
          </p:cNvPr>
          <p:cNvSpPr txBox="1">
            <a:spLocks/>
          </p:cNvSpPr>
          <p:nvPr/>
        </p:nvSpPr>
        <p:spPr>
          <a:xfrm>
            <a:off x="482142" y="747287"/>
            <a:ext cx="5766535" cy="1730171"/>
          </a:xfrm>
          <a:prstGeom prst="rect">
            <a:avLst/>
          </a:prstGeom>
        </p:spPr>
        <p:txBody>
          <a:bodyPr lIns="0" tIns="0" rIns="0" bIns="0"/>
          <a:lstStyle>
            <a:lvl1pPr marL="237591" indent="-237591" algn="l" defTabSz="950362" rtl="0" eaLnBrk="1" latinLnBrk="0" hangingPunct="1">
              <a:lnSpc>
                <a:spcPct val="90000"/>
              </a:lnSpc>
              <a:spcBef>
                <a:spcPts val="1040"/>
              </a:spcBef>
              <a:buFont typeface="Arial" panose="020B0604020202020204" pitchFamily="34" charset="0"/>
              <a:buChar char="•"/>
              <a:defRPr sz="29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2772" indent="-237591" algn="l" defTabSz="950362" rtl="0" eaLnBrk="1" latinLnBrk="0" hangingPunct="1">
              <a:lnSpc>
                <a:spcPct val="90000"/>
              </a:lnSpc>
              <a:spcBef>
                <a:spcPts val="519"/>
              </a:spcBef>
              <a:buFont typeface="Arial" panose="020B0604020202020204" pitchFamily="34" charset="0"/>
              <a:buChar char="•"/>
              <a:defRPr sz="24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7952" indent="-237591" algn="l" defTabSz="950362" rtl="0" eaLnBrk="1" latinLnBrk="0" hangingPunct="1">
              <a:lnSpc>
                <a:spcPct val="90000"/>
              </a:lnSpc>
              <a:spcBef>
                <a:spcPts val="519"/>
              </a:spcBef>
              <a:buFont typeface="Arial" panose="020B0604020202020204" pitchFamily="34" charset="0"/>
              <a:buChar char="•"/>
              <a:defRPr sz="20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63134" indent="-237591" algn="l" defTabSz="950362" rtl="0" eaLnBrk="1" latinLnBrk="0" hangingPunct="1">
              <a:lnSpc>
                <a:spcPct val="90000"/>
              </a:lnSpc>
              <a:spcBef>
                <a:spcPts val="519"/>
              </a:spcBef>
              <a:buFont typeface="Arial" panose="020B0604020202020204" pitchFamily="34" charset="0"/>
              <a:buChar char="•"/>
              <a:defRPr sz="18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8315" indent="-237591" algn="l" defTabSz="950362" rtl="0" eaLnBrk="1" latinLnBrk="0" hangingPunct="1">
              <a:lnSpc>
                <a:spcPct val="90000"/>
              </a:lnSpc>
              <a:spcBef>
                <a:spcPts val="519"/>
              </a:spcBef>
              <a:buFont typeface="Arial" panose="020B0604020202020204" pitchFamily="34" charset="0"/>
              <a:buChar char="•"/>
              <a:defRPr sz="18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13495" indent="-237591" algn="l" defTabSz="950362" rtl="0" eaLnBrk="1" latinLnBrk="0" hangingPunct="1">
              <a:lnSpc>
                <a:spcPct val="90000"/>
              </a:lnSpc>
              <a:spcBef>
                <a:spcPts val="519"/>
              </a:spcBef>
              <a:buFont typeface="Arial" panose="020B0604020202020204" pitchFamily="34" charset="0"/>
              <a:buChar char="•"/>
              <a:defRPr sz="18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88677" indent="-237591" algn="l" defTabSz="950362" rtl="0" eaLnBrk="1" latinLnBrk="0" hangingPunct="1">
              <a:lnSpc>
                <a:spcPct val="90000"/>
              </a:lnSpc>
              <a:spcBef>
                <a:spcPts val="519"/>
              </a:spcBef>
              <a:buFont typeface="Arial" panose="020B0604020202020204" pitchFamily="34" charset="0"/>
              <a:buChar char="•"/>
              <a:defRPr sz="18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3858" indent="-237591" algn="l" defTabSz="950362" rtl="0" eaLnBrk="1" latinLnBrk="0" hangingPunct="1">
              <a:lnSpc>
                <a:spcPct val="90000"/>
              </a:lnSpc>
              <a:spcBef>
                <a:spcPts val="519"/>
              </a:spcBef>
              <a:buFont typeface="Arial" panose="020B0604020202020204" pitchFamily="34" charset="0"/>
              <a:buChar char="•"/>
              <a:defRPr sz="18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9039" indent="-237591" algn="l" defTabSz="950362" rtl="0" eaLnBrk="1" latinLnBrk="0" hangingPunct="1">
              <a:lnSpc>
                <a:spcPct val="90000"/>
              </a:lnSpc>
              <a:spcBef>
                <a:spcPts val="519"/>
              </a:spcBef>
              <a:buFont typeface="Arial" panose="020B0604020202020204" pitchFamily="34" charset="0"/>
              <a:buChar char="•"/>
              <a:defRPr sz="18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/>
              <a:t>По всем возникающим вопросам </a:t>
            </a:r>
            <a:br>
              <a:rPr lang="ru-RU" sz="2200" dirty="0"/>
            </a:br>
            <a:r>
              <a:rPr lang="ru-RU" sz="2200" dirty="0"/>
              <a:t>просим обращаться: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/>
              <a:t>E-mail</a:t>
            </a:r>
            <a:r>
              <a:rPr lang="ru-RU" sz="2200" dirty="0"/>
              <a:t>: </a:t>
            </a:r>
            <a:r>
              <a:rPr lang="en-US" sz="2200" b="1" dirty="0">
                <a:hlinkClick r:id="rId3"/>
              </a:rPr>
              <a:t>mun@csr.ru</a:t>
            </a:r>
            <a:endParaRPr lang="ru-RU" sz="22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/>
              <a:t>Чат в </a:t>
            </a:r>
            <a:r>
              <a:rPr lang="en-US" sz="2200" dirty="0"/>
              <a:t>Telegram</a:t>
            </a:r>
            <a:r>
              <a:rPr lang="ru-RU" sz="2200" dirty="0"/>
              <a:t>: </a:t>
            </a:r>
            <a:r>
              <a:rPr lang="ru-RU" sz="2200" b="1" dirty="0">
                <a:solidFill>
                  <a:schemeClr val="accent2"/>
                </a:solidFill>
              </a:rPr>
              <a:t>ЛМП Всероссийский конкурс </a:t>
            </a:r>
            <a:r>
              <a:rPr lang="ru-RU" sz="2200" b="1" dirty="0">
                <a:solidFill>
                  <a:schemeClr val="accent5"/>
                </a:solidFill>
              </a:rPr>
              <a:t>(необходимо перейти по ссылке)</a:t>
            </a:r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9329B287-4385-4166-A240-56B80E07E26F}"/>
              </a:ext>
            </a:extLst>
          </p:cNvPr>
          <p:cNvSpPr txBox="1">
            <a:spLocks/>
          </p:cNvSpPr>
          <p:nvPr/>
        </p:nvSpPr>
        <p:spPr>
          <a:xfrm>
            <a:off x="6489412" y="747287"/>
            <a:ext cx="5716385" cy="1393782"/>
          </a:xfrm>
          <a:prstGeom prst="rect">
            <a:avLst/>
          </a:prstGeom>
        </p:spPr>
        <p:txBody>
          <a:bodyPr lIns="0" tIns="0" rIns="0" bIns="0"/>
          <a:lstStyle>
            <a:lvl1pPr marL="237591" indent="-237591" algn="l" defTabSz="950362" rtl="0" eaLnBrk="1" latinLnBrk="0" hangingPunct="1">
              <a:lnSpc>
                <a:spcPct val="90000"/>
              </a:lnSpc>
              <a:spcBef>
                <a:spcPts val="1040"/>
              </a:spcBef>
              <a:buFont typeface="Arial" panose="020B0604020202020204" pitchFamily="34" charset="0"/>
              <a:buChar char="•"/>
              <a:defRPr sz="29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2772" indent="-237591" algn="l" defTabSz="950362" rtl="0" eaLnBrk="1" latinLnBrk="0" hangingPunct="1">
              <a:lnSpc>
                <a:spcPct val="90000"/>
              </a:lnSpc>
              <a:spcBef>
                <a:spcPts val="519"/>
              </a:spcBef>
              <a:buFont typeface="Arial" panose="020B0604020202020204" pitchFamily="34" charset="0"/>
              <a:buChar char="•"/>
              <a:defRPr sz="24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7952" indent="-237591" algn="l" defTabSz="950362" rtl="0" eaLnBrk="1" latinLnBrk="0" hangingPunct="1">
              <a:lnSpc>
                <a:spcPct val="90000"/>
              </a:lnSpc>
              <a:spcBef>
                <a:spcPts val="519"/>
              </a:spcBef>
              <a:buFont typeface="Arial" panose="020B0604020202020204" pitchFamily="34" charset="0"/>
              <a:buChar char="•"/>
              <a:defRPr sz="20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63134" indent="-237591" algn="l" defTabSz="950362" rtl="0" eaLnBrk="1" latinLnBrk="0" hangingPunct="1">
              <a:lnSpc>
                <a:spcPct val="90000"/>
              </a:lnSpc>
              <a:spcBef>
                <a:spcPts val="519"/>
              </a:spcBef>
              <a:buFont typeface="Arial" panose="020B0604020202020204" pitchFamily="34" charset="0"/>
              <a:buChar char="•"/>
              <a:defRPr sz="18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8315" indent="-237591" algn="l" defTabSz="950362" rtl="0" eaLnBrk="1" latinLnBrk="0" hangingPunct="1">
              <a:lnSpc>
                <a:spcPct val="90000"/>
              </a:lnSpc>
              <a:spcBef>
                <a:spcPts val="519"/>
              </a:spcBef>
              <a:buFont typeface="Arial" panose="020B0604020202020204" pitchFamily="34" charset="0"/>
              <a:buChar char="•"/>
              <a:defRPr sz="18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13495" indent="-237591" algn="l" defTabSz="950362" rtl="0" eaLnBrk="1" latinLnBrk="0" hangingPunct="1">
              <a:lnSpc>
                <a:spcPct val="90000"/>
              </a:lnSpc>
              <a:spcBef>
                <a:spcPts val="519"/>
              </a:spcBef>
              <a:buFont typeface="Arial" panose="020B0604020202020204" pitchFamily="34" charset="0"/>
              <a:buChar char="•"/>
              <a:defRPr sz="18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88677" indent="-237591" algn="l" defTabSz="950362" rtl="0" eaLnBrk="1" latinLnBrk="0" hangingPunct="1">
              <a:lnSpc>
                <a:spcPct val="90000"/>
              </a:lnSpc>
              <a:spcBef>
                <a:spcPts val="519"/>
              </a:spcBef>
              <a:buFont typeface="Arial" panose="020B0604020202020204" pitchFamily="34" charset="0"/>
              <a:buChar char="•"/>
              <a:defRPr sz="18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3858" indent="-237591" algn="l" defTabSz="950362" rtl="0" eaLnBrk="1" latinLnBrk="0" hangingPunct="1">
              <a:lnSpc>
                <a:spcPct val="90000"/>
              </a:lnSpc>
              <a:spcBef>
                <a:spcPts val="519"/>
              </a:spcBef>
              <a:buFont typeface="Arial" panose="020B0604020202020204" pitchFamily="34" charset="0"/>
              <a:buChar char="•"/>
              <a:defRPr sz="18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9039" indent="-237591" algn="l" defTabSz="950362" rtl="0" eaLnBrk="1" latinLnBrk="0" hangingPunct="1">
              <a:lnSpc>
                <a:spcPct val="90000"/>
              </a:lnSpc>
              <a:spcBef>
                <a:spcPts val="519"/>
              </a:spcBef>
              <a:buFont typeface="Arial" panose="020B0604020202020204" pitchFamily="34" charset="0"/>
              <a:buChar char="•"/>
              <a:defRPr sz="18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/>
              <a:t>Для входа в систему необходимо пройти по ссылке </a:t>
            </a:r>
            <a:r>
              <a:rPr lang="en-US" sz="2200" b="1" dirty="0">
                <a:hlinkClick r:id="rId4"/>
              </a:rPr>
              <a:t>https://mun-contest.csr.ru/login</a:t>
            </a:r>
            <a:r>
              <a:rPr lang="ru-RU" sz="2200" b="1" dirty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/>
              <a:t>или по QR-коду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88D160C-91B2-4EE8-B1BE-68B6462B1E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623" y="2774478"/>
            <a:ext cx="324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0532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">
            <a:extLst>
              <a:ext uri="{FF2B5EF4-FFF2-40B4-BE49-F238E27FC236}">
                <a16:creationId xmlns:a16="http://schemas.microsoft.com/office/drawing/2014/main" id="{52CA8924-5C05-4451-AED6-6737035F7C34}"/>
              </a:ext>
            </a:extLst>
          </p:cNvPr>
          <p:cNvSpPr/>
          <p:nvPr/>
        </p:nvSpPr>
        <p:spPr>
          <a:xfrm>
            <a:off x="8354284" y="1342"/>
            <a:ext cx="3921451" cy="710227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/>
            <a:endParaRPr sz="16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</a:endParaRPr>
          </a:p>
        </p:txBody>
      </p:sp>
      <p:sp>
        <p:nvSpPr>
          <p:cNvPr id="7" name="Кружок">
            <a:extLst>
              <a:ext uri="{FF2B5EF4-FFF2-40B4-BE49-F238E27FC236}">
                <a16:creationId xmlns:a16="http://schemas.microsoft.com/office/drawing/2014/main" id="{C49269B8-E839-CE0B-923B-6BFBF07747CE}"/>
              </a:ext>
            </a:extLst>
          </p:cNvPr>
          <p:cNvSpPr/>
          <p:nvPr/>
        </p:nvSpPr>
        <p:spPr>
          <a:xfrm>
            <a:off x="1761486" y="-731353"/>
            <a:ext cx="8947848" cy="8947848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8" name="Прямоугольник">
            <a:extLst>
              <a:ext uri="{FF2B5EF4-FFF2-40B4-BE49-F238E27FC236}">
                <a16:creationId xmlns:a16="http://schemas.microsoft.com/office/drawing/2014/main" id="{C21E158C-0ADE-F633-28F5-886A459C275B}"/>
              </a:ext>
            </a:extLst>
          </p:cNvPr>
          <p:cNvSpPr/>
          <p:nvPr/>
        </p:nvSpPr>
        <p:spPr>
          <a:xfrm>
            <a:off x="734909" y="5970665"/>
            <a:ext cx="1846476" cy="68705"/>
          </a:xfrm>
          <a:prstGeom prst="rect">
            <a:avLst/>
          </a:prstGeom>
          <a:gradFill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pic>
        <p:nvPicPr>
          <p:cNvPr id="9" name="Изображение" descr="Изображение">
            <a:extLst>
              <a:ext uri="{FF2B5EF4-FFF2-40B4-BE49-F238E27FC236}">
                <a16:creationId xmlns:a16="http://schemas.microsoft.com/office/drawing/2014/main" id="{867607B9-FC4C-6692-033A-63C1EF87E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832" y="522068"/>
            <a:ext cx="2455490" cy="5939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66C1043-ABAA-01F4-A632-CC212ED6D59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5389" y="587108"/>
            <a:ext cx="1840322" cy="46386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76318A-0F24-13B2-5F55-15F47F631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4" y="842133"/>
            <a:ext cx="10501202" cy="4560184"/>
          </a:xfrm>
        </p:spPr>
        <p:txBody>
          <a:bodyPr>
            <a:normAutofit/>
          </a:bodyPr>
          <a:lstStyle/>
          <a:p>
            <a:pPr algn="l"/>
            <a:r>
              <a:rPr lang="ru-RU" sz="3600" dirty="0">
                <a:latin typeface="+mj-lt"/>
              </a:rPr>
              <a:t>Номинация</a:t>
            </a:r>
            <a:r>
              <a:rPr lang="ru-RU" dirty="0">
                <a:latin typeface="+mj-lt"/>
              </a:rPr>
              <a:t> </a:t>
            </a:r>
            <a:br>
              <a:rPr lang="ru-RU" dirty="0">
                <a:latin typeface="+mj-lt"/>
              </a:rPr>
            </a:br>
            <a:r>
              <a:rPr lang="ru-RU" sz="4800" b="1" dirty="0">
                <a:latin typeface="+mn-lt"/>
              </a:rPr>
              <a:t>«Повышение эффективности управления территорией»</a:t>
            </a:r>
            <a:endParaRPr lang="ru-RU" b="1" dirty="0">
              <a:latin typeface="+mn-lt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B36256C-A281-6BB9-85BB-7ADF82352A9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95129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Группа 85">
            <a:extLst>
              <a:ext uri="{FF2B5EF4-FFF2-40B4-BE49-F238E27FC236}">
                <a16:creationId xmlns:a16="http://schemas.microsoft.com/office/drawing/2014/main" id="{A3B6FC19-1448-4906-BA21-0276EDB60A0B}"/>
              </a:ext>
            </a:extLst>
          </p:cNvPr>
          <p:cNvGrpSpPr/>
          <p:nvPr/>
        </p:nvGrpSpPr>
        <p:grpSpPr>
          <a:xfrm>
            <a:off x="334964" y="795913"/>
            <a:ext cx="11522074" cy="702184"/>
            <a:chOff x="334964" y="795913"/>
            <a:chExt cx="11522074" cy="803679"/>
          </a:xfrm>
        </p:grpSpPr>
        <p:sp>
          <p:nvSpPr>
            <p:cNvPr id="55" name="Прямоугольник: скругленные углы 54">
              <a:extLst>
                <a:ext uri="{FF2B5EF4-FFF2-40B4-BE49-F238E27FC236}">
                  <a16:creationId xmlns:a16="http://schemas.microsoft.com/office/drawing/2014/main" id="{68ED49F5-4847-4DEE-9C22-D189916D72C6}"/>
                </a:ext>
              </a:extLst>
            </p:cNvPr>
            <p:cNvSpPr/>
            <p:nvPr/>
          </p:nvSpPr>
          <p:spPr>
            <a:xfrm>
              <a:off x="334964" y="795913"/>
              <a:ext cx="11522074" cy="803679"/>
            </a:xfrm>
            <a:prstGeom prst="roundRect">
              <a:avLst/>
            </a:prstGeom>
            <a:gradFill>
              <a:gsLst>
                <a:gs pos="100000">
                  <a:schemeClr val="accent5">
                    <a:alpha val="0"/>
                  </a:schemeClr>
                </a:gs>
                <a:gs pos="0">
                  <a:schemeClr val="accent5">
                    <a:alpha val="10000"/>
                  </a:schemeClr>
                </a:gs>
              </a:gsLst>
              <a:lin ang="0" scaled="0"/>
            </a:gradFill>
            <a:ln w="3175">
              <a:solidFill>
                <a:schemeClr val="accent5">
                  <a:alpha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1400" dirty="0">
                <a:solidFill>
                  <a:schemeClr val="tx1"/>
                </a:solidFill>
              </a:endParaRPr>
            </a:p>
          </p:txBody>
        </p:sp>
        <p:sp>
          <p:nvSpPr>
            <p:cNvPr id="56" name="Стрелка: шеврон 55">
              <a:extLst>
                <a:ext uri="{FF2B5EF4-FFF2-40B4-BE49-F238E27FC236}">
                  <a16:creationId xmlns:a16="http://schemas.microsoft.com/office/drawing/2014/main" id="{1FA9BAB7-099A-4C84-A5CD-588A237A0354}"/>
                </a:ext>
              </a:extLst>
            </p:cNvPr>
            <p:cNvSpPr/>
            <p:nvPr/>
          </p:nvSpPr>
          <p:spPr>
            <a:xfrm>
              <a:off x="1942988" y="808466"/>
              <a:ext cx="678006" cy="791126"/>
            </a:xfrm>
            <a:prstGeom prst="chevron">
              <a:avLst>
                <a:gd name="adj" fmla="val 50000"/>
              </a:avLst>
            </a:prstGeom>
            <a:solidFill>
              <a:schemeClr val="accent5">
                <a:alpha val="10000"/>
              </a:schemeClr>
            </a:solidFill>
            <a:ln w="3175">
              <a:noFill/>
              <a:miter lim="400000"/>
            </a:ln>
          </p:spPr>
          <p:txBody>
            <a:bodyPr lIns="0" tIns="0" rIns="0" bIns="0" rtlCol="0" anchor="ctr"/>
            <a:lstStyle/>
            <a:p>
              <a:pPr algn="ctr"/>
              <a:endParaRPr lang="ru-RU"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63" name="Стрелка: шеврон 62">
              <a:extLst>
                <a:ext uri="{FF2B5EF4-FFF2-40B4-BE49-F238E27FC236}">
                  <a16:creationId xmlns:a16="http://schemas.microsoft.com/office/drawing/2014/main" id="{C79EF4BC-BF7D-4137-A8AF-1725AD088F23}"/>
                </a:ext>
              </a:extLst>
            </p:cNvPr>
            <p:cNvSpPr/>
            <p:nvPr/>
          </p:nvSpPr>
          <p:spPr>
            <a:xfrm>
              <a:off x="4798655" y="808466"/>
              <a:ext cx="678006" cy="791126"/>
            </a:xfrm>
            <a:prstGeom prst="chevron">
              <a:avLst>
                <a:gd name="adj" fmla="val 50000"/>
              </a:avLst>
            </a:prstGeom>
            <a:solidFill>
              <a:schemeClr val="accent5">
                <a:alpha val="10000"/>
              </a:schemeClr>
            </a:solidFill>
            <a:ln w="3175">
              <a:noFill/>
              <a:miter lim="400000"/>
            </a:ln>
          </p:spPr>
          <p:txBody>
            <a:bodyPr lIns="0" tIns="0" rIns="0" bIns="0" rtlCol="0" anchor="ctr"/>
            <a:lstStyle/>
            <a:p>
              <a:pPr algn="ctr"/>
              <a:endParaRPr lang="ru-RU"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65" name="Стрелка: шеврон 64">
              <a:extLst>
                <a:ext uri="{FF2B5EF4-FFF2-40B4-BE49-F238E27FC236}">
                  <a16:creationId xmlns:a16="http://schemas.microsoft.com/office/drawing/2014/main" id="{A4A4024F-F534-4DAC-99B8-E689BACB85D8}"/>
                </a:ext>
              </a:extLst>
            </p:cNvPr>
            <p:cNvSpPr/>
            <p:nvPr/>
          </p:nvSpPr>
          <p:spPr>
            <a:xfrm>
              <a:off x="7204518" y="808466"/>
              <a:ext cx="678006" cy="791126"/>
            </a:xfrm>
            <a:prstGeom prst="chevron">
              <a:avLst>
                <a:gd name="adj" fmla="val 50000"/>
              </a:avLst>
            </a:prstGeom>
            <a:solidFill>
              <a:schemeClr val="accent5">
                <a:alpha val="10000"/>
              </a:schemeClr>
            </a:solidFill>
            <a:ln w="3175">
              <a:noFill/>
              <a:miter lim="400000"/>
            </a:ln>
          </p:spPr>
          <p:txBody>
            <a:bodyPr lIns="0" tIns="0" rIns="0" bIns="0" rtlCol="0" anchor="ctr"/>
            <a:lstStyle/>
            <a:p>
              <a:pPr algn="ctr"/>
              <a:endParaRPr lang="ru-RU"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67" name="Стрелка: шеврон 66">
              <a:extLst>
                <a:ext uri="{FF2B5EF4-FFF2-40B4-BE49-F238E27FC236}">
                  <a16:creationId xmlns:a16="http://schemas.microsoft.com/office/drawing/2014/main" id="{8C8A1316-1E06-4D47-8F90-14A960D33153}"/>
                </a:ext>
              </a:extLst>
            </p:cNvPr>
            <p:cNvSpPr/>
            <p:nvPr/>
          </p:nvSpPr>
          <p:spPr>
            <a:xfrm>
              <a:off x="9377268" y="808466"/>
              <a:ext cx="678006" cy="791126"/>
            </a:xfrm>
            <a:prstGeom prst="chevron">
              <a:avLst>
                <a:gd name="adj" fmla="val 50000"/>
              </a:avLst>
            </a:prstGeom>
            <a:solidFill>
              <a:schemeClr val="accent5">
                <a:alpha val="10000"/>
              </a:schemeClr>
            </a:solidFill>
            <a:ln w="3175">
              <a:noFill/>
              <a:miter lim="400000"/>
            </a:ln>
          </p:spPr>
          <p:txBody>
            <a:bodyPr lIns="0" tIns="0" rIns="0" bIns="0" rtlCol="0" anchor="ctr"/>
            <a:lstStyle/>
            <a:p>
              <a:pPr algn="ctr"/>
              <a:endParaRPr lang="ru-RU"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sp>
        <p:nvSpPr>
          <p:cNvPr id="75" name="Прямоугольник: скругленные углы 74">
            <a:extLst>
              <a:ext uri="{FF2B5EF4-FFF2-40B4-BE49-F238E27FC236}">
                <a16:creationId xmlns:a16="http://schemas.microsoft.com/office/drawing/2014/main" id="{DBCA3EF9-D0D2-43EE-B6D6-F1DB0BCA6454}"/>
              </a:ext>
            </a:extLst>
          </p:cNvPr>
          <p:cNvSpPr/>
          <p:nvPr/>
        </p:nvSpPr>
        <p:spPr>
          <a:xfrm>
            <a:off x="349093" y="3434660"/>
            <a:ext cx="3788341" cy="2100413"/>
          </a:xfrm>
          <a:prstGeom prst="roundRect">
            <a:avLst>
              <a:gd name="adj" fmla="val 5177"/>
            </a:avLst>
          </a:prstGeom>
          <a:gradFill>
            <a:gsLst>
              <a:gs pos="0">
                <a:schemeClr val="accent2">
                  <a:alpha val="10000"/>
                </a:schemeClr>
              </a:gs>
              <a:gs pos="63000">
                <a:schemeClr val="bg1">
                  <a:alpha val="0"/>
                </a:schemeClr>
              </a:gs>
            </a:gsLst>
            <a:lin ang="5400000" scaled="0"/>
          </a:gradFill>
          <a:ln w="3175">
            <a:solidFill>
              <a:schemeClr val="accent2">
                <a:lumMod val="20000"/>
                <a:lumOff val="80000"/>
              </a:schemeClr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6" name="Прямоугольник: скругленные углы 75">
            <a:extLst>
              <a:ext uri="{FF2B5EF4-FFF2-40B4-BE49-F238E27FC236}">
                <a16:creationId xmlns:a16="http://schemas.microsoft.com/office/drawing/2014/main" id="{FB5C8EBA-50BC-46EB-A34E-488F167534F9}"/>
              </a:ext>
            </a:extLst>
          </p:cNvPr>
          <p:cNvSpPr/>
          <p:nvPr/>
        </p:nvSpPr>
        <p:spPr>
          <a:xfrm>
            <a:off x="4205453" y="3434660"/>
            <a:ext cx="3788341" cy="2100413"/>
          </a:xfrm>
          <a:prstGeom prst="roundRect">
            <a:avLst>
              <a:gd name="adj" fmla="val 5177"/>
            </a:avLst>
          </a:prstGeom>
          <a:gradFill>
            <a:gsLst>
              <a:gs pos="0">
                <a:schemeClr val="accent2">
                  <a:alpha val="10000"/>
                </a:schemeClr>
              </a:gs>
              <a:gs pos="63000">
                <a:schemeClr val="bg1">
                  <a:alpha val="0"/>
                </a:schemeClr>
              </a:gs>
            </a:gsLst>
            <a:lin ang="5400000" scaled="0"/>
          </a:gradFill>
          <a:ln w="3175">
            <a:solidFill>
              <a:schemeClr val="accent2">
                <a:lumMod val="20000"/>
                <a:lumOff val="80000"/>
              </a:schemeClr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7" name="Прямоугольник: скругленные углы 76">
            <a:extLst>
              <a:ext uri="{FF2B5EF4-FFF2-40B4-BE49-F238E27FC236}">
                <a16:creationId xmlns:a16="http://schemas.microsoft.com/office/drawing/2014/main" id="{B9960F67-4632-41E6-88D8-C713393EFA5B}"/>
              </a:ext>
            </a:extLst>
          </p:cNvPr>
          <p:cNvSpPr/>
          <p:nvPr/>
        </p:nvSpPr>
        <p:spPr>
          <a:xfrm>
            <a:off x="8061814" y="3434660"/>
            <a:ext cx="3788341" cy="2100413"/>
          </a:xfrm>
          <a:prstGeom prst="roundRect">
            <a:avLst>
              <a:gd name="adj" fmla="val 5177"/>
            </a:avLst>
          </a:prstGeom>
          <a:gradFill>
            <a:gsLst>
              <a:gs pos="0">
                <a:schemeClr val="accent2">
                  <a:alpha val="10000"/>
                </a:schemeClr>
              </a:gs>
              <a:gs pos="63000">
                <a:schemeClr val="bg1">
                  <a:alpha val="0"/>
                </a:schemeClr>
              </a:gs>
            </a:gsLst>
            <a:lin ang="5400000" scaled="0"/>
          </a:gradFill>
          <a:ln w="3175">
            <a:solidFill>
              <a:schemeClr val="accent2">
                <a:lumMod val="20000"/>
                <a:lumOff val="80000"/>
              </a:schemeClr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7A759C-2BBC-578D-2A1A-24DF967239B5}"/>
              </a:ext>
            </a:extLst>
          </p:cNvPr>
          <p:cNvSpPr txBox="1"/>
          <p:nvPr/>
        </p:nvSpPr>
        <p:spPr>
          <a:xfrm>
            <a:off x="1622813" y="3541157"/>
            <a:ext cx="1240901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000" b="1" kern="1200" dirty="0">
                <a:solidFill>
                  <a:schemeClr val="tx1"/>
                </a:solidFill>
                <a:ea typeface="Verdana" panose="020B0604030504040204" pitchFamily="34" charset="0"/>
                <a:cs typeface="+mn-cs"/>
              </a:rPr>
              <a:t>ИНВЕСТИЦИИ</a:t>
            </a:r>
            <a:endParaRPr lang="ru-RU" sz="1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8CDB75-4E5B-DA3F-87FE-9FB93C2298CC}"/>
              </a:ext>
            </a:extLst>
          </p:cNvPr>
          <p:cNvSpPr txBox="1"/>
          <p:nvPr/>
        </p:nvSpPr>
        <p:spPr>
          <a:xfrm>
            <a:off x="429772" y="3838324"/>
            <a:ext cx="36000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800" b="0" i="0">
                <a:solidFill>
                  <a:srgbClr val="202124"/>
                </a:solidFill>
                <a:effectLst/>
                <a:latin typeface="Montserrat" panose="00000500000000000000" pitchFamily="2" charset="-52"/>
              </a:defRPr>
            </a:lvl1pPr>
          </a:lstStyle>
          <a:p>
            <a:pPr marL="0" indent="0" algn="ctr">
              <a:buNone/>
            </a:pPr>
            <a:r>
              <a:rPr lang="ru-RU" sz="1000" dirty="0">
                <a:latin typeface="+mn-lt"/>
              </a:rPr>
              <a:t>Офсетные контракты, 44-ФЗ, МЧП, развитие бизнес-инфраструктуры, поддержка МСП и др.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E090F2B-3DC6-3FA6-60CC-8B36AE11CC87}"/>
              </a:ext>
            </a:extLst>
          </p:cNvPr>
          <p:cNvSpPr txBox="1"/>
          <p:nvPr/>
        </p:nvSpPr>
        <p:spPr>
          <a:xfrm>
            <a:off x="429772" y="4289356"/>
            <a:ext cx="3600001" cy="123110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800" b="0" i="0">
                <a:solidFill>
                  <a:srgbClr val="202124"/>
                </a:solidFill>
                <a:effectLst/>
                <a:latin typeface="Montserrat" panose="00000500000000000000" pitchFamily="2" charset="-52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ru-RU" sz="1000" dirty="0">
                <a:solidFill>
                  <a:schemeClr val="accent2"/>
                </a:solidFill>
                <a:latin typeface="+mn-lt"/>
              </a:rPr>
              <a:t>В 2023 г. Администрация города Дзержинска </a:t>
            </a:r>
            <a:r>
              <a:rPr lang="ru-RU" sz="1000" dirty="0">
                <a:solidFill>
                  <a:schemeClr val="tx1"/>
                </a:solidFill>
                <a:latin typeface="+mn-lt"/>
              </a:rPr>
              <a:t>(Нижегородской обл.)</a:t>
            </a:r>
            <a:r>
              <a:rPr lang="ru-RU" sz="10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ru-RU" sz="1000" dirty="0">
                <a:latin typeface="+mn-lt"/>
              </a:rPr>
              <a:t>заключила </a:t>
            </a:r>
            <a:r>
              <a:rPr lang="ru-RU" sz="1000" dirty="0">
                <a:solidFill>
                  <a:schemeClr val="accent2"/>
                </a:solidFill>
                <a:latin typeface="+mn-lt"/>
              </a:rPr>
              <a:t>офсетный контракт </a:t>
            </a:r>
            <a:r>
              <a:rPr lang="ru-RU" sz="1000" dirty="0">
                <a:latin typeface="+mn-lt"/>
              </a:rPr>
              <a:t>на реализацию проекта по озеленению территории сроком </a:t>
            </a:r>
            <a:br>
              <a:rPr lang="ru-RU" sz="1000" dirty="0">
                <a:latin typeface="+mn-lt"/>
              </a:rPr>
            </a:br>
            <a:r>
              <a:rPr lang="ru-RU" sz="1000" dirty="0">
                <a:latin typeface="+mn-lt"/>
              </a:rPr>
              <a:t>на 10 лет. Инвестор обязуется провести </a:t>
            </a:r>
            <a:r>
              <a:rPr lang="ru-RU" sz="1000" dirty="0">
                <a:solidFill>
                  <a:schemeClr val="accent2"/>
                </a:solidFill>
                <a:latin typeface="+mn-lt"/>
              </a:rPr>
              <a:t>модернизацию комбината </a:t>
            </a:r>
            <a:r>
              <a:rPr lang="ru-RU" sz="1000" dirty="0">
                <a:latin typeface="+mn-lt"/>
              </a:rPr>
              <a:t>по выращиванию рассады цветов, сеянцев, саженцев деревьев и кустарников для благоустройства территории города. Объем инвестиций в рамках проекта превысит </a:t>
            </a:r>
            <a:r>
              <a:rPr lang="ru-RU" sz="1000" dirty="0">
                <a:solidFill>
                  <a:schemeClr val="accent2"/>
                </a:solidFill>
                <a:latin typeface="+mn-lt"/>
              </a:rPr>
              <a:t>110 млн руб.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3B9EC50-F832-6B3B-8D08-DCF55AF0247C}"/>
              </a:ext>
            </a:extLst>
          </p:cNvPr>
          <p:cNvSpPr txBox="1"/>
          <p:nvPr/>
        </p:nvSpPr>
        <p:spPr>
          <a:xfrm>
            <a:off x="4594926" y="3541157"/>
            <a:ext cx="3009395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000" b="1" kern="1200" dirty="0">
                <a:solidFill>
                  <a:schemeClr val="tx1"/>
                </a:solidFill>
                <a:ea typeface="+mn-ea"/>
                <a:cs typeface="+mn-cs"/>
              </a:rPr>
              <a:t>УПРАВЛЕНИЕ ИМУЩЕСТВОМ И ИНФРАСТРУКТУРОЙ</a:t>
            </a:r>
            <a:endParaRPr lang="ru-RU" sz="10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25C9272-96FC-131A-506F-D3F39D4F84EE}"/>
              </a:ext>
            </a:extLst>
          </p:cNvPr>
          <p:cNvSpPr txBox="1"/>
          <p:nvPr/>
        </p:nvSpPr>
        <p:spPr>
          <a:xfrm>
            <a:off x="4267352" y="3838324"/>
            <a:ext cx="3666175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800" b="0" i="0">
                <a:solidFill>
                  <a:srgbClr val="202124"/>
                </a:solidFill>
                <a:effectLst/>
                <a:latin typeface="Montserrat" panose="00000500000000000000" pitchFamily="2" charset="-52"/>
              </a:defRPr>
            </a:lvl1pPr>
          </a:lstStyle>
          <a:p>
            <a:pPr marL="0" indent="0" algn="ctr">
              <a:buNone/>
            </a:pPr>
            <a:r>
              <a:rPr lang="ru-RU" sz="1000" dirty="0">
                <a:latin typeface="+mn-lt"/>
              </a:rPr>
              <a:t>Концессионные соглашения в сфере ЖКХ, передача муниципального имущества без проведения торгов, вовлечение неиспользуемых земель и объектов культурного наследия в хозяйственный оборот и др.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8BA6F60-EE62-799A-402F-BA245197F597}"/>
              </a:ext>
            </a:extLst>
          </p:cNvPr>
          <p:cNvSpPr txBox="1"/>
          <p:nvPr/>
        </p:nvSpPr>
        <p:spPr>
          <a:xfrm>
            <a:off x="4267352" y="4567556"/>
            <a:ext cx="361217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800" b="0" i="0">
                <a:solidFill>
                  <a:srgbClr val="202124"/>
                </a:solidFill>
                <a:effectLst/>
                <a:latin typeface="Montserrat" panose="00000500000000000000" pitchFamily="2" charset="-52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ru-RU" sz="1000" dirty="0">
                <a:latin typeface="+mn-lt"/>
              </a:rPr>
              <a:t>Популярность набирает механизм сдачи в </a:t>
            </a:r>
            <a:r>
              <a:rPr lang="ru-RU" sz="1000" dirty="0">
                <a:solidFill>
                  <a:schemeClr val="accent2"/>
                </a:solidFill>
                <a:latin typeface="+mn-lt"/>
              </a:rPr>
              <a:t>аренду </a:t>
            </a:r>
            <a:br>
              <a:rPr lang="ru-RU" sz="1000" dirty="0">
                <a:solidFill>
                  <a:schemeClr val="accent2"/>
                </a:solidFill>
                <a:latin typeface="+mn-lt"/>
              </a:rPr>
            </a:br>
            <a:r>
              <a:rPr lang="ru-RU" sz="1000" dirty="0">
                <a:solidFill>
                  <a:schemeClr val="accent2"/>
                </a:solidFill>
                <a:latin typeface="+mn-lt"/>
              </a:rPr>
              <a:t>за 1 рубль объектов культурного наследия</a:t>
            </a:r>
            <a:r>
              <a:rPr lang="ru-RU" sz="1000" dirty="0">
                <a:latin typeface="+mn-lt"/>
              </a:rPr>
              <a:t>, при условии реставрации здания. Подобная программа действует, например, в Томске, Ельце Липецкой обл.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8351402-3603-FACC-704B-1B5E034F224B}"/>
              </a:ext>
            </a:extLst>
          </p:cNvPr>
          <p:cNvSpPr txBox="1"/>
          <p:nvPr/>
        </p:nvSpPr>
        <p:spPr>
          <a:xfrm>
            <a:off x="8289391" y="3541157"/>
            <a:ext cx="3333187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000" b="1" kern="1200" dirty="0">
                <a:solidFill>
                  <a:schemeClr val="tx1"/>
                </a:solidFill>
                <a:ea typeface="+mn-ea"/>
                <a:cs typeface="+mn-cs"/>
              </a:rPr>
              <a:t>НОВЫЕ ИСТОЧНИКИ ДОХОДОВ БЮДЖЕТА И УПРАВЛЕНИЕ МУНИЦИПАЛЬНЫМИ ЗАИМСТВОВАНИЯМИ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55074FD-EF36-A45B-F872-E3F62518A684}"/>
              </a:ext>
            </a:extLst>
          </p:cNvPr>
          <p:cNvSpPr txBox="1"/>
          <p:nvPr/>
        </p:nvSpPr>
        <p:spPr>
          <a:xfrm>
            <a:off x="8123713" y="3993773"/>
            <a:ext cx="3371869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800" b="0" i="0">
                <a:solidFill>
                  <a:srgbClr val="202124"/>
                </a:solidFill>
                <a:effectLst/>
                <a:latin typeface="Montserrat" panose="00000500000000000000" pitchFamily="2" charset="-52"/>
              </a:defRPr>
            </a:lvl1pPr>
          </a:lstStyle>
          <a:p>
            <a:pPr marL="0" indent="0" algn="ctr">
              <a:buNone/>
            </a:pPr>
            <a:r>
              <a:rPr lang="ru-RU" sz="1000" dirty="0">
                <a:latin typeface="+mn-lt"/>
              </a:rPr>
              <a:t>Займы, облигации, </a:t>
            </a:r>
            <a:br>
              <a:rPr lang="ru-RU" sz="1000" dirty="0">
                <a:latin typeface="+mn-lt"/>
              </a:rPr>
            </a:br>
            <a:r>
              <a:rPr lang="ru-RU" sz="1000" dirty="0">
                <a:latin typeface="+mn-lt"/>
              </a:rPr>
              <a:t>межмуниципальное бюджетирование и др.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5A2B727-1DF0-B363-35CE-9583CC5022D9}"/>
              </a:ext>
            </a:extLst>
          </p:cNvPr>
          <p:cNvSpPr txBox="1"/>
          <p:nvPr/>
        </p:nvSpPr>
        <p:spPr>
          <a:xfrm>
            <a:off x="8123713" y="4444804"/>
            <a:ext cx="3664542" cy="7694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800" b="0" i="0">
                <a:solidFill>
                  <a:srgbClr val="202124"/>
                </a:solidFill>
                <a:effectLst/>
                <a:latin typeface="Montserrat" panose="00000500000000000000" pitchFamily="2" charset="-52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ru-RU" sz="1000" dirty="0">
                <a:solidFill>
                  <a:schemeClr val="accent2"/>
                </a:solidFill>
                <a:latin typeface="+mn-lt"/>
              </a:rPr>
              <a:t>В 2024 г. Администрация Красноярска </a:t>
            </a:r>
            <a:r>
              <a:rPr lang="ru-RU" sz="1000" dirty="0">
                <a:latin typeface="+mn-lt"/>
              </a:rPr>
              <a:t>выпустила «зеленые облигации», объем эмиссии составил </a:t>
            </a:r>
            <a:r>
              <a:rPr lang="ru-RU" sz="1000" dirty="0">
                <a:solidFill>
                  <a:schemeClr val="accent2"/>
                </a:solidFill>
                <a:latin typeface="+mn-lt"/>
              </a:rPr>
              <a:t> 100 млн руб</a:t>
            </a:r>
            <a:r>
              <a:rPr lang="ru-RU" sz="1000" dirty="0">
                <a:latin typeface="+mn-lt"/>
              </a:rPr>
              <a:t>., срок обращения – </a:t>
            </a:r>
            <a:r>
              <a:rPr lang="ru-RU" sz="1000" dirty="0">
                <a:solidFill>
                  <a:schemeClr val="accent2"/>
                </a:solidFill>
                <a:latin typeface="+mn-lt"/>
              </a:rPr>
              <a:t>1 год. </a:t>
            </a:r>
            <a:r>
              <a:rPr lang="ru-RU" sz="1000" dirty="0">
                <a:latin typeface="+mn-lt"/>
              </a:rPr>
              <a:t>Полученные средства будут направлены </a:t>
            </a:r>
            <a:br>
              <a:rPr lang="ru-RU" sz="1000" dirty="0">
                <a:latin typeface="+mn-lt"/>
              </a:rPr>
            </a:br>
            <a:r>
              <a:rPr lang="ru-RU" sz="1000" dirty="0">
                <a:latin typeface="+mn-lt"/>
              </a:rPr>
              <a:t>на </a:t>
            </a:r>
            <a:r>
              <a:rPr lang="ru-RU" sz="1000" dirty="0">
                <a:solidFill>
                  <a:schemeClr val="accent2"/>
                </a:solidFill>
                <a:latin typeface="+mn-lt"/>
              </a:rPr>
              <a:t>озеленение территории </a:t>
            </a:r>
            <a:r>
              <a:rPr lang="ru-RU" sz="1000" dirty="0">
                <a:latin typeface="+mn-lt"/>
              </a:rPr>
              <a:t>(планируется высадить </a:t>
            </a:r>
            <a:br>
              <a:rPr lang="ru-RU" sz="1000" dirty="0">
                <a:latin typeface="+mn-lt"/>
              </a:rPr>
            </a:br>
            <a:r>
              <a:rPr lang="ru-RU" sz="1000" dirty="0">
                <a:latin typeface="+mn-lt"/>
              </a:rPr>
              <a:t>более 5 тыс. деревьев и кустарников)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DEF7E12-264C-7D92-E7D4-C8932AE2E97F}"/>
              </a:ext>
            </a:extLst>
          </p:cNvPr>
          <p:cNvSpPr txBox="1"/>
          <p:nvPr/>
        </p:nvSpPr>
        <p:spPr>
          <a:xfrm>
            <a:off x="334964" y="3123318"/>
            <a:ext cx="7477089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defRPr sz="800">
                <a:latin typeface="Montserrat" panose="020B0604020202020204" charset="-52"/>
              </a:defRPr>
            </a:lvl1pPr>
          </a:lstStyle>
          <a:p>
            <a:r>
              <a:rPr lang="ru-RU" sz="1600" b="1" dirty="0">
                <a:latin typeface="+mn-lt"/>
              </a:rPr>
              <a:t>Заявка подается и оценивается по </a:t>
            </a:r>
            <a:r>
              <a:rPr lang="ru-RU" sz="1600" b="1" dirty="0">
                <a:solidFill>
                  <a:schemeClr val="accent2"/>
                </a:solidFill>
                <a:latin typeface="+mn-lt"/>
              </a:rPr>
              <a:t>двум из трех </a:t>
            </a:r>
            <a:r>
              <a:rPr lang="ru-RU" sz="1600" b="1" dirty="0">
                <a:latin typeface="+mn-lt"/>
              </a:rPr>
              <a:t>направлений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696E096-D3C8-B6DC-5257-FF410E5A93B4}"/>
              </a:ext>
            </a:extLst>
          </p:cNvPr>
          <p:cNvSpPr txBox="1"/>
          <p:nvPr/>
        </p:nvSpPr>
        <p:spPr>
          <a:xfrm>
            <a:off x="626074" y="1936436"/>
            <a:ext cx="4947181" cy="111569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defRPr sz="800">
                <a:latin typeface="Montserrat" panose="020B0604020202020204" charset="-52"/>
              </a:defRPr>
            </a:lvl1pPr>
          </a:lstStyle>
          <a:p>
            <a:pPr>
              <a:spcAft>
                <a:spcPts val="300"/>
              </a:spcAft>
              <a:buClr>
                <a:schemeClr val="accent5"/>
              </a:buClr>
              <a:buSzPct val="110000"/>
            </a:pPr>
            <a:r>
              <a:rPr lang="ru-RU" sz="1000" dirty="0">
                <a:latin typeface="+mn-lt"/>
              </a:rPr>
              <a:t>Улучшение инвестиционного климата муниципального образования</a:t>
            </a:r>
          </a:p>
          <a:p>
            <a:pPr>
              <a:spcAft>
                <a:spcPts val="300"/>
              </a:spcAft>
              <a:buClr>
                <a:schemeClr val="accent5"/>
              </a:buClr>
              <a:buSzPct val="110000"/>
            </a:pPr>
            <a:r>
              <a:rPr lang="ru-RU" sz="1000" dirty="0">
                <a:latin typeface="+mn-lt"/>
              </a:rPr>
              <a:t>Оптимизацию расходов муниципального бюджета</a:t>
            </a:r>
          </a:p>
          <a:p>
            <a:pPr>
              <a:spcAft>
                <a:spcPts val="300"/>
              </a:spcAft>
              <a:buClr>
                <a:schemeClr val="accent5"/>
              </a:buClr>
              <a:buSzPct val="110000"/>
            </a:pPr>
            <a:r>
              <a:rPr lang="ru-RU" sz="1000" dirty="0">
                <a:latin typeface="+mn-lt"/>
              </a:rPr>
              <a:t>Внедрение цифровых решений в администрации муниципального образования</a:t>
            </a:r>
            <a:endParaRPr lang="en-US" sz="1000" dirty="0">
              <a:latin typeface="+mn-lt"/>
            </a:endParaRPr>
          </a:p>
          <a:p>
            <a:pPr>
              <a:spcAft>
                <a:spcPts val="300"/>
              </a:spcAft>
              <a:buClr>
                <a:schemeClr val="accent5"/>
              </a:buClr>
              <a:buSzPct val="110000"/>
            </a:pPr>
            <a:r>
              <a:rPr lang="ru-RU" sz="1000" dirty="0">
                <a:latin typeface="+mn-lt"/>
              </a:rPr>
              <a:t>Внедрение эффективных моделей управления имуществом и инфраструктурой</a:t>
            </a:r>
          </a:p>
          <a:p>
            <a:pPr>
              <a:spcAft>
                <a:spcPts val="300"/>
              </a:spcAft>
              <a:buClr>
                <a:schemeClr val="accent5"/>
              </a:buClr>
              <a:buSzPct val="110000"/>
            </a:pPr>
            <a:r>
              <a:rPr lang="ru-RU" sz="1000" dirty="0">
                <a:latin typeface="+mn-lt"/>
              </a:rPr>
              <a:t>Улучшение качества территориального планирования</a:t>
            </a:r>
          </a:p>
          <a:p>
            <a:pPr>
              <a:spcAft>
                <a:spcPts val="300"/>
              </a:spcAft>
              <a:buClr>
                <a:schemeClr val="accent5"/>
              </a:buClr>
              <a:buSzPct val="110000"/>
            </a:pPr>
            <a:r>
              <a:rPr lang="ru-RU" sz="1000" dirty="0">
                <a:latin typeface="+mn-lt"/>
              </a:rPr>
              <a:t>Увеличение доходов муниципального бюджета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F7233F3-1AF2-B907-FDB2-28C5ED28CE07}"/>
              </a:ext>
            </a:extLst>
          </p:cNvPr>
          <p:cNvSpPr txBox="1"/>
          <p:nvPr/>
        </p:nvSpPr>
        <p:spPr>
          <a:xfrm>
            <a:off x="6675397" y="2112312"/>
            <a:ext cx="4947181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defRPr sz="1000">
                <a:latin typeface="Montserrat" panose="020B0604020202020204" charset="-52"/>
              </a:defRPr>
            </a:lvl1pPr>
          </a:lstStyle>
          <a:p>
            <a:r>
              <a:rPr lang="ru-RU" dirty="0">
                <a:latin typeface="+mn-lt"/>
              </a:rPr>
              <a:t>Показатели характеризуют доходы и расходы бюджета МО, налоговые поступления, демографическую ситуацию, инвестиционную привлекательность, благосостояние населения (ориентировочные показатели)</a:t>
            </a:r>
          </a:p>
        </p:txBody>
      </p:sp>
      <p:sp>
        <p:nvSpPr>
          <p:cNvPr id="57" name="Оформление текста с цифровыми данными">
            <a:extLst>
              <a:ext uri="{FF2B5EF4-FFF2-40B4-BE49-F238E27FC236}">
                <a16:creationId xmlns:a16="http://schemas.microsoft.com/office/drawing/2014/main" id="{15CBB088-447C-4F1F-8313-D1EBB748F636}"/>
              </a:ext>
            </a:extLst>
          </p:cNvPr>
          <p:cNvSpPr txBox="1"/>
          <p:nvPr/>
        </p:nvSpPr>
        <p:spPr>
          <a:xfrm>
            <a:off x="349094" y="215481"/>
            <a:ext cx="9481398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Номинация «Повышение эффективности управления территорией»</a:t>
            </a:r>
          </a:p>
        </p:txBody>
      </p:sp>
      <p:pic>
        <p:nvPicPr>
          <p:cNvPr id="58" name="Изображение" descr="Изображение">
            <a:extLst>
              <a:ext uri="{FF2B5EF4-FFF2-40B4-BE49-F238E27FC236}">
                <a16:creationId xmlns:a16="http://schemas.microsoft.com/office/drawing/2014/main" id="{E647DA03-FF16-4B55-94EF-6697A8547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01C43FA0-4C17-4519-AE8E-581DF1CF7D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sp>
        <p:nvSpPr>
          <p:cNvPr id="60" name="Прямоугольник">
            <a:extLst>
              <a:ext uri="{FF2B5EF4-FFF2-40B4-BE49-F238E27FC236}">
                <a16:creationId xmlns:a16="http://schemas.microsoft.com/office/drawing/2014/main" id="{3E6FD34C-BEB9-402C-AB9B-75CDB7DE169C}"/>
              </a:ext>
            </a:extLst>
          </p:cNvPr>
          <p:cNvSpPr/>
          <p:nvPr/>
        </p:nvSpPr>
        <p:spPr>
          <a:xfrm>
            <a:off x="373858" y="634660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71C5E18-1578-496F-9094-DCD1878EA43B}"/>
              </a:ext>
            </a:extLst>
          </p:cNvPr>
          <p:cNvSpPr txBox="1"/>
          <p:nvPr/>
        </p:nvSpPr>
        <p:spPr>
          <a:xfrm>
            <a:off x="541118" y="918042"/>
            <a:ext cx="1216072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000" b="1" dirty="0">
                <a:solidFill>
                  <a:schemeClr val="tx1"/>
                </a:solidFill>
              </a:rPr>
              <a:t>Практика муниципального образования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3CA5972-4F30-4FD4-BF18-C168239B74FC}"/>
              </a:ext>
            </a:extLst>
          </p:cNvPr>
          <p:cNvSpPr txBox="1"/>
          <p:nvPr/>
        </p:nvSpPr>
        <p:spPr>
          <a:xfrm>
            <a:off x="2983105" y="918042"/>
            <a:ext cx="1753354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000" b="1" dirty="0">
                <a:solidFill>
                  <a:schemeClr val="tx1"/>
                </a:solidFill>
              </a:rPr>
              <a:t>Оценка показателей социально-экономического развития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EF585A0-07D1-4B83-B136-C0E16C4D4D5A}"/>
              </a:ext>
            </a:extLst>
          </p:cNvPr>
          <p:cNvSpPr txBox="1"/>
          <p:nvPr/>
        </p:nvSpPr>
        <p:spPr>
          <a:xfrm>
            <a:off x="5838664" y="918042"/>
            <a:ext cx="1574337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000" b="1" dirty="0">
                <a:solidFill>
                  <a:schemeClr val="tx1"/>
                </a:solidFill>
              </a:rPr>
              <a:t>Оценка практики </a:t>
            </a:r>
            <a:br>
              <a:rPr lang="en-US" sz="1000" b="1" dirty="0">
                <a:solidFill>
                  <a:schemeClr val="tx1"/>
                </a:solidFill>
              </a:rPr>
            </a:br>
            <a:r>
              <a:rPr lang="ru-RU" sz="1000" b="1" dirty="0">
                <a:solidFill>
                  <a:schemeClr val="tx1"/>
                </a:solidFill>
              </a:rPr>
              <a:t>по двум</a:t>
            </a:r>
            <a:r>
              <a:rPr lang="en-US" sz="1000" b="1" dirty="0">
                <a:solidFill>
                  <a:schemeClr val="tx1"/>
                </a:solidFill>
              </a:rPr>
              <a:t> </a:t>
            </a:r>
            <a:r>
              <a:rPr lang="ru-RU" sz="1000" b="1" dirty="0">
                <a:solidFill>
                  <a:schemeClr val="tx1"/>
                </a:solidFill>
              </a:rPr>
              <a:t>из трех направлений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7BC5A46-F45F-48D3-AA0A-5EB175260723}"/>
              </a:ext>
            </a:extLst>
          </p:cNvPr>
          <p:cNvSpPr txBox="1"/>
          <p:nvPr/>
        </p:nvSpPr>
        <p:spPr>
          <a:xfrm>
            <a:off x="8244527" y="918041"/>
            <a:ext cx="1078305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000" b="1" dirty="0">
                <a:solidFill>
                  <a:schemeClr val="tx1"/>
                </a:solidFill>
              </a:rPr>
              <a:t>Экспертная оценка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9A4926D-14D6-4F33-A70A-1AC59FC4B861}"/>
              </a:ext>
            </a:extLst>
          </p:cNvPr>
          <p:cNvSpPr txBox="1"/>
          <p:nvPr/>
        </p:nvSpPr>
        <p:spPr>
          <a:xfrm>
            <a:off x="10417277" y="918041"/>
            <a:ext cx="1078305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000" b="1" dirty="0">
                <a:solidFill>
                  <a:schemeClr val="tx1"/>
                </a:solidFill>
              </a:rPr>
              <a:t>Определение победителей</a:t>
            </a:r>
          </a:p>
        </p:txBody>
      </p:sp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33885120-8777-41AE-9182-33D1915849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9094" y="1933020"/>
            <a:ext cx="148466" cy="148466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E7A006E8-76CF-4A22-B4B1-EE676C8E78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9094" y="2124163"/>
            <a:ext cx="148466" cy="148466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3AE31A9C-BE07-4A8C-A622-460CE03CE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9094" y="2315306"/>
            <a:ext cx="148466" cy="148466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68827BAE-C33A-41CC-8551-9CFD02F5B8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9094" y="2506449"/>
            <a:ext cx="148466" cy="148466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BF419E99-F333-4E3A-B33C-190725234C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9094" y="2697592"/>
            <a:ext cx="148466" cy="148466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C89B8D28-64B7-4A4C-941B-19EA50C1D6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9094" y="2888734"/>
            <a:ext cx="148466" cy="14846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DF2D43A-891A-4523-AE54-493F8B8CDC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73437" y="2158669"/>
            <a:ext cx="426984" cy="415308"/>
          </a:xfrm>
          <a:prstGeom prst="rect">
            <a:avLst/>
          </a:prstGeom>
        </p:spPr>
      </p:pic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C5236953-E04C-4393-A8F4-912A1A368131}"/>
              </a:ext>
            </a:extLst>
          </p:cNvPr>
          <p:cNvCxnSpPr>
            <a:cxnSpLocks/>
          </p:cNvCxnSpPr>
          <p:nvPr/>
        </p:nvCxnSpPr>
        <p:spPr>
          <a:xfrm>
            <a:off x="410992" y="3771463"/>
            <a:ext cx="3664542" cy="0"/>
          </a:xfrm>
          <a:prstGeom prst="line">
            <a:avLst/>
          </a:prstGeom>
          <a:noFill/>
          <a:ln w="9525" cap="flat">
            <a:solidFill>
              <a:schemeClr val="accent2"/>
            </a:solidFill>
            <a:prstDash val="solid"/>
            <a:miter lim="400000"/>
            <a:headEnd type="non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0A9CC275-40E8-482B-9835-F66204891715}"/>
              </a:ext>
            </a:extLst>
          </p:cNvPr>
          <p:cNvCxnSpPr>
            <a:cxnSpLocks/>
          </p:cNvCxnSpPr>
          <p:nvPr/>
        </p:nvCxnSpPr>
        <p:spPr>
          <a:xfrm>
            <a:off x="4267352" y="3771463"/>
            <a:ext cx="3664542" cy="0"/>
          </a:xfrm>
          <a:prstGeom prst="line">
            <a:avLst/>
          </a:prstGeom>
          <a:noFill/>
          <a:ln w="9525" cap="flat">
            <a:solidFill>
              <a:schemeClr val="accent2"/>
            </a:solidFill>
            <a:prstDash val="solid"/>
            <a:miter lim="400000"/>
            <a:headEnd type="non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662B0E87-4041-457C-97C0-B8B127B77D8B}"/>
              </a:ext>
            </a:extLst>
          </p:cNvPr>
          <p:cNvCxnSpPr>
            <a:cxnSpLocks/>
          </p:cNvCxnSpPr>
          <p:nvPr/>
        </p:nvCxnSpPr>
        <p:spPr>
          <a:xfrm>
            <a:off x="8123713" y="3926911"/>
            <a:ext cx="3664542" cy="0"/>
          </a:xfrm>
          <a:prstGeom prst="line">
            <a:avLst/>
          </a:prstGeom>
          <a:noFill/>
          <a:ln w="9525" cap="flat">
            <a:solidFill>
              <a:schemeClr val="accent2"/>
            </a:solidFill>
            <a:prstDash val="solid"/>
            <a:miter lim="400000"/>
            <a:headEnd type="non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3" name="Прямая соединительная линия 82">
            <a:extLst>
              <a:ext uri="{FF2B5EF4-FFF2-40B4-BE49-F238E27FC236}">
                <a16:creationId xmlns:a16="http://schemas.microsoft.com/office/drawing/2014/main" id="{4391BB17-A1BB-48DB-A49B-4BD10B983628}"/>
              </a:ext>
            </a:extLst>
          </p:cNvPr>
          <p:cNvCxnSpPr>
            <a:cxnSpLocks/>
          </p:cNvCxnSpPr>
          <p:nvPr/>
        </p:nvCxnSpPr>
        <p:spPr>
          <a:xfrm>
            <a:off x="410992" y="4220197"/>
            <a:ext cx="3664542" cy="0"/>
          </a:xfrm>
          <a:prstGeom prst="line">
            <a:avLst/>
          </a:prstGeom>
          <a:noFill/>
          <a:ln w="9525" cap="flat">
            <a:solidFill>
              <a:schemeClr val="accent2"/>
            </a:solidFill>
            <a:prstDash val="solid"/>
            <a:miter lim="400000"/>
            <a:headEnd type="non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4" name="Прямая соединительная линия 83">
            <a:extLst>
              <a:ext uri="{FF2B5EF4-FFF2-40B4-BE49-F238E27FC236}">
                <a16:creationId xmlns:a16="http://schemas.microsoft.com/office/drawing/2014/main" id="{324E35F6-600E-4199-94BC-7A920F4E0941}"/>
              </a:ext>
            </a:extLst>
          </p:cNvPr>
          <p:cNvCxnSpPr>
            <a:cxnSpLocks/>
          </p:cNvCxnSpPr>
          <p:nvPr/>
        </p:nvCxnSpPr>
        <p:spPr>
          <a:xfrm>
            <a:off x="4267352" y="4516530"/>
            <a:ext cx="3664542" cy="0"/>
          </a:xfrm>
          <a:prstGeom prst="line">
            <a:avLst/>
          </a:prstGeom>
          <a:noFill/>
          <a:ln w="9525" cap="flat">
            <a:solidFill>
              <a:schemeClr val="accent2"/>
            </a:solidFill>
            <a:prstDash val="solid"/>
            <a:miter lim="400000"/>
            <a:headEnd type="non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5" name="Прямая соединительная линия 84">
            <a:extLst>
              <a:ext uri="{FF2B5EF4-FFF2-40B4-BE49-F238E27FC236}">
                <a16:creationId xmlns:a16="http://schemas.microsoft.com/office/drawing/2014/main" id="{5F1AC2CF-E00D-4BC2-A47B-E2F659A992E6}"/>
              </a:ext>
            </a:extLst>
          </p:cNvPr>
          <p:cNvCxnSpPr>
            <a:cxnSpLocks/>
          </p:cNvCxnSpPr>
          <p:nvPr/>
        </p:nvCxnSpPr>
        <p:spPr>
          <a:xfrm>
            <a:off x="8123713" y="4375645"/>
            <a:ext cx="3664542" cy="0"/>
          </a:xfrm>
          <a:prstGeom prst="line">
            <a:avLst/>
          </a:prstGeom>
          <a:noFill/>
          <a:ln w="9525" cap="flat">
            <a:solidFill>
              <a:schemeClr val="accent2"/>
            </a:solidFill>
            <a:prstDash val="solid"/>
            <a:miter lim="400000"/>
            <a:headEnd type="non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371DF394-9B67-4939-B190-E2356FC60E51}"/>
              </a:ext>
            </a:extLst>
          </p:cNvPr>
          <p:cNvSpPr/>
          <p:nvPr/>
        </p:nvSpPr>
        <p:spPr>
          <a:xfrm>
            <a:off x="0" y="5879333"/>
            <a:ext cx="12192000" cy="553996"/>
          </a:xfrm>
          <a:prstGeom prst="rect">
            <a:avLst/>
          </a:prstGeom>
          <a:gradFill>
            <a:gsLst>
              <a:gs pos="0">
                <a:srgbClr val="29A3CD"/>
              </a:gs>
              <a:gs pos="100000">
                <a:srgbClr val="1E77BC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1374A01-BB1D-482E-AD48-C3B5947EBA1C}"/>
              </a:ext>
            </a:extLst>
          </p:cNvPr>
          <p:cNvSpPr txBox="1"/>
          <p:nvPr/>
        </p:nvSpPr>
        <p:spPr>
          <a:xfrm>
            <a:off x="543833" y="5987054"/>
            <a:ext cx="959412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Предпосылки реализации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B9060F20-DD83-4F38-8657-42779EECFBAE}"/>
              </a:ext>
            </a:extLst>
          </p:cNvPr>
          <p:cNvSpPr txBox="1"/>
          <p:nvPr/>
        </p:nvSpPr>
        <p:spPr>
          <a:xfrm>
            <a:off x="4340775" y="5987054"/>
            <a:ext cx="815412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Результаты </a:t>
            </a:r>
          </a:p>
          <a:p>
            <a:r>
              <a:rPr lang="ru-RU" sz="1100" dirty="0">
                <a:solidFill>
                  <a:schemeClr val="bg1"/>
                </a:solidFill>
              </a:rPr>
              <a:t>реализации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A598AD9-E750-4A15-8E4A-DF38FC6D4A3D}"/>
              </a:ext>
            </a:extLst>
          </p:cNvPr>
          <p:cNvSpPr txBox="1"/>
          <p:nvPr/>
        </p:nvSpPr>
        <p:spPr>
          <a:xfrm>
            <a:off x="5712544" y="5987054"/>
            <a:ext cx="1175412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Тиражируемость практики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F7BEAF33-E3A2-459E-B6E8-F9DAC90927E0}"/>
              </a:ext>
            </a:extLst>
          </p:cNvPr>
          <p:cNvSpPr txBox="1"/>
          <p:nvPr/>
        </p:nvSpPr>
        <p:spPr>
          <a:xfrm>
            <a:off x="7444313" y="5987054"/>
            <a:ext cx="1427412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Инновационность </a:t>
            </a:r>
            <a:br>
              <a:rPr lang="en-US" sz="1100" dirty="0">
                <a:solidFill>
                  <a:schemeClr val="bg1"/>
                </a:solidFill>
              </a:rPr>
            </a:br>
            <a:r>
              <a:rPr lang="ru-RU" sz="1100" dirty="0">
                <a:solidFill>
                  <a:schemeClr val="bg1"/>
                </a:solidFill>
              </a:rPr>
              <a:t>и качество решений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90B64598-9D5F-47D5-9B46-46BE559A1289}"/>
              </a:ext>
            </a:extLst>
          </p:cNvPr>
          <p:cNvSpPr txBox="1"/>
          <p:nvPr/>
        </p:nvSpPr>
        <p:spPr>
          <a:xfrm>
            <a:off x="9428084" y="5987054"/>
            <a:ext cx="2220081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Эффективность взаимодействия </a:t>
            </a:r>
            <a:br>
              <a:rPr lang="en-US" sz="1100" dirty="0">
                <a:solidFill>
                  <a:schemeClr val="bg1"/>
                </a:solidFill>
              </a:rPr>
            </a:br>
            <a:r>
              <a:rPr lang="ru-RU" sz="1100" dirty="0">
                <a:solidFill>
                  <a:schemeClr val="bg1"/>
                </a:solidFill>
              </a:rPr>
              <a:t>с гражданами и бизнесом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287C2682-67E5-4655-B2A6-9223BE7F4B69}"/>
              </a:ext>
            </a:extLst>
          </p:cNvPr>
          <p:cNvSpPr txBox="1"/>
          <p:nvPr/>
        </p:nvSpPr>
        <p:spPr>
          <a:xfrm>
            <a:off x="2059602" y="5987054"/>
            <a:ext cx="1724816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План реализации </a:t>
            </a:r>
            <a:br>
              <a:rPr lang="en-US" sz="1100" dirty="0">
                <a:solidFill>
                  <a:schemeClr val="bg1"/>
                </a:solidFill>
              </a:rPr>
            </a:br>
            <a:r>
              <a:rPr lang="ru-RU" sz="1100" dirty="0">
                <a:solidFill>
                  <a:schemeClr val="bg1"/>
                </a:solidFill>
              </a:rPr>
              <a:t>и перечень мероприятий</a:t>
            </a:r>
          </a:p>
        </p:txBody>
      </p:sp>
      <p:sp>
        <p:nvSpPr>
          <p:cNvPr id="99" name="Полилиния: фигура 98">
            <a:extLst>
              <a:ext uri="{FF2B5EF4-FFF2-40B4-BE49-F238E27FC236}">
                <a16:creationId xmlns:a16="http://schemas.microsoft.com/office/drawing/2014/main" id="{055B671C-C40F-4A4A-AD2E-62137F8DCCBC}"/>
              </a:ext>
            </a:extLst>
          </p:cNvPr>
          <p:cNvSpPr/>
          <p:nvPr/>
        </p:nvSpPr>
        <p:spPr>
          <a:xfrm>
            <a:off x="1654818" y="5992504"/>
            <a:ext cx="253211" cy="327654"/>
          </a:xfrm>
          <a:custGeom>
            <a:avLst/>
            <a:gdLst>
              <a:gd name="connsiteX0" fmla="*/ 962118 w 976855"/>
              <a:gd name="connsiteY0" fmla="*/ 593642 h 1264045"/>
              <a:gd name="connsiteX1" fmla="*/ 445009 w 976855"/>
              <a:gd name="connsiteY1" fmla="*/ 19076 h 1264045"/>
              <a:gd name="connsiteX2" fmla="*/ 402261 w 976855"/>
              <a:gd name="connsiteY2" fmla="*/ 0 h 1264045"/>
              <a:gd name="connsiteX3" fmla="*/ 57521 w 976855"/>
              <a:gd name="connsiteY3" fmla="*/ 0 h 1264045"/>
              <a:gd name="connsiteX4" fmla="*/ 5006 w 976855"/>
              <a:gd name="connsiteY4" fmla="*/ 34014 h 1264045"/>
              <a:gd name="connsiteX5" fmla="*/ 14774 w 976855"/>
              <a:gd name="connsiteY5" fmla="*/ 95838 h 1264045"/>
              <a:gd name="connsiteX6" fmla="*/ 497294 w 976855"/>
              <a:gd name="connsiteY6" fmla="*/ 632023 h 1264045"/>
              <a:gd name="connsiteX7" fmla="*/ 14774 w 976855"/>
              <a:gd name="connsiteY7" fmla="*/ 1168093 h 1264045"/>
              <a:gd name="connsiteX8" fmla="*/ 5006 w 976855"/>
              <a:gd name="connsiteY8" fmla="*/ 1229916 h 1264045"/>
              <a:gd name="connsiteX9" fmla="*/ 57521 w 976855"/>
              <a:gd name="connsiteY9" fmla="*/ 1264045 h 1264045"/>
              <a:gd name="connsiteX10" fmla="*/ 402261 w 976855"/>
              <a:gd name="connsiteY10" fmla="*/ 1264045 h 1264045"/>
              <a:gd name="connsiteX11" fmla="*/ 445009 w 976855"/>
              <a:gd name="connsiteY11" fmla="*/ 1245085 h 1264045"/>
              <a:gd name="connsiteX12" fmla="*/ 962118 w 976855"/>
              <a:gd name="connsiteY12" fmla="*/ 670519 h 1264045"/>
              <a:gd name="connsiteX13" fmla="*/ 962118 w 976855"/>
              <a:gd name="connsiteY13" fmla="*/ 593642 h 1264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76855" h="1264045">
                <a:moveTo>
                  <a:pt x="962118" y="593642"/>
                </a:moveTo>
                <a:lnTo>
                  <a:pt x="445009" y="19076"/>
                </a:lnTo>
                <a:cubicBezTo>
                  <a:pt x="433977" y="6895"/>
                  <a:pt x="418578" y="0"/>
                  <a:pt x="402261" y="0"/>
                </a:cubicBezTo>
                <a:lnTo>
                  <a:pt x="57521" y="0"/>
                </a:lnTo>
                <a:cubicBezTo>
                  <a:pt x="34850" y="24"/>
                  <a:pt x="14299" y="13336"/>
                  <a:pt x="5006" y="34014"/>
                </a:cubicBezTo>
                <a:cubicBezTo>
                  <a:pt x="-4187" y="54814"/>
                  <a:pt x="-395" y="79060"/>
                  <a:pt x="14774" y="95838"/>
                </a:cubicBezTo>
                <a:lnTo>
                  <a:pt x="497294" y="632023"/>
                </a:lnTo>
                <a:lnTo>
                  <a:pt x="14774" y="1168093"/>
                </a:lnTo>
                <a:cubicBezTo>
                  <a:pt x="-395" y="1184985"/>
                  <a:pt x="-4302" y="1209232"/>
                  <a:pt x="5006" y="1229916"/>
                </a:cubicBezTo>
                <a:cubicBezTo>
                  <a:pt x="14314" y="1250715"/>
                  <a:pt x="34883" y="1264045"/>
                  <a:pt x="57521" y="1264045"/>
                </a:cubicBezTo>
                <a:lnTo>
                  <a:pt x="402261" y="1264045"/>
                </a:lnTo>
                <a:cubicBezTo>
                  <a:pt x="418578" y="1264045"/>
                  <a:pt x="433977" y="1257036"/>
                  <a:pt x="445009" y="1245085"/>
                </a:cubicBezTo>
                <a:lnTo>
                  <a:pt x="962118" y="670519"/>
                </a:lnTo>
                <a:cubicBezTo>
                  <a:pt x="981768" y="648685"/>
                  <a:pt x="981768" y="615360"/>
                  <a:pt x="962118" y="593642"/>
                </a:cubicBezTo>
                <a:close/>
              </a:path>
            </a:pathLst>
          </a:custGeom>
          <a:solidFill>
            <a:schemeClr val="bg1"/>
          </a:solidFill>
          <a:ln w="3572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00" name="Полилиния: фигура 99">
            <a:extLst>
              <a:ext uri="{FF2B5EF4-FFF2-40B4-BE49-F238E27FC236}">
                <a16:creationId xmlns:a16="http://schemas.microsoft.com/office/drawing/2014/main" id="{A6D7E17E-0D16-4097-9298-5A82B30BDA79}"/>
              </a:ext>
            </a:extLst>
          </p:cNvPr>
          <p:cNvSpPr/>
          <p:nvPr/>
        </p:nvSpPr>
        <p:spPr>
          <a:xfrm>
            <a:off x="3935991" y="5992504"/>
            <a:ext cx="253211" cy="327654"/>
          </a:xfrm>
          <a:custGeom>
            <a:avLst/>
            <a:gdLst>
              <a:gd name="connsiteX0" fmla="*/ 962118 w 976855"/>
              <a:gd name="connsiteY0" fmla="*/ 593642 h 1264045"/>
              <a:gd name="connsiteX1" fmla="*/ 445009 w 976855"/>
              <a:gd name="connsiteY1" fmla="*/ 19076 h 1264045"/>
              <a:gd name="connsiteX2" fmla="*/ 402261 w 976855"/>
              <a:gd name="connsiteY2" fmla="*/ 0 h 1264045"/>
              <a:gd name="connsiteX3" fmla="*/ 57521 w 976855"/>
              <a:gd name="connsiteY3" fmla="*/ 0 h 1264045"/>
              <a:gd name="connsiteX4" fmla="*/ 5006 w 976855"/>
              <a:gd name="connsiteY4" fmla="*/ 34014 h 1264045"/>
              <a:gd name="connsiteX5" fmla="*/ 14774 w 976855"/>
              <a:gd name="connsiteY5" fmla="*/ 95838 h 1264045"/>
              <a:gd name="connsiteX6" fmla="*/ 497294 w 976855"/>
              <a:gd name="connsiteY6" fmla="*/ 632023 h 1264045"/>
              <a:gd name="connsiteX7" fmla="*/ 14774 w 976855"/>
              <a:gd name="connsiteY7" fmla="*/ 1168093 h 1264045"/>
              <a:gd name="connsiteX8" fmla="*/ 5006 w 976855"/>
              <a:gd name="connsiteY8" fmla="*/ 1229916 h 1264045"/>
              <a:gd name="connsiteX9" fmla="*/ 57521 w 976855"/>
              <a:gd name="connsiteY9" fmla="*/ 1264045 h 1264045"/>
              <a:gd name="connsiteX10" fmla="*/ 402261 w 976855"/>
              <a:gd name="connsiteY10" fmla="*/ 1264045 h 1264045"/>
              <a:gd name="connsiteX11" fmla="*/ 445009 w 976855"/>
              <a:gd name="connsiteY11" fmla="*/ 1245085 h 1264045"/>
              <a:gd name="connsiteX12" fmla="*/ 962118 w 976855"/>
              <a:gd name="connsiteY12" fmla="*/ 670519 h 1264045"/>
              <a:gd name="connsiteX13" fmla="*/ 962118 w 976855"/>
              <a:gd name="connsiteY13" fmla="*/ 593642 h 1264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76855" h="1264045">
                <a:moveTo>
                  <a:pt x="962118" y="593642"/>
                </a:moveTo>
                <a:lnTo>
                  <a:pt x="445009" y="19076"/>
                </a:lnTo>
                <a:cubicBezTo>
                  <a:pt x="433977" y="6895"/>
                  <a:pt x="418578" y="0"/>
                  <a:pt x="402261" y="0"/>
                </a:cubicBezTo>
                <a:lnTo>
                  <a:pt x="57521" y="0"/>
                </a:lnTo>
                <a:cubicBezTo>
                  <a:pt x="34850" y="24"/>
                  <a:pt x="14299" y="13336"/>
                  <a:pt x="5006" y="34014"/>
                </a:cubicBezTo>
                <a:cubicBezTo>
                  <a:pt x="-4187" y="54814"/>
                  <a:pt x="-395" y="79060"/>
                  <a:pt x="14774" y="95838"/>
                </a:cubicBezTo>
                <a:lnTo>
                  <a:pt x="497294" y="632023"/>
                </a:lnTo>
                <a:lnTo>
                  <a:pt x="14774" y="1168093"/>
                </a:lnTo>
                <a:cubicBezTo>
                  <a:pt x="-395" y="1184985"/>
                  <a:pt x="-4302" y="1209232"/>
                  <a:pt x="5006" y="1229916"/>
                </a:cubicBezTo>
                <a:cubicBezTo>
                  <a:pt x="14314" y="1250715"/>
                  <a:pt x="34883" y="1264045"/>
                  <a:pt x="57521" y="1264045"/>
                </a:cubicBezTo>
                <a:lnTo>
                  <a:pt x="402261" y="1264045"/>
                </a:lnTo>
                <a:cubicBezTo>
                  <a:pt x="418578" y="1264045"/>
                  <a:pt x="433977" y="1257036"/>
                  <a:pt x="445009" y="1245085"/>
                </a:cubicBezTo>
                <a:lnTo>
                  <a:pt x="962118" y="670519"/>
                </a:lnTo>
                <a:cubicBezTo>
                  <a:pt x="981768" y="648685"/>
                  <a:pt x="981768" y="615360"/>
                  <a:pt x="962118" y="593642"/>
                </a:cubicBezTo>
                <a:close/>
              </a:path>
            </a:pathLst>
          </a:custGeom>
          <a:solidFill>
            <a:schemeClr val="bg1"/>
          </a:solidFill>
          <a:ln w="3572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01" name="Полилиния: фигура 100">
            <a:extLst>
              <a:ext uri="{FF2B5EF4-FFF2-40B4-BE49-F238E27FC236}">
                <a16:creationId xmlns:a16="http://schemas.microsoft.com/office/drawing/2014/main" id="{31239EF2-7AA6-4A0C-8BAD-8BED479BD650}"/>
              </a:ext>
            </a:extLst>
          </p:cNvPr>
          <p:cNvSpPr/>
          <p:nvPr/>
        </p:nvSpPr>
        <p:spPr>
          <a:xfrm>
            <a:off x="5307760" y="5992504"/>
            <a:ext cx="253211" cy="327654"/>
          </a:xfrm>
          <a:custGeom>
            <a:avLst/>
            <a:gdLst>
              <a:gd name="connsiteX0" fmla="*/ 962118 w 976855"/>
              <a:gd name="connsiteY0" fmla="*/ 593642 h 1264045"/>
              <a:gd name="connsiteX1" fmla="*/ 445009 w 976855"/>
              <a:gd name="connsiteY1" fmla="*/ 19076 h 1264045"/>
              <a:gd name="connsiteX2" fmla="*/ 402261 w 976855"/>
              <a:gd name="connsiteY2" fmla="*/ 0 h 1264045"/>
              <a:gd name="connsiteX3" fmla="*/ 57521 w 976855"/>
              <a:gd name="connsiteY3" fmla="*/ 0 h 1264045"/>
              <a:gd name="connsiteX4" fmla="*/ 5006 w 976855"/>
              <a:gd name="connsiteY4" fmla="*/ 34014 h 1264045"/>
              <a:gd name="connsiteX5" fmla="*/ 14774 w 976855"/>
              <a:gd name="connsiteY5" fmla="*/ 95838 h 1264045"/>
              <a:gd name="connsiteX6" fmla="*/ 497294 w 976855"/>
              <a:gd name="connsiteY6" fmla="*/ 632023 h 1264045"/>
              <a:gd name="connsiteX7" fmla="*/ 14774 w 976855"/>
              <a:gd name="connsiteY7" fmla="*/ 1168093 h 1264045"/>
              <a:gd name="connsiteX8" fmla="*/ 5006 w 976855"/>
              <a:gd name="connsiteY8" fmla="*/ 1229916 h 1264045"/>
              <a:gd name="connsiteX9" fmla="*/ 57521 w 976855"/>
              <a:gd name="connsiteY9" fmla="*/ 1264045 h 1264045"/>
              <a:gd name="connsiteX10" fmla="*/ 402261 w 976855"/>
              <a:gd name="connsiteY10" fmla="*/ 1264045 h 1264045"/>
              <a:gd name="connsiteX11" fmla="*/ 445009 w 976855"/>
              <a:gd name="connsiteY11" fmla="*/ 1245085 h 1264045"/>
              <a:gd name="connsiteX12" fmla="*/ 962118 w 976855"/>
              <a:gd name="connsiteY12" fmla="*/ 670519 h 1264045"/>
              <a:gd name="connsiteX13" fmla="*/ 962118 w 976855"/>
              <a:gd name="connsiteY13" fmla="*/ 593642 h 1264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76855" h="1264045">
                <a:moveTo>
                  <a:pt x="962118" y="593642"/>
                </a:moveTo>
                <a:lnTo>
                  <a:pt x="445009" y="19076"/>
                </a:lnTo>
                <a:cubicBezTo>
                  <a:pt x="433977" y="6895"/>
                  <a:pt x="418578" y="0"/>
                  <a:pt x="402261" y="0"/>
                </a:cubicBezTo>
                <a:lnTo>
                  <a:pt x="57521" y="0"/>
                </a:lnTo>
                <a:cubicBezTo>
                  <a:pt x="34850" y="24"/>
                  <a:pt x="14299" y="13336"/>
                  <a:pt x="5006" y="34014"/>
                </a:cubicBezTo>
                <a:cubicBezTo>
                  <a:pt x="-4187" y="54814"/>
                  <a:pt x="-395" y="79060"/>
                  <a:pt x="14774" y="95838"/>
                </a:cubicBezTo>
                <a:lnTo>
                  <a:pt x="497294" y="632023"/>
                </a:lnTo>
                <a:lnTo>
                  <a:pt x="14774" y="1168093"/>
                </a:lnTo>
                <a:cubicBezTo>
                  <a:pt x="-395" y="1184985"/>
                  <a:pt x="-4302" y="1209232"/>
                  <a:pt x="5006" y="1229916"/>
                </a:cubicBezTo>
                <a:cubicBezTo>
                  <a:pt x="14314" y="1250715"/>
                  <a:pt x="34883" y="1264045"/>
                  <a:pt x="57521" y="1264045"/>
                </a:cubicBezTo>
                <a:lnTo>
                  <a:pt x="402261" y="1264045"/>
                </a:lnTo>
                <a:cubicBezTo>
                  <a:pt x="418578" y="1264045"/>
                  <a:pt x="433977" y="1257036"/>
                  <a:pt x="445009" y="1245085"/>
                </a:cubicBezTo>
                <a:lnTo>
                  <a:pt x="962118" y="670519"/>
                </a:lnTo>
                <a:cubicBezTo>
                  <a:pt x="981768" y="648685"/>
                  <a:pt x="981768" y="615360"/>
                  <a:pt x="962118" y="593642"/>
                </a:cubicBezTo>
                <a:close/>
              </a:path>
            </a:pathLst>
          </a:custGeom>
          <a:solidFill>
            <a:schemeClr val="bg1"/>
          </a:solidFill>
          <a:ln w="3572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02" name="Полилиния: фигура 101">
            <a:extLst>
              <a:ext uri="{FF2B5EF4-FFF2-40B4-BE49-F238E27FC236}">
                <a16:creationId xmlns:a16="http://schemas.microsoft.com/office/drawing/2014/main" id="{8847CB21-2F6E-4961-AB89-18839C492DCF}"/>
              </a:ext>
            </a:extLst>
          </p:cNvPr>
          <p:cNvSpPr/>
          <p:nvPr/>
        </p:nvSpPr>
        <p:spPr>
          <a:xfrm>
            <a:off x="7039529" y="5992504"/>
            <a:ext cx="253211" cy="327654"/>
          </a:xfrm>
          <a:custGeom>
            <a:avLst/>
            <a:gdLst>
              <a:gd name="connsiteX0" fmla="*/ 962118 w 976855"/>
              <a:gd name="connsiteY0" fmla="*/ 593642 h 1264045"/>
              <a:gd name="connsiteX1" fmla="*/ 445009 w 976855"/>
              <a:gd name="connsiteY1" fmla="*/ 19076 h 1264045"/>
              <a:gd name="connsiteX2" fmla="*/ 402261 w 976855"/>
              <a:gd name="connsiteY2" fmla="*/ 0 h 1264045"/>
              <a:gd name="connsiteX3" fmla="*/ 57521 w 976855"/>
              <a:gd name="connsiteY3" fmla="*/ 0 h 1264045"/>
              <a:gd name="connsiteX4" fmla="*/ 5006 w 976855"/>
              <a:gd name="connsiteY4" fmla="*/ 34014 h 1264045"/>
              <a:gd name="connsiteX5" fmla="*/ 14774 w 976855"/>
              <a:gd name="connsiteY5" fmla="*/ 95838 h 1264045"/>
              <a:gd name="connsiteX6" fmla="*/ 497294 w 976855"/>
              <a:gd name="connsiteY6" fmla="*/ 632023 h 1264045"/>
              <a:gd name="connsiteX7" fmla="*/ 14774 w 976855"/>
              <a:gd name="connsiteY7" fmla="*/ 1168093 h 1264045"/>
              <a:gd name="connsiteX8" fmla="*/ 5006 w 976855"/>
              <a:gd name="connsiteY8" fmla="*/ 1229916 h 1264045"/>
              <a:gd name="connsiteX9" fmla="*/ 57521 w 976855"/>
              <a:gd name="connsiteY9" fmla="*/ 1264045 h 1264045"/>
              <a:gd name="connsiteX10" fmla="*/ 402261 w 976855"/>
              <a:gd name="connsiteY10" fmla="*/ 1264045 h 1264045"/>
              <a:gd name="connsiteX11" fmla="*/ 445009 w 976855"/>
              <a:gd name="connsiteY11" fmla="*/ 1245085 h 1264045"/>
              <a:gd name="connsiteX12" fmla="*/ 962118 w 976855"/>
              <a:gd name="connsiteY12" fmla="*/ 670519 h 1264045"/>
              <a:gd name="connsiteX13" fmla="*/ 962118 w 976855"/>
              <a:gd name="connsiteY13" fmla="*/ 593642 h 1264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76855" h="1264045">
                <a:moveTo>
                  <a:pt x="962118" y="593642"/>
                </a:moveTo>
                <a:lnTo>
                  <a:pt x="445009" y="19076"/>
                </a:lnTo>
                <a:cubicBezTo>
                  <a:pt x="433977" y="6895"/>
                  <a:pt x="418578" y="0"/>
                  <a:pt x="402261" y="0"/>
                </a:cubicBezTo>
                <a:lnTo>
                  <a:pt x="57521" y="0"/>
                </a:lnTo>
                <a:cubicBezTo>
                  <a:pt x="34850" y="24"/>
                  <a:pt x="14299" y="13336"/>
                  <a:pt x="5006" y="34014"/>
                </a:cubicBezTo>
                <a:cubicBezTo>
                  <a:pt x="-4187" y="54814"/>
                  <a:pt x="-395" y="79060"/>
                  <a:pt x="14774" y="95838"/>
                </a:cubicBezTo>
                <a:lnTo>
                  <a:pt x="497294" y="632023"/>
                </a:lnTo>
                <a:lnTo>
                  <a:pt x="14774" y="1168093"/>
                </a:lnTo>
                <a:cubicBezTo>
                  <a:pt x="-395" y="1184985"/>
                  <a:pt x="-4302" y="1209232"/>
                  <a:pt x="5006" y="1229916"/>
                </a:cubicBezTo>
                <a:cubicBezTo>
                  <a:pt x="14314" y="1250715"/>
                  <a:pt x="34883" y="1264045"/>
                  <a:pt x="57521" y="1264045"/>
                </a:cubicBezTo>
                <a:lnTo>
                  <a:pt x="402261" y="1264045"/>
                </a:lnTo>
                <a:cubicBezTo>
                  <a:pt x="418578" y="1264045"/>
                  <a:pt x="433977" y="1257036"/>
                  <a:pt x="445009" y="1245085"/>
                </a:cubicBezTo>
                <a:lnTo>
                  <a:pt x="962118" y="670519"/>
                </a:lnTo>
                <a:cubicBezTo>
                  <a:pt x="981768" y="648685"/>
                  <a:pt x="981768" y="615360"/>
                  <a:pt x="962118" y="593642"/>
                </a:cubicBezTo>
                <a:close/>
              </a:path>
            </a:pathLst>
          </a:custGeom>
          <a:solidFill>
            <a:schemeClr val="bg1"/>
          </a:solidFill>
          <a:ln w="3572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03" name="Полилиния: фигура 102">
            <a:extLst>
              <a:ext uri="{FF2B5EF4-FFF2-40B4-BE49-F238E27FC236}">
                <a16:creationId xmlns:a16="http://schemas.microsoft.com/office/drawing/2014/main" id="{4F5D92CD-D18F-459F-9462-E6EACF545B99}"/>
              </a:ext>
            </a:extLst>
          </p:cNvPr>
          <p:cNvSpPr/>
          <p:nvPr/>
        </p:nvSpPr>
        <p:spPr>
          <a:xfrm>
            <a:off x="9023298" y="5992504"/>
            <a:ext cx="253211" cy="327654"/>
          </a:xfrm>
          <a:custGeom>
            <a:avLst/>
            <a:gdLst>
              <a:gd name="connsiteX0" fmla="*/ 962118 w 976855"/>
              <a:gd name="connsiteY0" fmla="*/ 593642 h 1264045"/>
              <a:gd name="connsiteX1" fmla="*/ 445009 w 976855"/>
              <a:gd name="connsiteY1" fmla="*/ 19076 h 1264045"/>
              <a:gd name="connsiteX2" fmla="*/ 402261 w 976855"/>
              <a:gd name="connsiteY2" fmla="*/ 0 h 1264045"/>
              <a:gd name="connsiteX3" fmla="*/ 57521 w 976855"/>
              <a:gd name="connsiteY3" fmla="*/ 0 h 1264045"/>
              <a:gd name="connsiteX4" fmla="*/ 5006 w 976855"/>
              <a:gd name="connsiteY4" fmla="*/ 34014 h 1264045"/>
              <a:gd name="connsiteX5" fmla="*/ 14774 w 976855"/>
              <a:gd name="connsiteY5" fmla="*/ 95838 h 1264045"/>
              <a:gd name="connsiteX6" fmla="*/ 497294 w 976855"/>
              <a:gd name="connsiteY6" fmla="*/ 632023 h 1264045"/>
              <a:gd name="connsiteX7" fmla="*/ 14774 w 976855"/>
              <a:gd name="connsiteY7" fmla="*/ 1168093 h 1264045"/>
              <a:gd name="connsiteX8" fmla="*/ 5006 w 976855"/>
              <a:gd name="connsiteY8" fmla="*/ 1229916 h 1264045"/>
              <a:gd name="connsiteX9" fmla="*/ 57521 w 976855"/>
              <a:gd name="connsiteY9" fmla="*/ 1264045 h 1264045"/>
              <a:gd name="connsiteX10" fmla="*/ 402261 w 976855"/>
              <a:gd name="connsiteY10" fmla="*/ 1264045 h 1264045"/>
              <a:gd name="connsiteX11" fmla="*/ 445009 w 976855"/>
              <a:gd name="connsiteY11" fmla="*/ 1245085 h 1264045"/>
              <a:gd name="connsiteX12" fmla="*/ 962118 w 976855"/>
              <a:gd name="connsiteY12" fmla="*/ 670519 h 1264045"/>
              <a:gd name="connsiteX13" fmla="*/ 962118 w 976855"/>
              <a:gd name="connsiteY13" fmla="*/ 593642 h 1264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76855" h="1264045">
                <a:moveTo>
                  <a:pt x="962118" y="593642"/>
                </a:moveTo>
                <a:lnTo>
                  <a:pt x="445009" y="19076"/>
                </a:lnTo>
                <a:cubicBezTo>
                  <a:pt x="433977" y="6895"/>
                  <a:pt x="418578" y="0"/>
                  <a:pt x="402261" y="0"/>
                </a:cubicBezTo>
                <a:lnTo>
                  <a:pt x="57521" y="0"/>
                </a:lnTo>
                <a:cubicBezTo>
                  <a:pt x="34850" y="24"/>
                  <a:pt x="14299" y="13336"/>
                  <a:pt x="5006" y="34014"/>
                </a:cubicBezTo>
                <a:cubicBezTo>
                  <a:pt x="-4187" y="54814"/>
                  <a:pt x="-395" y="79060"/>
                  <a:pt x="14774" y="95838"/>
                </a:cubicBezTo>
                <a:lnTo>
                  <a:pt x="497294" y="632023"/>
                </a:lnTo>
                <a:lnTo>
                  <a:pt x="14774" y="1168093"/>
                </a:lnTo>
                <a:cubicBezTo>
                  <a:pt x="-395" y="1184985"/>
                  <a:pt x="-4302" y="1209232"/>
                  <a:pt x="5006" y="1229916"/>
                </a:cubicBezTo>
                <a:cubicBezTo>
                  <a:pt x="14314" y="1250715"/>
                  <a:pt x="34883" y="1264045"/>
                  <a:pt x="57521" y="1264045"/>
                </a:cubicBezTo>
                <a:lnTo>
                  <a:pt x="402261" y="1264045"/>
                </a:lnTo>
                <a:cubicBezTo>
                  <a:pt x="418578" y="1264045"/>
                  <a:pt x="433977" y="1257036"/>
                  <a:pt x="445009" y="1245085"/>
                </a:cubicBezTo>
                <a:lnTo>
                  <a:pt x="962118" y="670519"/>
                </a:lnTo>
                <a:cubicBezTo>
                  <a:pt x="981768" y="648685"/>
                  <a:pt x="981768" y="615360"/>
                  <a:pt x="962118" y="593642"/>
                </a:cubicBezTo>
                <a:close/>
              </a:path>
            </a:pathLst>
          </a:custGeom>
          <a:solidFill>
            <a:schemeClr val="bg1"/>
          </a:solidFill>
          <a:ln w="3572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05" name="Заголовок 1">
            <a:extLst>
              <a:ext uri="{FF2B5EF4-FFF2-40B4-BE49-F238E27FC236}">
                <a16:creationId xmlns:a16="http://schemas.microsoft.com/office/drawing/2014/main" id="{17CAF5DC-5AF6-459A-9CAE-4AB2ECB37CBF}"/>
              </a:ext>
            </a:extLst>
          </p:cNvPr>
          <p:cNvSpPr txBox="1">
            <a:spLocks/>
          </p:cNvSpPr>
          <p:nvPr/>
        </p:nvSpPr>
        <p:spPr>
          <a:xfrm>
            <a:off x="543832" y="5598164"/>
            <a:ext cx="6655957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t">
            <a:spAutoFit/>
          </a:bodyPr>
          <a:lstStyle>
            <a:lvl1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Montserrat" panose="00000500000000000000" pitchFamily="2" charset="-52"/>
                <a:ea typeface="+mn-ea"/>
                <a:cs typeface="+mn-cs"/>
                <a:sym typeface="Helvetica Neue Medium"/>
              </a:defRPr>
            </a:lvl1pPr>
            <a:lvl2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algn="l">
              <a:spcAft>
                <a:spcPts val="600"/>
              </a:spcAft>
            </a:pPr>
            <a:r>
              <a:rPr lang="ru-RU" sz="1400" dirty="0">
                <a:solidFill>
                  <a:schemeClr val="tx1"/>
                </a:solidFill>
                <a:latin typeface="Stem Med" panose="020B0603020203020204" pitchFamily="34" charset="-52"/>
                <a:ea typeface="Montserrat"/>
                <a:cs typeface="Montserrat"/>
              </a:rPr>
              <a:t>Экспертная оценка номинантов</a:t>
            </a:r>
          </a:p>
        </p:txBody>
      </p:sp>
      <p:sp>
        <p:nvSpPr>
          <p:cNvPr id="106" name="Заголовок 1">
            <a:extLst>
              <a:ext uri="{FF2B5EF4-FFF2-40B4-BE49-F238E27FC236}">
                <a16:creationId xmlns:a16="http://schemas.microsoft.com/office/drawing/2014/main" id="{241EB8BC-DCDC-4DFA-93A6-3F32F0E19895}"/>
              </a:ext>
            </a:extLst>
          </p:cNvPr>
          <p:cNvSpPr txBox="1">
            <a:spLocks/>
          </p:cNvSpPr>
          <p:nvPr/>
        </p:nvSpPr>
        <p:spPr>
          <a:xfrm>
            <a:off x="380585" y="1654540"/>
            <a:ext cx="4023268" cy="180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Montserrat" panose="00000500000000000000" pitchFamily="2" charset="-52"/>
                <a:ea typeface="+mn-ea"/>
                <a:cs typeface="+mn-cs"/>
                <a:sym typeface="Helvetica Neue Medium"/>
              </a:defRPr>
            </a:lvl1pPr>
            <a:lvl2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algn="l">
              <a:lnSpc>
                <a:spcPct val="90000"/>
              </a:lnSpc>
            </a:pPr>
            <a:r>
              <a:rPr lang="ru-RU" sz="1300" dirty="0">
                <a:solidFill>
                  <a:schemeClr val="tx1"/>
                </a:solidFill>
                <a:latin typeface="Stem Med" panose="020B0603020203020204" pitchFamily="34" charset="-52"/>
                <a:ea typeface="Montserrat"/>
                <a:cs typeface="Montserrat"/>
              </a:rPr>
              <a:t>Цель – выявить практики, направленные на:</a:t>
            </a:r>
          </a:p>
        </p:txBody>
      </p:sp>
      <p:sp>
        <p:nvSpPr>
          <p:cNvPr id="107" name="Заголовок 1">
            <a:extLst>
              <a:ext uri="{FF2B5EF4-FFF2-40B4-BE49-F238E27FC236}">
                <a16:creationId xmlns:a16="http://schemas.microsoft.com/office/drawing/2014/main" id="{37876F3E-4D08-4CB0-9326-DAA1A011C4CA}"/>
              </a:ext>
            </a:extLst>
          </p:cNvPr>
          <p:cNvSpPr txBox="1">
            <a:spLocks/>
          </p:cNvSpPr>
          <p:nvPr/>
        </p:nvSpPr>
        <p:spPr>
          <a:xfrm>
            <a:off x="6019001" y="1664539"/>
            <a:ext cx="5769254" cy="3600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Montserrat" panose="00000500000000000000" pitchFamily="2" charset="-52"/>
                <a:ea typeface="+mn-ea"/>
                <a:cs typeface="+mn-cs"/>
                <a:sym typeface="Helvetica Neue Medium"/>
              </a:defRPr>
            </a:lvl1pPr>
            <a:lvl2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algn="l">
              <a:lnSpc>
                <a:spcPct val="90000"/>
              </a:lnSpc>
            </a:pPr>
            <a:r>
              <a:rPr lang="ru-RU" sz="1300" dirty="0">
                <a:solidFill>
                  <a:schemeClr val="tx1"/>
                </a:solidFill>
                <a:latin typeface="Stem Med" panose="020B0603020203020204" pitchFamily="34" charset="-52"/>
                <a:ea typeface="Montserrat"/>
                <a:cs typeface="Montserrat"/>
              </a:rPr>
              <a:t>Оценка общей динамики социально-экономического развития МО проводится на основе показателей за 3 года</a:t>
            </a:r>
          </a:p>
        </p:txBody>
      </p:sp>
    </p:spTree>
    <p:extLst>
      <p:ext uri="{BB962C8B-B14F-4D97-AF65-F5344CB8AC3E}">
        <p14:creationId xmlns:p14="http://schemas.microsoft.com/office/powerpoint/2010/main" val="133744876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066A1-13A5-7D26-D900-40DD9827C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B277E590-8ED2-4AA7-BACE-1577E0830AF5}"/>
              </a:ext>
            </a:extLst>
          </p:cNvPr>
          <p:cNvSpPr/>
          <p:nvPr/>
        </p:nvSpPr>
        <p:spPr>
          <a:xfrm>
            <a:off x="3408219" y="1458686"/>
            <a:ext cx="4733976" cy="5010848"/>
          </a:xfrm>
          <a:prstGeom prst="roundRect">
            <a:avLst>
              <a:gd name="adj" fmla="val 2119"/>
            </a:avLst>
          </a:prstGeom>
          <a:gradFill>
            <a:gsLst>
              <a:gs pos="0">
                <a:schemeClr val="accent2">
                  <a:alpha val="10000"/>
                </a:schemeClr>
              </a:gs>
              <a:gs pos="63000">
                <a:schemeClr val="bg1">
                  <a:alpha val="0"/>
                </a:schemeClr>
              </a:gs>
            </a:gsLst>
            <a:lin ang="5400000" scaled="0"/>
          </a:gradFill>
          <a:ln w="3175">
            <a:solidFill>
              <a:schemeClr val="accent2">
                <a:lumMod val="20000"/>
                <a:lumOff val="80000"/>
              </a:schemeClr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2" name="Оформление текста с цифровыми данными">
            <a:extLst>
              <a:ext uri="{FF2B5EF4-FFF2-40B4-BE49-F238E27FC236}">
                <a16:creationId xmlns:a16="http://schemas.microsoft.com/office/drawing/2014/main" id="{66E074F3-6563-AEF6-CCF7-6DAD71156B9D}"/>
              </a:ext>
            </a:extLst>
          </p:cNvPr>
          <p:cNvSpPr txBox="1"/>
          <p:nvPr/>
        </p:nvSpPr>
        <p:spPr>
          <a:xfrm>
            <a:off x="334742" y="388466"/>
            <a:ext cx="9481398" cy="974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Форма конкурсной заявки и методика оценки конкурсных заявок муниципальных образований</a:t>
            </a:r>
          </a:p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+mn-lt"/>
              <a:sym typeface="Montserrat-Bold"/>
            </a:endParaRPr>
          </a:p>
        </p:txBody>
      </p:sp>
      <p:pic>
        <p:nvPicPr>
          <p:cNvPr id="14" name="Изображение" descr="Изображение">
            <a:extLst>
              <a:ext uri="{FF2B5EF4-FFF2-40B4-BE49-F238E27FC236}">
                <a16:creationId xmlns:a16="http://schemas.microsoft.com/office/drawing/2014/main" id="{193AF2A9-09D3-B443-7514-40D6FADA7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6A8BBD0-B2EE-496A-F941-42A4FC0F29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sp>
        <p:nvSpPr>
          <p:cNvPr id="16" name="Прямоугольник">
            <a:extLst>
              <a:ext uri="{FF2B5EF4-FFF2-40B4-BE49-F238E27FC236}">
                <a16:creationId xmlns:a16="http://schemas.microsoft.com/office/drawing/2014/main" id="{D36401E5-A73E-7E34-5245-2D08A8049226}"/>
              </a:ext>
            </a:extLst>
          </p:cNvPr>
          <p:cNvSpPr/>
          <p:nvPr/>
        </p:nvSpPr>
        <p:spPr>
          <a:xfrm>
            <a:off x="360869" y="1115001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EBF44940-7FFA-FEDB-21BD-BE2364F550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6643574" y="2114538"/>
            <a:ext cx="189291" cy="166913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26E9982-0215-46A6-5ACB-00D14DCC28F1}"/>
              </a:ext>
            </a:extLst>
          </p:cNvPr>
          <p:cNvSpPr txBox="1"/>
          <p:nvPr/>
        </p:nvSpPr>
        <p:spPr>
          <a:xfrm>
            <a:off x="3632663" y="1860650"/>
            <a:ext cx="4428849" cy="390876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1800"/>
              </a:spcAft>
              <a:buClr>
                <a:schemeClr val="accent2"/>
              </a:buClr>
            </a:pPr>
            <a:r>
              <a:rPr lang="ru-RU" sz="1400" dirty="0"/>
              <a:t>Форма конкурсной заявки муниципальных образований, представляемая для участия во Всероссийском конкурсе «Лучшая муниципальная практика» и методика оценки конкурсных заявок муниципальных образований, утверждены приказом Минэкономразвития России.</a:t>
            </a:r>
          </a:p>
          <a:p>
            <a:pPr>
              <a:spcAft>
                <a:spcPts val="1800"/>
              </a:spcAft>
              <a:buClr>
                <a:schemeClr val="accent2"/>
              </a:buClr>
            </a:pPr>
            <a:r>
              <a:rPr lang="ru-RU" sz="1400" dirty="0"/>
              <a:t>Конкурсная заявка помимо данных показателей социально-экономического развития содержит текстовые поля в которые необходимо внести описание практики муниципального образования и результатов ее внедрения, это </a:t>
            </a:r>
            <a:r>
              <a:rPr lang="ru-RU" sz="1400" b="1" dirty="0">
                <a:solidFill>
                  <a:srgbClr val="1E77BC"/>
                </a:solidFill>
              </a:rPr>
              <a:t>описание играет важную </a:t>
            </a:r>
            <a:r>
              <a:rPr lang="ru-RU" sz="1400" b="1" spc="-10" dirty="0">
                <a:solidFill>
                  <a:srgbClr val="1E77BC"/>
                </a:solidFill>
              </a:rPr>
              <a:t>роль в экспертной оценке конкурсной заявки.</a:t>
            </a:r>
          </a:p>
          <a:p>
            <a:pPr>
              <a:spcAft>
                <a:spcPts val="600"/>
              </a:spcAft>
              <a:buClr>
                <a:schemeClr val="accent2"/>
              </a:buClr>
            </a:pPr>
            <a:r>
              <a:rPr lang="ru-RU" sz="1400" dirty="0"/>
              <a:t>Методика оценки конкурсных заявок содержит формулы расчета регионального </a:t>
            </a:r>
            <a:br>
              <a:rPr lang="ru-RU" sz="1400" dirty="0"/>
            </a:br>
            <a:r>
              <a:rPr lang="ru-RU" sz="1400" dirty="0"/>
              <a:t>и федерального этапов Конкурса.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C1BD5C4-C0FE-2D55-6BB2-B3E6FF97AA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6639" y="1478554"/>
            <a:ext cx="3557059" cy="3563404"/>
          </a:xfrm>
          <a:prstGeom prst="rect">
            <a:avLst/>
          </a:prstGeom>
        </p:spPr>
      </p:pic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D89E4F0E-756A-3B08-8AD5-194CA0FA9694}"/>
              </a:ext>
            </a:extLst>
          </p:cNvPr>
          <p:cNvCxnSpPr>
            <a:cxnSpLocks/>
          </p:cNvCxnSpPr>
          <p:nvPr/>
        </p:nvCxnSpPr>
        <p:spPr>
          <a:xfrm flipH="1">
            <a:off x="8142195" y="4821300"/>
            <a:ext cx="212591" cy="0"/>
          </a:xfrm>
          <a:prstGeom prst="line">
            <a:avLst/>
          </a:prstGeom>
          <a:noFill/>
          <a:ln w="12700" cap="rnd">
            <a:solidFill>
              <a:schemeClr val="accent2"/>
            </a:solidFill>
            <a:prstDash val="sysDash"/>
            <a:round/>
            <a:headEnd type="oval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04D1D92E-1BB5-680F-30B5-67378A293AD2}"/>
              </a:ext>
            </a:extLst>
          </p:cNvPr>
          <p:cNvSpPr/>
          <p:nvPr/>
        </p:nvSpPr>
        <p:spPr>
          <a:xfrm>
            <a:off x="8366639" y="1472482"/>
            <a:ext cx="3596270" cy="3563404"/>
          </a:xfrm>
          <a:prstGeom prst="roundRect">
            <a:avLst>
              <a:gd name="adj" fmla="val 5694"/>
            </a:avLst>
          </a:prstGeom>
          <a:noFill/>
          <a:ln w="12700" cap="rnd">
            <a:solidFill>
              <a:schemeClr val="accent2"/>
            </a:solidFill>
            <a:prstDash val="sysDash"/>
            <a:round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4FC80909-73CC-D7BD-D485-8FAFA9F983F2}"/>
              </a:ext>
            </a:extLst>
          </p:cNvPr>
          <p:cNvSpPr/>
          <p:nvPr/>
        </p:nvSpPr>
        <p:spPr>
          <a:xfrm>
            <a:off x="8366640" y="5232656"/>
            <a:ext cx="3596270" cy="1236878"/>
          </a:xfrm>
          <a:prstGeom prst="roundRect">
            <a:avLst>
              <a:gd name="adj" fmla="val 11775"/>
            </a:avLst>
          </a:prstGeom>
          <a:solidFill>
            <a:srgbClr val="00B3A8"/>
          </a:solidFill>
          <a:ln w="3175">
            <a:solidFill>
              <a:srgbClr val="00B3A8"/>
            </a:solidFill>
            <a:miter lim="400000"/>
          </a:ln>
        </p:spPr>
        <p:txBody>
          <a:bodyPr lIns="108000" tIns="0" rIns="0" bIns="0" rtlCol="0" anchor="ctr"/>
          <a:lstStyle/>
          <a:p>
            <a:r>
              <a:rPr lang="ru-RU" sz="1200" b="1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Описание практики относительно заявленных направлений не регламентируется, но из описания должно быть понятно, как практика соотносится </a:t>
            </a:r>
            <a:br>
              <a:rPr lang="ru-RU" sz="1200" b="1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</a:br>
            <a:r>
              <a:rPr lang="ru-RU" sz="1200" b="1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с направлениями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2A3D05F-6F10-4297-B7D7-D84382645A7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1" r="39450" b="5628"/>
          <a:stretch/>
        </p:blipFill>
        <p:spPr>
          <a:xfrm>
            <a:off x="-625764" y="1472482"/>
            <a:ext cx="4480998" cy="455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33046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46A67EEE-221F-4D78-BE26-FC0B54EB56FC}"/>
              </a:ext>
            </a:extLst>
          </p:cNvPr>
          <p:cNvSpPr/>
          <p:nvPr/>
        </p:nvSpPr>
        <p:spPr>
          <a:xfrm>
            <a:off x="349093" y="3726590"/>
            <a:ext cx="3788341" cy="1434179"/>
          </a:xfrm>
          <a:prstGeom prst="roundRect">
            <a:avLst>
              <a:gd name="adj" fmla="val 5177"/>
            </a:avLst>
          </a:prstGeom>
          <a:gradFill>
            <a:gsLst>
              <a:gs pos="0">
                <a:schemeClr val="accent2">
                  <a:alpha val="10000"/>
                </a:schemeClr>
              </a:gs>
              <a:gs pos="63000">
                <a:schemeClr val="bg1">
                  <a:alpha val="0"/>
                </a:schemeClr>
              </a:gs>
            </a:gsLst>
            <a:lin ang="10800000" scaled="0"/>
          </a:gradFill>
          <a:ln w="3175">
            <a:solidFill>
              <a:schemeClr val="accent2">
                <a:lumMod val="20000"/>
                <a:lumOff val="80000"/>
              </a:schemeClr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7FC359E-74CE-4E0C-A98D-734B7F24A38F}"/>
              </a:ext>
            </a:extLst>
          </p:cNvPr>
          <p:cNvSpPr txBox="1"/>
          <p:nvPr/>
        </p:nvSpPr>
        <p:spPr>
          <a:xfrm>
            <a:off x="3612768" y="3459202"/>
            <a:ext cx="636393" cy="1231106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8000" b="1" i="0" u="none" strike="noStrike" cap="none" spc="0" normalizeH="0" baseline="0" dirty="0">
                <a:ln>
                  <a:solidFill>
                    <a:schemeClr val="bg1"/>
                  </a:solidFill>
                </a:ln>
                <a:noFill/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3</a:t>
            </a:r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180499E1-1FDF-45E3-BE56-ACE978A19AD6}"/>
              </a:ext>
            </a:extLst>
          </p:cNvPr>
          <p:cNvSpPr/>
          <p:nvPr/>
        </p:nvSpPr>
        <p:spPr>
          <a:xfrm>
            <a:off x="4205453" y="3726590"/>
            <a:ext cx="3788341" cy="1434179"/>
          </a:xfrm>
          <a:prstGeom prst="roundRect">
            <a:avLst>
              <a:gd name="adj" fmla="val 5177"/>
            </a:avLst>
          </a:prstGeom>
          <a:gradFill>
            <a:gsLst>
              <a:gs pos="0">
                <a:schemeClr val="accent2">
                  <a:alpha val="10000"/>
                </a:schemeClr>
              </a:gs>
              <a:gs pos="63000">
                <a:schemeClr val="bg1">
                  <a:alpha val="0"/>
                </a:schemeClr>
              </a:gs>
            </a:gsLst>
            <a:lin ang="10800000" scaled="0"/>
          </a:gradFill>
          <a:ln w="3175">
            <a:solidFill>
              <a:schemeClr val="accent2">
                <a:lumMod val="20000"/>
                <a:lumOff val="80000"/>
              </a:schemeClr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C732D95-29D4-4908-A451-7A62F1CDFCD9}"/>
              </a:ext>
            </a:extLst>
          </p:cNvPr>
          <p:cNvSpPr txBox="1"/>
          <p:nvPr/>
        </p:nvSpPr>
        <p:spPr>
          <a:xfrm>
            <a:off x="7499349" y="3459202"/>
            <a:ext cx="636393" cy="1231106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8000" b="1" i="0" u="none" strike="noStrike" cap="none" spc="0" normalizeH="0" baseline="0" dirty="0">
                <a:ln>
                  <a:solidFill>
                    <a:schemeClr val="bg1"/>
                  </a:solidFill>
                </a:ln>
                <a:noFill/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3</a:t>
            </a:r>
          </a:p>
        </p:txBody>
      </p:sp>
      <p:sp>
        <p:nvSpPr>
          <p:cNvPr id="33" name="Полилиния: фигура 32">
            <a:extLst>
              <a:ext uri="{FF2B5EF4-FFF2-40B4-BE49-F238E27FC236}">
                <a16:creationId xmlns:a16="http://schemas.microsoft.com/office/drawing/2014/main" id="{6C35AD72-D72E-4585-81FB-3945DD861365}"/>
              </a:ext>
            </a:extLst>
          </p:cNvPr>
          <p:cNvSpPr/>
          <p:nvPr/>
        </p:nvSpPr>
        <p:spPr>
          <a:xfrm flipH="1">
            <a:off x="373856" y="1386990"/>
            <a:ext cx="3420379" cy="481614"/>
          </a:xfrm>
          <a:custGeom>
            <a:avLst/>
            <a:gdLst>
              <a:gd name="connsiteX0" fmla="*/ 4156122 w 4163270"/>
              <a:gd name="connsiteY0" fmla="*/ 0 h 539627"/>
              <a:gd name="connsiteX1" fmla="*/ 4150893 w 4163270"/>
              <a:gd name="connsiteY1" fmla="*/ 25900 h 539627"/>
              <a:gd name="connsiteX2" fmla="*/ 4005771 w 4163270"/>
              <a:gd name="connsiteY2" fmla="*/ 122093 h 539627"/>
              <a:gd name="connsiteX3" fmla="*/ 0 w 4163270"/>
              <a:gd name="connsiteY3" fmla="*/ 122093 h 539627"/>
              <a:gd name="connsiteX4" fmla="*/ 0 w 4163270"/>
              <a:gd name="connsiteY4" fmla="*/ 438781 h 539627"/>
              <a:gd name="connsiteX5" fmla="*/ 100846 w 4163270"/>
              <a:gd name="connsiteY5" fmla="*/ 539627 h 539627"/>
              <a:gd name="connsiteX6" fmla="*/ 4062424 w 4163270"/>
              <a:gd name="connsiteY6" fmla="*/ 539627 h 539627"/>
              <a:gd name="connsiteX7" fmla="*/ 4163270 w 4163270"/>
              <a:gd name="connsiteY7" fmla="*/ 438781 h 539627"/>
              <a:gd name="connsiteX8" fmla="*/ 4163270 w 4163270"/>
              <a:gd name="connsiteY8" fmla="*/ 35407 h 539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63270" h="539627">
                <a:moveTo>
                  <a:pt x="4156122" y="0"/>
                </a:moveTo>
                <a:lnTo>
                  <a:pt x="4150893" y="25900"/>
                </a:lnTo>
                <a:cubicBezTo>
                  <a:pt x="4126983" y="82429"/>
                  <a:pt x="4071009" y="122093"/>
                  <a:pt x="4005771" y="122093"/>
                </a:cubicBezTo>
                <a:lnTo>
                  <a:pt x="0" y="122093"/>
                </a:lnTo>
                <a:lnTo>
                  <a:pt x="0" y="438781"/>
                </a:lnTo>
                <a:cubicBezTo>
                  <a:pt x="0" y="494477"/>
                  <a:pt x="45150" y="539627"/>
                  <a:pt x="100846" y="539627"/>
                </a:cubicBezTo>
                <a:lnTo>
                  <a:pt x="4062424" y="539627"/>
                </a:lnTo>
                <a:cubicBezTo>
                  <a:pt x="4118120" y="539627"/>
                  <a:pt x="4163270" y="494477"/>
                  <a:pt x="4163270" y="438781"/>
                </a:cubicBezTo>
                <a:lnTo>
                  <a:pt x="4163270" y="35407"/>
                </a:lnTo>
                <a:close/>
              </a:path>
            </a:pathLst>
          </a:custGeom>
          <a:noFill/>
          <a:ln w="3175">
            <a:gradFill>
              <a:gsLst>
                <a:gs pos="0">
                  <a:schemeClr val="bg1"/>
                </a:gs>
                <a:gs pos="100000">
                  <a:schemeClr val="accent2">
                    <a:alpha val="2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409400-E351-FB3A-37E0-A14441CE2BE5}"/>
              </a:ext>
            </a:extLst>
          </p:cNvPr>
          <p:cNvSpPr txBox="1"/>
          <p:nvPr/>
        </p:nvSpPr>
        <p:spPr>
          <a:xfrm>
            <a:off x="658809" y="1564724"/>
            <a:ext cx="3019812" cy="276999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8 показателей (3 новых)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737490-045B-6BD9-1CE3-EAD4D281EC92}"/>
              </a:ext>
            </a:extLst>
          </p:cNvPr>
          <p:cNvSpPr txBox="1"/>
          <p:nvPr/>
        </p:nvSpPr>
        <p:spPr>
          <a:xfrm>
            <a:off x="630895" y="3150457"/>
            <a:ext cx="11483177" cy="492443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r>
              <a:rPr lang="ru-RU" sz="1600" b="0" dirty="0">
                <a:latin typeface="+mn-lt"/>
                <a:ea typeface="+mn-ea"/>
                <a:cs typeface="+mn-cs"/>
                <a:sym typeface="Helvetica Neue Medium"/>
              </a:rPr>
              <a:t>Далее заполняются только разделы, указанные в пункте 2 таблицы «Описания практики муниципального образования» конкурсной заявки – обязательно заполнение минимум 2 разделов</a:t>
            </a:r>
          </a:p>
        </p:txBody>
      </p:sp>
      <p:sp>
        <p:nvSpPr>
          <p:cNvPr id="20" name="Оформление текста с цифровыми данными">
            <a:extLst>
              <a:ext uri="{FF2B5EF4-FFF2-40B4-BE49-F238E27FC236}">
                <a16:creationId xmlns:a16="http://schemas.microsoft.com/office/drawing/2014/main" id="{303CD068-F3E6-43BF-B268-466AA2ED32A4}"/>
              </a:ext>
            </a:extLst>
          </p:cNvPr>
          <p:cNvSpPr txBox="1"/>
          <p:nvPr/>
        </p:nvSpPr>
        <p:spPr>
          <a:xfrm>
            <a:off x="349094" y="215481"/>
            <a:ext cx="9481398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Показатели, предоставляемые для оценки заявки </a:t>
            </a:r>
          </a:p>
        </p:txBody>
      </p:sp>
      <p:pic>
        <p:nvPicPr>
          <p:cNvPr id="21" name="Изображение" descr="Изображение">
            <a:extLst>
              <a:ext uri="{FF2B5EF4-FFF2-40B4-BE49-F238E27FC236}">
                <a16:creationId xmlns:a16="http://schemas.microsoft.com/office/drawing/2014/main" id="{54D77D72-2348-4D26-A49F-F04E50A2C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896D621-E3E7-4293-A559-ECFB47FF87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sp>
        <p:nvSpPr>
          <p:cNvPr id="23" name="Прямоугольник">
            <a:extLst>
              <a:ext uri="{FF2B5EF4-FFF2-40B4-BE49-F238E27FC236}">
                <a16:creationId xmlns:a16="http://schemas.microsoft.com/office/drawing/2014/main" id="{5DB81622-B8D9-4A3C-8CE7-37580070F7AB}"/>
              </a:ext>
            </a:extLst>
          </p:cNvPr>
          <p:cNvSpPr/>
          <p:nvPr/>
        </p:nvSpPr>
        <p:spPr>
          <a:xfrm>
            <a:off x="373858" y="634660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339FBC16-6478-4BA8-A7F0-37998DAF08A2}"/>
              </a:ext>
            </a:extLst>
          </p:cNvPr>
          <p:cNvSpPr/>
          <p:nvPr/>
        </p:nvSpPr>
        <p:spPr>
          <a:xfrm flipH="1">
            <a:off x="373855" y="806671"/>
            <a:ext cx="11483177" cy="702640"/>
          </a:xfrm>
          <a:prstGeom prst="roundRect">
            <a:avLst/>
          </a:prstGeom>
          <a:gradFill>
            <a:gsLst>
              <a:gs pos="100000">
                <a:schemeClr val="accent2">
                  <a:alpha val="0"/>
                </a:schemeClr>
              </a:gs>
              <a:gs pos="0">
                <a:schemeClr val="accent2">
                  <a:alpha val="2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6" name="Заголовок 2">
            <a:extLst>
              <a:ext uri="{FF2B5EF4-FFF2-40B4-BE49-F238E27FC236}">
                <a16:creationId xmlns:a16="http://schemas.microsoft.com/office/drawing/2014/main" id="{9483BBC4-6DD2-43E0-9734-1DBEC2E56188}"/>
              </a:ext>
            </a:extLst>
          </p:cNvPr>
          <p:cNvSpPr txBox="1">
            <a:spLocks/>
          </p:cNvSpPr>
          <p:nvPr/>
        </p:nvSpPr>
        <p:spPr>
          <a:xfrm>
            <a:off x="658809" y="889525"/>
            <a:ext cx="10824129" cy="506665"/>
          </a:xfrm>
          <a:prstGeom prst="rect">
            <a:avLst/>
          </a:prstGeom>
          <a:ln w="3175">
            <a:miter lim="400000"/>
          </a:ln>
        </p:spPr>
        <p:txBody>
          <a:bodyPr lIns="0" tIns="0" rIns="0" bIns="0" anchor="ctr">
            <a:normAutofit fontScale="97500"/>
          </a:bodyPr>
          <a:lstStyle>
            <a:lvl1pPr marR="0" indent="0" algn="ctr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 i="0" u="none" strike="noStrike" cap="none" spc="0" baseline="0">
                <a:solidFill>
                  <a:srgbClr val="000000"/>
                </a:solidFill>
                <a:uFillTx/>
                <a:latin typeface="Montserrat SemiBold" pitchFamily="2" charset="0"/>
                <a:sym typeface="Helvetica Neue Medium"/>
              </a:defRPr>
            </a:lvl1pPr>
            <a:lvl2pPr marL="0" marR="0" indent="0" algn="ctr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sym typeface="Helvetica Neue Medium"/>
              </a:defRPr>
            </a:lvl2pPr>
            <a:lvl3pPr marL="0" marR="0" indent="0" algn="ctr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sym typeface="Helvetica Neue Medium"/>
              </a:defRPr>
            </a:lvl3pPr>
            <a:lvl4pPr marL="0" marR="0" indent="0" algn="ctr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sym typeface="Helvetica Neue Medium"/>
              </a:defRPr>
            </a:lvl4pPr>
            <a:lvl5pPr marL="0" marR="0" indent="0" algn="ctr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sym typeface="Helvetica Neue Medium"/>
              </a:defRPr>
            </a:lvl5pPr>
            <a:lvl6pPr marL="0" marR="0" indent="0" algn="ctr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sym typeface="Helvetica Neue Medium"/>
              </a:defRPr>
            </a:lvl6pPr>
            <a:lvl7pPr marL="0" marR="0" indent="0" algn="ctr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sym typeface="Helvetica Neue Medium"/>
              </a:defRPr>
            </a:lvl7pPr>
            <a:lvl8pPr marL="0" marR="0" indent="0" algn="ctr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sym typeface="Helvetica Neue Medium"/>
              </a:defRPr>
            </a:lvl8pPr>
            <a:lvl9pPr marL="0" marR="0" indent="0" algn="ctr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sym typeface="Helvetica Neue Medium"/>
              </a:defRPr>
            </a:lvl9pPr>
          </a:lstStyle>
          <a:p>
            <a:pPr algn="l"/>
            <a:r>
              <a:rPr lang="ru-RU" sz="1600" dirty="0">
                <a:solidFill>
                  <a:schemeClr val="accent2"/>
                </a:solidFill>
                <a:latin typeface="+mj-lt"/>
              </a:rPr>
              <a:t>Раздел 1. </a:t>
            </a:r>
            <a:r>
              <a:rPr lang="ru-RU" sz="1600" b="0" dirty="0">
                <a:solidFill>
                  <a:schemeClr val="tx1"/>
                </a:solidFill>
                <a:latin typeface="+mj-lt"/>
              </a:rPr>
              <a:t>Показатели, характеризующие социально-экономическую ситуацию </a:t>
            </a:r>
          </a:p>
          <a:p>
            <a:pPr algn="l"/>
            <a:r>
              <a:rPr lang="ru-RU" sz="1600" b="0" dirty="0">
                <a:solidFill>
                  <a:schemeClr val="tx1"/>
                </a:solidFill>
                <a:latin typeface="+mj-lt"/>
              </a:rPr>
              <a:t>в муниципальном образовании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35DD11-5C71-4F57-B7BD-C064E69921D9}"/>
              </a:ext>
            </a:extLst>
          </p:cNvPr>
          <p:cNvSpPr txBox="1"/>
          <p:nvPr/>
        </p:nvSpPr>
        <p:spPr>
          <a:xfrm>
            <a:off x="11328808" y="565028"/>
            <a:ext cx="408766" cy="1231106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8000" b="1" i="0" u="none" strike="noStrike" cap="none" spc="0" normalizeH="0" baseline="0" dirty="0">
                <a:ln>
                  <a:solidFill>
                    <a:schemeClr val="bg1"/>
                  </a:solidFill>
                </a:ln>
                <a:noFill/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1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7ED14E10-0479-43AE-9340-C17FF06CEF2F}"/>
              </a:ext>
            </a:extLst>
          </p:cNvPr>
          <p:cNvSpPr/>
          <p:nvPr/>
        </p:nvSpPr>
        <p:spPr>
          <a:xfrm flipH="1">
            <a:off x="373856" y="1976508"/>
            <a:ext cx="11483177" cy="702640"/>
          </a:xfrm>
          <a:prstGeom prst="roundRect">
            <a:avLst/>
          </a:prstGeom>
          <a:gradFill>
            <a:gsLst>
              <a:gs pos="100000">
                <a:schemeClr val="accent2">
                  <a:alpha val="0"/>
                </a:schemeClr>
              </a:gs>
              <a:gs pos="0">
                <a:schemeClr val="accent2">
                  <a:alpha val="2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0CB23FB5-82C6-45B0-A676-EE592C68A4EB}"/>
              </a:ext>
            </a:extLst>
          </p:cNvPr>
          <p:cNvSpPr txBox="1">
            <a:spLocks/>
          </p:cNvSpPr>
          <p:nvPr/>
        </p:nvSpPr>
        <p:spPr>
          <a:xfrm>
            <a:off x="658809" y="2099325"/>
            <a:ext cx="10824129" cy="506665"/>
          </a:xfrm>
          <a:prstGeom prst="rect">
            <a:avLst/>
          </a:prstGeom>
          <a:ln w="3175">
            <a:miter lim="400000"/>
          </a:ln>
        </p:spPr>
        <p:txBody>
          <a:bodyPr lIns="0" tIns="0" rIns="0" bIns="0" anchor="ctr">
            <a:normAutofit fontScale="97500"/>
          </a:bodyPr>
          <a:lstStyle>
            <a:lvl1pPr marR="0" indent="0" algn="ctr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 i="0" u="none" strike="noStrike" cap="none" spc="0" baseline="0">
                <a:solidFill>
                  <a:srgbClr val="000000"/>
                </a:solidFill>
                <a:uFillTx/>
                <a:latin typeface="Montserrat SemiBold" pitchFamily="2" charset="0"/>
                <a:sym typeface="Helvetica Neue Medium"/>
              </a:defRPr>
            </a:lvl1pPr>
            <a:lvl2pPr marL="0" marR="0" indent="0" algn="ctr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sym typeface="Helvetica Neue Medium"/>
              </a:defRPr>
            </a:lvl2pPr>
            <a:lvl3pPr marL="0" marR="0" indent="0" algn="ctr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sym typeface="Helvetica Neue Medium"/>
              </a:defRPr>
            </a:lvl3pPr>
            <a:lvl4pPr marL="0" marR="0" indent="0" algn="ctr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sym typeface="Helvetica Neue Medium"/>
              </a:defRPr>
            </a:lvl4pPr>
            <a:lvl5pPr marL="0" marR="0" indent="0" algn="ctr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sym typeface="Helvetica Neue Medium"/>
              </a:defRPr>
            </a:lvl5pPr>
            <a:lvl6pPr marL="0" marR="0" indent="0" algn="ctr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sym typeface="Helvetica Neue Medium"/>
              </a:defRPr>
            </a:lvl6pPr>
            <a:lvl7pPr marL="0" marR="0" indent="0" algn="ctr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sym typeface="Helvetica Neue Medium"/>
              </a:defRPr>
            </a:lvl7pPr>
            <a:lvl8pPr marL="0" marR="0" indent="0" algn="ctr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sym typeface="Helvetica Neue Medium"/>
              </a:defRPr>
            </a:lvl8pPr>
            <a:lvl9pPr marL="0" marR="0" indent="0" algn="ctr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sym typeface="Helvetica Neue Medium"/>
              </a:defRPr>
            </a:lvl9pPr>
          </a:lstStyle>
          <a:p>
            <a:pPr algn="l"/>
            <a:r>
              <a:rPr lang="ru-RU" sz="1600" dirty="0">
                <a:solidFill>
                  <a:schemeClr val="accent2"/>
                </a:solidFill>
                <a:latin typeface="+mj-lt"/>
              </a:rPr>
              <a:t>Раздел 2. </a:t>
            </a:r>
            <a:r>
              <a:rPr lang="ru-RU" sz="1600" b="0" dirty="0">
                <a:solidFill>
                  <a:schemeClr val="tx1"/>
                </a:solidFill>
                <a:latin typeface="+mj-lt"/>
              </a:rPr>
              <a:t>Показатели, характеризующие управление муниципальными финансами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1FC494B-8CAC-4184-85B5-518BA276009D}"/>
              </a:ext>
            </a:extLst>
          </p:cNvPr>
          <p:cNvSpPr txBox="1"/>
          <p:nvPr/>
        </p:nvSpPr>
        <p:spPr>
          <a:xfrm>
            <a:off x="11228620" y="1734464"/>
            <a:ext cx="609142" cy="1231106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8000" b="1" i="0" u="none" strike="noStrike" cap="none" spc="0" normalizeH="0" baseline="0" dirty="0">
                <a:ln>
                  <a:solidFill>
                    <a:schemeClr val="bg1"/>
                  </a:solidFill>
                </a:ln>
                <a:noFill/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A76DF99-4B87-4BD3-8EE9-AA6BAC319CE4}"/>
              </a:ext>
            </a:extLst>
          </p:cNvPr>
          <p:cNvSpPr txBox="1"/>
          <p:nvPr/>
        </p:nvSpPr>
        <p:spPr>
          <a:xfrm>
            <a:off x="658810" y="2723239"/>
            <a:ext cx="3073742" cy="279065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10 показателей (нет новых)</a:t>
            </a:r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F24C0688-D839-45BC-892B-61F6913DBB9B}"/>
              </a:ext>
            </a:extLst>
          </p:cNvPr>
          <p:cNvSpPr/>
          <p:nvPr/>
        </p:nvSpPr>
        <p:spPr>
          <a:xfrm>
            <a:off x="8061814" y="3726590"/>
            <a:ext cx="3788341" cy="1434179"/>
          </a:xfrm>
          <a:prstGeom prst="roundRect">
            <a:avLst>
              <a:gd name="adj" fmla="val 5177"/>
            </a:avLst>
          </a:prstGeom>
          <a:gradFill>
            <a:gsLst>
              <a:gs pos="0">
                <a:schemeClr val="accent2">
                  <a:alpha val="10000"/>
                </a:schemeClr>
              </a:gs>
              <a:gs pos="63000">
                <a:schemeClr val="bg1">
                  <a:alpha val="0"/>
                </a:schemeClr>
              </a:gs>
            </a:gsLst>
            <a:lin ang="10800000" scaled="0"/>
          </a:gradFill>
          <a:ln w="3175">
            <a:solidFill>
              <a:schemeClr val="accent2">
                <a:lumMod val="20000"/>
                <a:lumOff val="80000"/>
              </a:schemeClr>
            </a:solidFill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F447578-F3E7-46EB-B0E3-8A89F89D15A3}"/>
              </a:ext>
            </a:extLst>
          </p:cNvPr>
          <p:cNvSpPr txBox="1"/>
          <p:nvPr/>
        </p:nvSpPr>
        <p:spPr>
          <a:xfrm>
            <a:off x="630896" y="3863569"/>
            <a:ext cx="3405074" cy="73866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r>
              <a:rPr lang="ru-RU" sz="1600" b="1" dirty="0">
                <a:solidFill>
                  <a:schemeClr val="accent2"/>
                </a:solidFill>
                <a:latin typeface="+mn-lt"/>
                <a:ea typeface="+mn-ea"/>
                <a:cs typeface="+mn-cs"/>
                <a:sym typeface="Helvetica Neue Medium"/>
              </a:rPr>
              <a:t>Раздел 3.1. </a:t>
            </a:r>
            <a:r>
              <a:rPr lang="ru-RU" sz="1600" b="0" dirty="0">
                <a:latin typeface="+mn-lt"/>
                <a:ea typeface="+mn-ea"/>
                <a:cs typeface="+mn-cs"/>
                <a:sym typeface="Helvetica Neue Medium"/>
              </a:rPr>
              <a:t>Показатели, характеризующие направление практики «Инвестиции»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A8F9752-A89B-4D90-A368-960D501D959D}"/>
              </a:ext>
            </a:extLst>
          </p:cNvPr>
          <p:cNvSpPr txBox="1"/>
          <p:nvPr/>
        </p:nvSpPr>
        <p:spPr>
          <a:xfrm>
            <a:off x="4412906" y="3863569"/>
            <a:ext cx="3405074" cy="984885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r>
              <a:rPr lang="ru-RU" sz="1600" b="1" dirty="0">
                <a:solidFill>
                  <a:schemeClr val="accent2"/>
                </a:solidFill>
                <a:latin typeface="+mn-lt"/>
                <a:ea typeface="+mn-ea"/>
                <a:cs typeface="+mn-cs"/>
                <a:sym typeface="Helvetica Neue Medium"/>
              </a:rPr>
              <a:t>Раздел 3.2. </a:t>
            </a:r>
            <a:r>
              <a:rPr lang="ru-RU" sz="1600" dirty="0">
                <a:latin typeface="+mn-lt"/>
                <a:ea typeface="+mn-ea"/>
                <a:cs typeface="+mn-cs"/>
                <a:sym typeface="Helvetica Neue Medium"/>
              </a:rPr>
              <a:t>Показатели, характеризующие направление практики «Управление имуществом и инфраструктурой»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9EB7EF4-EB17-4775-966F-8AD23FE5A3B7}"/>
              </a:ext>
            </a:extLst>
          </p:cNvPr>
          <p:cNvSpPr txBox="1"/>
          <p:nvPr/>
        </p:nvSpPr>
        <p:spPr>
          <a:xfrm>
            <a:off x="8201246" y="3863569"/>
            <a:ext cx="3636515" cy="1231106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r>
              <a:rPr lang="ru-RU" sz="1600" b="1" dirty="0">
                <a:solidFill>
                  <a:schemeClr val="accent2"/>
                </a:solidFill>
                <a:latin typeface="+mn-lt"/>
                <a:ea typeface="+mn-ea"/>
                <a:cs typeface="+mn-cs"/>
                <a:sym typeface="Helvetica Neue Medium"/>
              </a:rPr>
              <a:t>Раздел 3.3. </a:t>
            </a:r>
            <a:r>
              <a:rPr lang="ru-RU" sz="1600" dirty="0">
                <a:latin typeface="+mn-lt"/>
                <a:ea typeface="+mn-ea"/>
                <a:cs typeface="+mn-cs"/>
                <a:sym typeface="Helvetica Neue Medium"/>
              </a:rPr>
              <a:t>Показатели, характеризующие направление практики «Новые источники доходов бюджета и управление муниципальными заимствованиями»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E1B55D3-53AC-4F5E-8671-E8B62B2AD8B6}"/>
              </a:ext>
            </a:extLst>
          </p:cNvPr>
          <p:cNvSpPr txBox="1"/>
          <p:nvPr/>
        </p:nvSpPr>
        <p:spPr>
          <a:xfrm>
            <a:off x="11340800" y="3459202"/>
            <a:ext cx="636393" cy="1231106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8000" b="1" i="0" u="none" strike="noStrike" cap="none" spc="0" normalizeH="0" baseline="0" dirty="0">
                <a:ln>
                  <a:solidFill>
                    <a:schemeClr val="bg1"/>
                  </a:solidFill>
                </a:ln>
                <a:noFill/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3</a:t>
            </a:r>
          </a:p>
        </p:txBody>
      </p:sp>
      <p:sp>
        <p:nvSpPr>
          <p:cNvPr id="55" name="Полилиния: фигура 54">
            <a:extLst>
              <a:ext uri="{FF2B5EF4-FFF2-40B4-BE49-F238E27FC236}">
                <a16:creationId xmlns:a16="http://schemas.microsoft.com/office/drawing/2014/main" id="{C37C1644-7CF5-4748-9F53-2150039F707A}"/>
              </a:ext>
            </a:extLst>
          </p:cNvPr>
          <p:cNvSpPr/>
          <p:nvPr/>
        </p:nvSpPr>
        <p:spPr>
          <a:xfrm flipH="1">
            <a:off x="373856" y="2555723"/>
            <a:ext cx="3420379" cy="481614"/>
          </a:xfrm>
          <a:custGeom>
            <a:avLst/>
            <a:gdLst>
              <a:gd name="connsiteX0" fmla="*/ 4156122 w 4163270"/>
              <a:gd name="connsiteY0" fmla="*/ 0 h 539627"/>
              <a:gd name="connsiteX1" fmla="*/ 4150893 w 4163270"/>
              <a:gd name="connsiteY1" fmla="*/ 25900 h 539627"/>
              <a:gd name="connsiteX2" fmla="*/ 4005771 w 4163270"/>
              <a:gd name="connsiteY2" fmla="*/ 122093 h 539627"/>
              <a:gd name="connsiteX3" fmla="*/ 0 w 4163270"/>
              <a:gd name="connsiteY3" fmla="*/ 122093 h 539627"/>
              <a:gd name="connsiteX4" fmla="*/ 0 w 4163270"/>
              <a:gd name="connsiteY4" fmla="*/ 438781 h 539627"/>
              <a:gd name="connsiteX5" fmla="*/ 100846 w 4163270"/>
              <a:gd name="connsiteY5" fmla="*/ 539627 h 539627"/>
              <a:gd name="connsiteX6" fmla="*/ 4062424 w 4163270"/>
              <a:gd name="connsiteY6" fmla="*/ 539627 h 539627"/>
              <a:gd name="connsiteX7" fmla="*/ 4163270 w 4163270"/>
              <a:gd name="connsiteY7" fmla="*/ 438781 h 539627"/>
              <a:gd name="connsiteX8" fmla="*/ 4163270 w 4163270"/>
              <a:gd name="connsiteY8" fmla="*/ 35407 h 539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63270" h="539627">
                <a:moveTo>
                  <a:pt x="4156122" y="0"/>
                </a:moveTo>
                <a:lnTo>
                  <a:pt x="4150893" y="25900"/>
                </a:lnTo>
                <a:cubicBezTo>
                  <a:pt x="4126983" y="82429"/>
                  <a:pt x="4071009" y="122093"/>
                  <a:pt x="4005771" y="122093"/>
                </a:cubicBezTo>
                <a:lnTo>
                  <a:pt x="0" y="122093"/>
                </a:lnTo>
                <a:lnTo>
                  <a:pt x="0" y="438781"/>
                </a:lnTo>
                <a:cubicBezTo>
                  <a:pt x="0" y="494477"/>
                  <a:pt x="45150" y="539627"/>
                  <a:pt x="100846" y="539627"/>
                </a:cubicBezTo>
                <a:lnTo>
                  <a:pt x="4062424" y="539627"/>
                </a:lnTo>
                <a:cubicBezTo>
                  <a:pt x="4118120" y="539627"/>
                  <a:pt x="4163270" y="494477"/>
                  <a:pt x="4163270" y="438781"/>
                </a:cubicBezTo>
                <a:lnTo>
                  <a:pt x="4163270" y="35407"/>
                </a:lnTo>
                <a:close/>
              </a:path>
            </a:pathLst>
          </a:custGeom>
          <a:noFill/>
          <a:ln w="3175">
            <a:gradFill>
              <a:gsLst>
                <a:gs pos="0">
                  <a:schemeClr val="bg1"/>
                </a:gs>
                <a:gs pos="100000">
                  <a:schemeClr val="accent2">
                    <a:alpha val="2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56" name="Полилиния: фигура 55">
            <a:extLst>
              <a:ext uri="{FF2B5EF4-FFF2-40B4-BE49-F238E27FC236}">
                <a16:creationId xmlns:a16="http://schemas.microsoft.com/office/drawing/2014/main" id="{9AE37005-4CF3-406D-B993-4FBD595C05DB}"/>
              </a:ext>
            </a:extLst>
          </p:cNvPr>
          <p:cNvSpPr/>
          <p:nvPr/>
        </p:nvSpPr>
        <p:spPr>
          <a:xfrm flipH="1">
            <a:off x="349091" y="5043951"/>
            <a:ext cx="3445143" cy="481614"/>
          </a:xfrm>
          <a:custGeom>
            <a:avLst/>
            <a:gdLst>
              <a:gd name="connsiteX0" fmla="*/ 4156122 w 4163270"/>
              <a:gd name="connsiteY0" fmla="*/ 0 h 539627"/>
              <a:gd name="connsiteX1" fmla="*/ 4150893 w 4163270"/>
              <a:gd name="connsiteY1" fmla="*/ 25900 h 539627"/>
              <a:gd name="connsiteX2" fmla="*/ 4005771 w 4163270"/>
              <a:gd name="connsiteY2" fmla="*/ 122093 h 539627"/>
              <a:gd name="connsiteX3" fmla="*/ 0 w 4163270"/>
              <a:gd name="connsiteY3" fmla="*/ 122093 h 539627"/>
              <a:gd name="connsiteX4" fmla="*/ 0 w 4163270"/>
              <a:gd name="connsiteY4" fmla="*/ 438781 h 539627"/>
              <a:gd name="connsiteX5" fmla="*/ 100846 w 4163270"/>
              <a:gd name="connsiteY5" fmla="*/ 539627 h 539627"/>
              <a:gd name="connsiteX6" fmla="*/ 4062424 w 4163270"/>
              <a:gd name="connsiteY6" fmla="*/ 539627 h 539627"/>
              <a:gd name="connsiteX7" fmla="*/ 4163270 w 4163270"/>
              <a:gd name="connsiteY7" fmla="*/ 438781 h 539627"/>
              <a:gd name="connsiteX8" fmla="*/ 4163270 w 4163270"/>
              <a:gd name="connsiteY8" fmla="*/ 35407 h 539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63270" h="539627">
                <a:moveTo>
                  <a:pt x="4156122" y="0"/>
                </a:moveTo>
                <a:lnTo>
                  <a:pt x="4150893" y="25900"/>
                </a:lnTo>
                <a:cubicBezTo>
                  <a:pt x="4126983" y="82429"/>
                  <a:pt x="4071009" y="122093"/>
                  <a:pt x="4005771" y="122093"/>
                </a:cubicBezTo>
                <a:lnTo>
                  <a:pt x="0" y="122093"/>
                </a:lnTo>
                <a:lnTo>
                  <a:pt x="0" y="438781"/>
                </a:lnTo>
                <a:cubicBezTo>
                  <a:pt x="0" y="494477"/>
                  <a:pt x="45150" y="539627"/>
                  <a:pt x="100846" y="539627"/>
                </a:cubicBezTo>
                <a:lnTo>
                  <a:pt x="4062424" y="539627"/>
                </a:lnTo>
                <a:cubicBezTo>
                  <a:pt x="4118120" y="539627"/>
                  <a:pt x="4163270" y="494477"/>
                  <a:pt x="4163270" y="438781"/>
                </a:cubicBezTo>
                <a:lnTo>
                  <a:pt x="4163270" y="35407"/>
                </a:lnTo>
                <a:close/>
              </a:path>
            </a:pathLst>
          </a:custGeom>
          <a:noFill/>
          <a:ln w="3175">
            <a:gradFill>
              <a:gsLst>
                <a:gs pos="0">
                  <a:schemeClr val="bg1"/>
                </a:gs>
                <a:gs pos="100000">
                  <a:schemeClr val="accent2">
                    <a:alpha val="2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C68EC4D-5788-4064-8000-9BB20111B3A6}"/>
              </a:ext>
            </a:extLst>
          </p:cNvPr>
          <p:cNvSpPr txBox="1"/>
          <p:nvPr/>
        </p:nvSpPr>
        <p:spPr>
          <a:xfrm>
            <a:off x="658809" y="5221685"/>
            <a:ext cx="3019812" cy="276999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7 показателей (5 новых)</a:t>
            </a:r>
          </a:p>
        </p:txBody>
      </p:sp>
      <p:sp>
        <p:nvSpPr>
          <p:cNvPr id="58" name="Полилиния: фигура 57">
            <a:extLst>
              <a:ext uri="{FF2B5EF4-FFF2-40B4-BE49-F238E27FC236}">
                <a16:creationId xmlns:a16="http://schemas.microsoft.com/office/drawing/2014/main" id="{474E8B2E-0438-4C9A-BAC8-8A86E89BB0D7}"/>
              </a:ext>
            </a:extLst>
          </p:cNvPr>
          <p:cNvSpPr/>
          <p:nvPr/>
        </p:nvSpPr>
        <p:spPr>
          <a:xfrm flipH="1">
            <a:off x="4207827" y="5043951"/>
            <a:ext cx="3445143" cy="481614"/>
          </a:xfrm>
          <a:custGeom>
            <a:avLst/>
            <a:gdLst>
              <a:gd name="connsiteX0" fmla="*/ 4156122 w 4163270"/>
              <a:gd name="connsiteY0" fmla="*/ 0 h 539627"/>
              <a:gd name="connsiteX1" fmla="*/ 4150893 w 4163270"/>
              <a:gd name="connsiteY1" fmla="*/ 25900 h 539627"/>
              <a:gd name="connsiteX2" fmla="*/ 4005771 w 4163270"/>
              <a:gd name="connsiteY2" fmla="*/ 122093 h 539627"/>
              <a:gd name="connsiteX3" fmla="*/ 0 w 4163270"/>
              <a:gd name="connsiteY3" fmla="*/ 122093 h 539627"/>
              <a:gd name="connsiteX4" fmla="*/ 0 w 4163270"/>
              <a:gd name="connsiteY4" fmla="*/ 438781 h 539627"/>
              <a:gd name="connsiteX5" fmla="*/ 100846 w 4163270"/>
              <a:gd name="connsiteY5" fmla="*/ 539627 h 539627"/>
              <a:gd name="connsiteX6" fmla="*/ 4062424 w 4163270"/>
              <a:gd name="connsiteY6" fmla="*/ 539627 h 539627"/>
              <a:gd name="connsiteX7" fmla="*/ 4163270 w 4163270"/>
              <a:gd name="connsiteY7" fmla="*/ 438781 h 539627"/>
              <a:gd name="connsiteX8" fmla="*/ 4163270 w 4163270"/>
              <a:gd name="connsiteY8" fmla="*/ 35407 h 539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63270" h="539627">
                <a:moveTo>
                  <a:pt x="4156122" y="0"/>
                </a:moveTo>
                <a:lnTo>
                  <a:pt x="4150893" y="25900"/>
                </a:lnTo>
                <a:cubicBezTo>
                  <a:pt x="4126983" y="82429"/>
                  <a:pt x="4071009" y="122093"/>
                  <a:pt x="4005771" y="122093"/>
                </a:cubicBezTo>
                <a:lnTo>
                  <a:pt x="0" y="122093"/>
                </a:lnTo>
                <a:lnTo>
                  <a:pt x="0" y="438781"/>
                </a:lnTo>
                <a:cubicBezTo>
                  <a:pt x="0" y="494477"/>
                  <a:pt x="45150" y="539627"/>
                  <a:pt x="100846" y="539627"/>
                </a:cubicBezTo>
                <a:lnTo>
                  <a:pt x="4062424" y="539627"/>
                </a:lnTo>
                <a:cubicBezTo>
                  <a:pt x="4118120" y="539627"/>
                  <a:pt x="4163270" y="494477"/>
                  <a:pt x="4163270" y="438781"/>
                </a:cubicBezTo>
                <a:lnTo>
                  <a:pt x="4163270" y="35407"/>
                </a:lnTo>
                <a:close/>
              </a:path>
            </a:pathLst>
          </a:custGeom>
          <a:noFill/>
          <a:ln w="3175">
            <a:gradFill>
              <a:gsLst>
                <a:gs pos="0">
                  <a:schemeClr val="bg1"/>
                </a:gs>
                <a:gs pos="100000">
                  <a:schemeClr val="accent2">
                    <a:alpha val="2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DC7B1F0-A609-46B6-8359-B3D30D95C427}"/>
              </a:ext>
            </a:extLst>
          </p:cNvPr>
          <p:cNvSpPr txBox="1"/>
          <p:nvPr/>
        </p:nvSpPr>
        <p:spPr>
          <a:xfrm>
            <a:off x="4412906" y="5221685"/>
            <a:ext cx="3019812" cy="276999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12 показателей (12 новых)</a:t>
            </a:r>
          </a:p>
        </p:txBody>
      </p:sp>
      <p:sp>
        <p:nvSpPr>
          <p:cNvPr id="61" name="Полилиния: фигура 60">
            <a:extLst>
              <a:ext uri="{FF2B5EF4-FFF2-40B4-BE49-F238E27FC236}">
                <a16:creationId xmlns:a16="http://schemas.microsoft.com/office/drawing/2014/main" id="{884F7A36-8599-44CF-82D2-92E17ECB2CF9}"/>
              </a:ext>
            </a:extLst>
          </p:cNvPr>
          <p:cNvSpPr/>
          <p:nvPr/>
        </p:nvSpPr>
        <p:spPr>
          <a:xfrm flipH="1">
            <a:off x="8059297" y="5043951"/>
            <a:ext cx="3445143" cy="481614"/>
          </a:xfrm>
          <a:custGeom>
            <a:avLst/>
            <a:gdLst>
              <a:gd name="connsiteX0" fmla="*/ 4156122 w 4163270"/>
              <a:gd name="connsiteY0" fmla="*/ 0 h 539627"/>
              <a:gd name="connsiteX1" fmla="*/ 4150893 w 4163270"/>
              <a:gd name="connsiteY1" fmla="*/ 25900 h 539627"/>
              <a:gd name="connsiteX2" fmla="*/ 4005771 w 4163270"/>
              <a:gd name="connsiteY2" fmla="*/ 122093 h 539627"/>
              <a:gd name="connsiteX3" fmla="*/ 0 w 4163270"/>
              <a:gd name="connsiteY3" fmla="*/ 122093 h 539627"/>
              <a:gd name="connsiteX4" fmla="*/ 0 w 4163270"/>
              <a:gd name="connsiteY4" fmla="*/ 438781 h 539627"/>
              <a:gd name="connsiteX5" fmla="*/ 100846 w 4163270"/>
              <a:gd name="connsiteY5" fmla="*/ 539627 h 539627"/>
              <a:gd name="connsiteX6" fmla="*/ 4062424 w 4163270"/>
              <a:gd name="connsiteY6" fmla="*/ 539627 h 539627"/>
              <a:gd name="connsiteX7" fmla="*/ 4163270 w 4163270"/>
              <a:gd name="connsiteY7" fmla="*/ 438781 h 539627"/>
              <a:gd name="connsiteX8" fmla="*/ 4163270 w 4163270"/>
              <a:gd name="connsiteY8" fmla="*/ 35407 h 539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63270" h="539627">
                <a:moveTo>
                  <a:pt x="4156122" y="0"/>
                </a:moveTo>
                <a:lnTo>
                  <a:pt x="4150893" y="25900"/>
                </a:lnTo>
                <a:cubicBezTo>
                  <a:pt x="4126983" y="82429"/>
                  <a:pt x="4071009" y="122093"/>
                  <a:pt x="4005771" y="122093"/>
                </a:cubicBezTo>
                <a:lnTo>
                  <a:pt x="0" y="122093"/>
                </a:lnTo>
                <a:lnTo>
                  <a:pt x="0" y="438781"/>
                </a:lnTo>
                <a:cubicBezTo>
                  <a:pt x="0" y="494477"/>
                  <a:pt x="45150" y="539627"/>
                  <a:pt x="100846" y="539627"/>
                </a:cubicBezTo>
                <a:lnTo>
                  <a:pt x="4062424" y="539627"/>
                </a:lnTo>
                <a:cubicBezTo>
                  <a:pt x="4118120" y="539627"/>
                  <a:pt x="4163270" y="494477"/>
                  <a:pt x="4163270" y="438781"/>
                </a:cubicBezTo>
                <a:lnTo>
                  <a:pt x="4163270" y="35407"/>
                </a:lnTo>
                <a:close/>
              </a:path>
            </a:pathLst>
          </a:custGeom>
          <a:noFill/>
          <a:ln w="3175">
            <a:gradFill>
              <a:gsLst>
                <a:gs pos="0">
                  <a:schemeClr val="bg1"/>
                </a:gs>
                <a:gs pos="100000">
                  <a:schemeClr val="accent2">
                    <a:alpha val="2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961DE20-6DAC-434D-8F0F-D7C9AC4C81E1}"/>
              </a:ext>
            </a:extLst>
          </p:cNvPr>
          <p:cNvSpPr txBox="1"/>
          <p:nvPr/>
        </p:nvSpPr>
        <p:spPr>
          <a:xfrm>
            <a:off x="8201246" y="5221685"/>
            <a:ext cx="3019812" cy="276999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ea typeface="Helvetica Neue"/>
                <a:cs typeface="Helvetica Neue"/>
                <a:sym typeface="Helvetica Neue"/>
              </a:rPr>
              <a:t>14 показателей (6 новых)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3DE8686-6980-4A6F-AF63-E0074DFC7DF8}"/>
              </a:ext>
            </a:extLst>
          </p:cNvPr>
          <p:cNvSpPr txBox="1"/>
          <p:nvPr/>
        </p:nvSpPr>
        <p:spPr>
          <a:xfrm>
            <a:off x="1093858" y="5980950"/>
            <a:ext cx="10022876" cy="492443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r>
              <a:rPr lang="ru-RU" sz="1600" b="0" dirty="0">
                <a:latin typeface="+mn-lt"/>
                <a:ea typeface="+mn-ea"/>
                <a:cs typeface="+mn-cs"/>
                <a:sym typeface="Helvetica Neue Medium"/>
              </a:rPr>
              <a:t>Несмотря на разное число показателей разделы 3.1, 3.2, 3.3 вносят равный вклад в итоговую оценку заявки, заявке присваивается средний балл по заполненным разделам</a:t>
            </a:r>
          </a:p>
        </p:txBody>
      </p: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A30F978E-5143-439C-99F3-2B7CA6A89EC1}"/>
              </a:ext>
            </a:extLst>
          </p:cNvPr>
          <p:cNvCxnSpPr>
            <a:cxnSpLocks/>
          </p:cNvCxnSpPr>
          <p:nvPr/>
        </p:nvCxnSpPr>
        <p:spPr>
          <a:xfrm>
            <a:off x="349091" y="5845690"/>
            <a:ext cx="11488670" cy="0"/>
          </a:xfrm>
          <a:prstGeom prst="line">
            <a:avLst/>
          </a:prstGeom>
          <a:noFill/>
          <a:ln w="9525" cap="flat">
            <a:solidFill>
              <a:schemeClr val="accent2"/>
            </a:solidFill>
            <a:prstDash val="dash"/>
            <a:miter lim="400000"/>
            <a:headEnd type="non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D2D710FA-CA51-40E3-ACC2-7787584AAB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0052" y="6021472"/>
            <a:ext cx="327612" cy="37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51917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Прямоугольник: скругленные углы 81">
            <a:extLst>
              <a:ext uri="{FF2B5EF4-FFF2-40B4-BE49-F238E27FC236}">
                <a16:creationId xmlns:a16="http://schemas.microsoft.com/office/drawing/2014/main" id="{292341BC-B08E-406A-A2BA-53B135D81A7C}"/>
              </a:ext>
            </a:extLst>
          </p:cNvPr>
          <p:cNvSpPr/>
          <p:nvPr/>
        </p:nvSpPr>
        <p:spPr>
          <a:xfrm>
            <a:off x="6475602" y="1508228"/>
            <a:ext cx="5306613" cy="4935697"/>
          </a:xfrm>
          <a:prstGeom prst="roundRect">
            <a:avLst>
              <a:gd name="adj" fmla="val 3586"/>
            </a:avLst>
          </a:prstGeom>
          <a:solidFill>
            <a:schemeClr val="accent2">
              <a:lumMod val="20000"/>
              <a:lumOff val="80000"/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Прямоугольник: скругленные верхние углы 82">
            <a:extLst>
              <a:ext uri="{FF2B5EF4-FFF2-40B4-BE49-F238E27FC236}">
                <a16:creationId xmlns:a16="http://schemas.microsoft.com/office/drawing/2014/main" id="{279C8BE1-93E7-4C13-AC28-E402304A9910}"/>
              </a:ext>
            </a:extLst>
          </p:cNvPr>
          <p:cNvSpPr/>
          <p:nvPr/>
        </p:nvSpPr>
        <p:spPr>
          <a:xfrm>
            <a:off x="6475604" y="947054"/>
            <a:ext cx="5306613" cy="663407"/>
          </a:xfrm>
          <a:prstGeom prst="round2SameRect">
            <a:avLst/>
          </a:prstGeom>
          <a:solidFill>
            <a:srgbClr val="1E77BC"/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3281430B-ABBA-435C-88FD-4F6504042CF8}"/>
              </a:ext>
            </a:extLst>
          </p:cNvPr>
          <p:cNvSpPr/>
          <p:nvPr/>
        </p:nvSpPr>
        <p:spPr>
          <a:xfrm>
            <a:off x="972577" y="1508228"/>
            <a:ext cx="5347084" cy="4935697"/>
          </a:xfrm>
          <a:prstGeom prst="roundRect">
            <a:avLst>
              <a:gd name="adj" fmla="val 3586"/>
            </a:avLst>
          </a:prstGeom>
          <a:solidFill>
            <a:schemeClr val="accent2">
              <a:lumMod val="20000"/>
              <a:lumOff val="80000"/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верхние углы 2">
            <a:extLst>
              <a:ext uri="{FF2B5EF4-FFF2-40B4-BE49-F238E27FC236}">
                <a16:creationId xmlns:a16="http://schemas.microsoft.com/office/drawing/2014/main" id="{EE3420B8-67B8-4BD2-8C6D-15AEB15386D2}"/>
              </a:ext>
            </a:extLst>
          </p:cNvPr>
          <p:cNvSpPr/>
          <p:nvPr/>
        </p:nvSpPr>
        <p:spPr>
          <a:xfrm>
            <a:off x="972579" y="947054"/>
            <a:ext cx="5347082" cy="663407"/>
          </a:xfrm>
          <a:prstGeom prst="round2SameRect">
            <a:avLst/>
          </a:prstGeom>
          <a:solidFill>
            <a:srgbClr val="1E77BC"/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D484314-3D6E-BFC6-175C-94E774D26B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285114"/>
              </p:ext>
            </p:extLst>
          </p:nvPr>
        </p:nvGraphicFramePr>
        <p:xfrm>
          <a:off x="295553" y="1688261"/>
          <a:ext cx="11522075" cy="4665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5561">
                  <a:extLst>
                    <a:ext uri="{9D8B030D-6E8A-4147-A177-3AD203B41FA5}">
                      <a16:colId xmlns:a16="http://schemas.microsoft.com/office/drawing/2014/main" val="1681118093"/>
                    </a:ext>
                  </a:extLst>
                </a:gridCol>
                <a:gridCol w="5543958">
                  <a:extLst>
                    <a:ext uri="{9D8B030D-6E8A-4147-A177-3AD203B41FA5}">
                      <a16:colId xmlns:a16="http://schemas.microsoft.com/office/drawing/2014/main" val="606105778"/>
                    </a:ext>
                  </a:extLst>
                </a:gridCol>
                <a:gridCol w="5272556">
                  <a:extLst>
                    <a:ext uri="{9D8B030D-6E8A-4147-A177-3AD203B41FA5}">
                      <a16:colId xmlns:a16="http://schemas.microsoft.com/office/drawing/2014/main" val="2556319204"/>
                    </a:ext>
                  </a:extLst>
                </a:gridCol>
              </a:tblGrid>
              <a:tr h="499102">
                <a:tc>
                  <a:txBody>
                    <a:bodyPr/>
                    <a:lstStyle/>
                    <a:p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1.3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Средний темп роста оборота розничной торговли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БД ПМО Росстат: Оборот розничной торговли (без субъектов малого предпринимательства) (по okved2)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9463917"/>
                  </a:ext>
                </a:extLst>
              </a:tr>
              <a:tr h="695178">
                <a:tc>
                  <a:txBody>
                    <a:bodyPr/>
                    <a:lstStyle/>
                    <a:p>
                      <a:r>
                        <a:rPr lang="ru-RU" dirty="0"/>
                        <a:t>1.4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Средний темп роста среднемесячной заработной платы работников организаций, скорректированный на стоимость жизни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БД ПМО Росстат: Среднемесячная заработная плата работников организаций (без субъектов малого предпринимательства) с 2017 г.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339104"/>
                  </a:ext>
                </a:extLst>
              </a:tr>
              <a:tr h="433744">
                <a:tc>
                  <a:txBody>
                    <a:bodyPr/>
                    <a:lstStyle/>
                    <a:p>
                      <a:r>
                        <a:rPr lang="ru-RU" dirty="0"/>
                        <a:t>1.5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Средний темп роста налоговой базы по налогу на доходы физических лиц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Форма № 5-НДФЛ: строка 8030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0207396"/>
                  </a:ext>
                </a:extLst>
              </a:tr>
              <a:tr h="695178">
                <a:tc>
                  <a:txBody>
                    <a:bodyPr/>
                    <a:lstStyle/>
                    <a:p>
                      <a:r>
                        <a:rPr lang="ru-RU" dirty="0"/>
                        <a:t>3.1.1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Средний темп роста числа субъектов малого и среднего предпринимательства </a:t>
                      </a:r>
                      <a:r>
                        <a:rPr lang="ru-RU" i="0" dirty="0">
                          <a:solidFill>
                            <a:schemeClr val="tx1"/>
                          </a:solidFill>
                        </a:rPr>
                        <a:t>(был аналогичный показатель, но на душу)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Единый реестр субъектов малого и среднего предпринимательства ФНС России: только Юридические лица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833328"/>
                  </a:ext>
                </a:extLst>
              </a:tr>
              <a:tr h="695178">
                <a:tc>
                  <a:txBody>
                    <a:bodyPr/>
                    <a:lstStyle/>
                    <a:p>
                      <a:r>
                        <a:rPr lang="ru-RU" dirty="0"/>
                        <a:t>3.1.2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Средний темп роста численности работников малого и среднего предпринимательства</a:t>
                      </a:r>
                    </a:p>
                  </a:txBody>
                  <a:tcPr marL="144000" marT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Единый реестр субъектов малого и среднего предпринимательства ФНС России: Среднесписочная численность работников</a:t>
                      </a:r>
                    </a:p>
                  </a:txBody>
                  <a:tcPr marT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245639"/>
                  </a:ext>
                </a:extLst>
              </a:tr>
              <a:tr h="499102">
                <a:tc>
                  <a:txBody>
                    <a:bodyPr/>
                    <a:lstStyle/>
                    <a:p>
                      <a:r>
                        <a:rPr lang="ru-RU" dirty="0"/>
                        <a:t>3.1.4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Средний темп роста суммы налога, подлежащего уплате</a:t>
                      </a:r>
                    </a:p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в связи с применением упрощенной системы налогообложения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Форма № 5-УСН: строка 1600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3254170"/>
                  </a:ext>
                </a:extLst>
              </a:tr>
              <a:tr h="499102">
                <a:tc>
                  <a:txBody>
                    <a:bodyPr/>
                    <a:lstStyle/>
                    <a:p>
                      <a:r>
                        <a:rPr lang="ru-RU" dirty="0"/>
                        <a:t>3.1.5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Средний темп роста количества индивидуальных предпринимателей, применяющих патентную систему налогообложения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Форма № 1-ПАТЕНТ: строка 2000, столбец 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294307"/>
                  </a:ext>
                </a:extLst>
              </a:tr>
              <a:tr h="648887">
                <a:tc>
                  <a:txBody>
                    <a:bodyPr/>
                    <a:lstStyle/>
                    <a:p>
                      <a:r>
                        <a:rPr lang="ru-RU" dirty="0"/>
                        <a:t>3.1.6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Степень внедрения муниципального инвестиционного стандарта </a:t>
                      </a:r>
                      <a:br>
                        <a:rPr lang="ru-RU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(показатель рассчитывается только для практик муниципальных </a:t>
                      </a:r>
                      <a:br>
                        <a:rPr lang="ru-RU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образований I категории)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Рассчитывается путем суммирования баллов, полученных по элементам муниципального стандарта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2601033"/>
                  </a:ext>
                </a:extLst>
              </a:tr>
            </a:tbl>
          </a:graphicData>
        </a:graphic>
      </p:graphicFrame>
      <p:sp>
        <p:nvSpPr>
          <p:cNvPr id="7" name="Оформление текста с цифровыми данными">
            <a:extLst>
              <a:ext uri="{FF2B5EF4-FFF2-40B4-BE49-F238E27FC236}">
                <a16:creationId xmlns:a16="http://schemas.microsoft.com/office/drawing/2014/main" id="{46C1FA28-A40F-4441-8780-7CE7D99CB7C4}"/>
              </a:ext>
            </a:extLst>
          </p:cNvPr>
          <p:cNvSpPr txBox="1"/>
          <p:nvPr/>
        </p:nvSpPr>
        <p:spPr>
          <a:xfrm>
            <a:off x="349094" y="215481"/>
            <a:ext cx="9481398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Комментарии к расчету новых показателей (1/4)</a:t>
            </a:r>
          </a:p>
        </p:txBody>
      </p:sp>
      <p:pic>
        <p:nvPicPr>
          <p:cNvPr id="8" name="Изображение" descr="Изображение">
            <a:extLst>
              <a:ext uri="{FF2B5EF4-FFF2-40B4-BE49-F238E27FC236}">
                <a16:creationId xmlns:a16="http://schemas.microsoft.com/office/drawing/2014/main" id="{E130A652-EECE-4EB4-8550-1727AC46F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A3756E0-7710-43CB-8E2D-E0D2C8CD4CC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sp>
        <p:nvSpPr>
          <p:cNvPr id="10" name="Прямоугольник">
            <a:extLst>
              <a:ext uri="{FF2B5EF4-FFF2-40B4-BE49-F238E27FC236}">
                <a16:creationId xmlns:a16="http://schemas.microsoft.com/office/drawing/2014/main" id="{7F1CFF68-86F7-48A8-8403-D234E9F1236D}"/>
              </a:ext>
            </a:extLst>
          </p:cNvPr>
          <p:cNvSpPr/>
          <p:nvPr/>
        </p:nvSpPr>
        <p:spPr>
          <a:xfrm>
            <a:off x="373858" y="634660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230DBDC3-C876-430B-975C-C036877EB7B6}"/>
              </a:ext>
            </a:extLst>
          </p:cNvPr>
          <p:cNvCxnSpPr>
            <a:cxnSpLocks/>
          </p:cNvCxnSpPr>
          <p:nvPr/>
        </p:nvCxnSpPr>
        <p:spPr>
          <a:xfrm>
            <a:off x="452689" y="2149078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Заголовок 2">
            <a:extLst>
              <a:ext uri="{FF2B5EF4-FFF2-40B4-BE49-F238E27FC236}">
                <a16:creationId xmlns:a16="http://schemas.microsoft.com/office/drawing/2014/main" id="{CA99B54C-E966-47BC-9754-C0E9BB3A03B4}"/>
              </a:ext>
            </a:extLst>
          </p:cNvPr>
          <p:cNvSpPr txBox="1">
            <a:spLocks/>
          </p:cNvSpPr>
          <p:nvPr/>
        </p:nvSpPr>
        <p:spPr>
          <a:xfrm>
            <a:off x="1152579" y="1063939"/>
            <a:ext cx="2012962" cy="4442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914400" rtl="0" eaLnBrk="1" latinLnBrk="0" hangingPunct="1">
              <a:lnSpc>
                <a:spcPts val="332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 SemiBold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1600" dirty="0">
                <a:solidFill>
                  <a:schemeClr val="bg1"/>
                </a:solidFill>
                <a:latin typeface="+mn-lt"/>
              </a:rPr>
              <a:t>Название показателя</a:t>
            </a:r>
          </a:p>
        </p:txBody>
      </p:sp>
      <p:sp>
        <p:nvSpPr>
          <p:cNvPr id="55" name="Прямоугольник: скругленные углы 54">
            <a:extLst>
              <a:ext uri="{FF2B5EF4-FFF2-40B4-BE49-F238E27FC236}">
                <a16:creationId xmlns:a16="http://schemas.microsoft.com/office/drawing/2014/main" id="{311D6E3F-23DA-44E8-90AB-2714E711F7DF}"/>
              </a:ext>
            </a:extLst>
          </p:cNvPr>
          <p:cNvSpPr/>
          <p:nvPr/>
        </p:nvSpPr>
        <p:spPr>
          <a:xfrm>
            <a:off x="5715560" y="922653"/>
            <a:ext cx="673796" cy="673796"/>
          </a:xfrm>
          <a:prstGeom prst="roundRect">
            <a:avLst>
              <a:gd name="adj" fmla="val 378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EF14F7F5-1D18-478F-B3F8-BD98AD8C9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889147" y="1070428"/>
            <a:ext cx="360000" cy="360000"/>
          </a:xfrm>
          <a:prstGeom prst="rect">
            <a:avLst/>
          </a:prstGeom>
        </p:spPr>
      </p:pic>
      <p:sp>
        <p:nvSpPr>
          <p:cNvPr id="84" name="Заголовок 2">
            <a:extLst>
              <a:ext uri="{FF2B5EF4-FFF2-40B4-BE49-F238E27FC236}">
                <a16:creationId xmlns:a16="http://schemas.microsoft.com/office/drawing/2014/main" id="{EE4A8A09-C8CF-4352-B16C-CA2FED778FD4}"/>
              </a:ext>
            </a:extLst>
          </p:cNvPr>
          <p:cNvSpPr txBox="1">
            <a:spLocks/>
          </p:cNvSpPr>
          <p:nvPr/>
        </p:nvSpPr>
        <p:spPr>
          <a:xfrm>
            <a:off x="6655603" y="1063939"/>
            <a:ext cx="2880699" cy="4442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914400" rtl="0" eaLnBrk="1" latinLnBrk="0" hangingPunct="1">
              <a:lnSpc>
                <a:spcPts val="332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 SemiBold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1600" dirty="0">
                <a:solidFill>
                  <a:schemeClr val="bg1"/>
                </a:solidFill>
                <a:latin typeface="+mn-lt"/>
              </a:rPr>
              <a:t>Рекомендуемый источник информации</a:t>
            </a:r>
          </a:p>
        </p:txBody>
      </p:sp>
      <p:sp>
        <p:nvSpPr>
          <p:cNvPr id="85" name="Прямоугольник: скругленные углы 84">
            <a:extLst>
              <a:ext uri="{FF2B5EF4-FFF2-40B4-BE49-F238E27FC236}">
                <a16:creationId xmlns:a16="http://schemas.microsoft.com/office/drawing/2014/main" id="{B4763F24-2D2D-4ED1-B4B8-AEA18B16438B}"/>
              </a:ext>
            </a:extLst>
          </p:cNvPr>
          <p:cNvSpPr/>
          <p:nvPr/>
        </p:nvSpPr>
        <p:spPr>
          <a:xfrm>
            <a:off x="11183356" y="922653"/>
            <a:ext cx="673796" cy="673796"/>
          </a:xfrm>
          <a:prstGeom prst="roundRect">
            <a:avLst>
              <a:gd name="adj" fmla="val 378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6" name="Рисунок 85">
            <a:extLst>
              <a:ext uri="{FF2B5EF4-FFF2-40B4-BE49-F238E27FC236}">
                <a16:creationId xmlns:a16="http://schemas.microsoft.com/office/drawing/2014/main" id="{EEC92D44-3211-4BD2-B315-9505DE9727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1338074" y="1051559"/>
            <a:ext cx="378869" cy="378869"/>
          </a:xfrm>
          <a:prstGeom prst="rect">
            <a:avLst/>
          </a:prstGeom>
        </p:spPr>
      </p:pic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89F3F4BB-72A7-450F-AEF3-63E10F23245B}"/>
              </a:ext>
            </a:extLst>
          </p:cNvPr>
          <p:cNvCxnSpPr>
            <a:cxnSpLocks/>
          </p:cNvCxnSpPr>
          <p:nvPr/>
        </p:nvCxnSpPr>
        <p:spPr>
          <a:xfrm>
            <a:off x="452689" y="1611196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Заголовок 2">
            <a:extLst>
              <a:ext uri="{FF2B5EF4-FFF2-40B4-BE49-F238E27FC236}">
                <a16:creationId xmlns:a16="http://schemas.microsoft.com/office/drawing/2014/main" id="{D3608188-5013-4425-8BF0-3BC6CA4F40B3}"/>
              </a:ext>
            </a:extLst>
          </p:cNvPr>
          <p:cNvSpPr txBox="1">
            <a:spLocks/>
          </p:cNvSpPr>
          <p:nvPr/>
        </p:nvSpPr>
        <p:spPr>
          <a:xfrm>
            <a:off x="535606" y="1091793"/>
            <a:ext cx="396504" cy="2278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914400" rtl="0" eaLnBrk="1" latinLnBrk="0" hangingPunct="1">
              <a:lnSpc>
                <a:spcPts val="332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 SemiBold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1600" dirty="0">
                <a:latin typeface="+mn-lt"/>
              </a:rPr>
              <a:t>№</a:t>
            </a:r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CBB5CC93-F882-4533-844C-17681922C069}"/>
              </a:ext>
            </a:extLst>
          </p:cNvPr>
          <p:cNvCxnSpPr>
            <a:cxnSpLocks/>
          </p:cNvCxnSpPr>
          <p:nvPr/>
        </p:nvCxnSpPr>
        <p:spPr>
          <a:xfrm>
            <a:off x="452689" y="2809478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7EAEA1EE-89B8-4C20-9617-44967E713A1D}"/>
              </a:ext>
            </a:extLst>
          </p:cNvPr>
          <p:cNvCxnSpPr>
            <a:cxnSpLocks/>
          </p:cNvCxnSpPr>
          <p:nvPr/>
        </p:nvCxnSpPr>
        <p:spPr>
          <a:xfrm>
            <a:off x="452689" y="3317478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45F61D91-7CD9-442C-B1E5-5E044EE7190D}"/>
              </a:ext>
            </a:extLst>
          </p:cNvPr>
          <p:cNvCxnSpPr>
            <a:cxnSpLocks/>
          </p:cNvCxnSpPr>
          <p:nvPr/>
        </p:nvCxnSpPr>
        <p:spPr>
          <a:xfrm>
            <a:off x="452689" y="3935785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8EF3484F-76C6-4858-A66F-A678623CC21D}"/>
              </a:ext>
            </a:extLst>
          </p:cNvPr>
          <p:cNvCxnSpPr>
            <a:cxnSpLocks/>
          </p:cNvCxnSpPr>
          <p:nvPr/>
        </p:nvCxnSpPr>
        <p:spPr>
          <a:xfrm>
            <a:off x="452689" y="4628117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89967DB0-7FD2-473B-BAE6-D15C2119E229}"/>
              </a:ext>
            </a:extLst>
          </p:cNvPr>
          <p:cNvCxnSpPr>
            <a:cxnSpLocks/>
          </p:cNvCxnSpPr>
          <p:nvPr/>
        </p:nvCxnSpPr>
        <p:spPr>
          <a:xfrm>
            <a:off x="452689" y="5211591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6B34D0BC-A36F-4AC1-85EB-EA61FFBDC473}"/>
              </a:ext>
            </a:extLst>
          </p:cNvPr>
          <p:cNvCxnSpPr>
            <a:cxnSpLocks/>
          </p:cNvCxnSpPr>
          <p:nvPr/>
        </p:nvCxnSpPr>
        <p:spPr>
          <a:xfrm>
            <a:off x="452689" y="5721043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350530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2537C-1389-051D-6115-DB6AF6B43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88F61D4F-D7F6-4FDC-B8F4-34F4392FBB54}"/>
              </a:ext>
            </a:extLst>
          </p:cNvPr>
          <p:cNvSpPr/>
          <p:nvPr/>
        </p:nvSpPr>
        <p:spPr>
          <a:xfrm>
            <a:off x="972576" y="1508228"/>
            <a:ext cx="6228323" cy="4935697"/>
          </a:xfrm>
          <a:prstGeom prst="roundRect">
            <a:avLst>
              <a:gd name="adj" fmla="val 3586"/>
            </a:avLst>
          </a:prstGeom>
          <a:solidFill>
            <a:schemeClr val="accent2">
              <a:lumMod val="20000"/>
              <a:lumOff val="80000"/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верхние углы 13">
            <a:extLst>
              <a:ext uri="{FF2B5EF4-FFF2-40B4-BE49-F238E27FC236}">
                <a16:creationId xmlns:a16="http://schemas.microsoft.com/office/drawing/2014/main" id="{6B3BCE6A-FA7B-4D23-9E3D-75FB9A206D5B}"/>
              </a:ext>
            </a:extLst>
          </p:cNvPr>
          <p:cNvSpPr/>
          <p:nvPr/>
        </p:nvSpPr>
        <p:spPr>
          <a:xfrm>
            <a:off x="972579" y="947054"/>
            <a:ext cx="6228320" cy="663407"/>
          </a:xfrm>
          <a:prstGeom prst="round2SameRect">
            <a:avLst/>
          </a:prstGeom>
          <a:solidFill>
            <a:srgbClr val="1E77BC"/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7" name="Заголовок 2">
            <a:extLst>
              <a:ext uri="{FF2B5EF4-FFF2-40B4-BE49-F238E27FC236}">
                <a16:creationId xmlns:a16="http://schemas.microsoft.com/office/drawing/2014/main" id="{7BA5975E-8309-4101-A86A-35023792A4E7}"/>
              </a:ext>
            </a:extLst>
          </p:cNvPr>
          <p:cNvSpPr txBox="1">
            <a:spLocks/>
          </p:cNvSpPr>
          <p:nvPr/>
        </p:nvSpPr>
        <p:spPr>
          <a:xfrm>
            <a:off x="1152579" y="1063939"/>
            <a:ext cx="2012962" cy="4442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914400" rtl="0" eaLnBrk="1" latinLnBrk="0" hangingPunct="1">
              <a:lnSpc>
                <a:spcPts val="332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 SemiBold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1600" dirty="0">
                <a:solidFill>
                  <a:schemeClr val="bg1"/>
                </a:solidFill>
                <a:latin typeface="+mn-lt"/>
              </a:rPr>
              <a:t>Название показателя</a:t>
            </a:r>
          </a:p>
        </p:txBody>
      </p:sp>
      <p:sp>
        <p:nvSpPr>
          <p:cNvPr id="7" name="Оформление текста с цифровыми данными">
            <a:extLst>
              <a:ext uri="{FF2B5EF4-FFF2-40B4-BE49-F238E27FC236}">
                <a16:creationId xmlns:a16="http://schemas.microsoft.com/office/drawing/2014/main" id="{FDDE48D1-656A-4189-B5BD-9D8AFA2902B9}"/>
              </a:ext>
            </a:extLst>
          </p:cNvPr>
          <p:cNvSpPr txBox="1"/>
          <p:nvPr/>
        </p:nvSpPr>
        <p:spPr>
          <a:xfrm>
            <a:off x="349094" y="215481"/>
            <a:ext cx="9481398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t">
            <a:sp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marL="0" marR="0" lvl="0" indent="0" algn="l" defTabSz="121921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600"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ru-RU" sz="2000" b="1" kern="0" dirty="0">
                <a:solidFill>
                  <a:srgbClr val="0C0C0C"/>
                </a:solidFill>
                <a:latin typeface="+mn-lt"/>
                <a:sym typeface="Montserrat-Bold"/>
              </a:rPr>
              <a:t>Комментарии к расчету новых показателей (2/4)</a:t>
            </a:r>
          </a:p>
        </p:txBody>
      </p:sp>
      <p:pic>
        <p:nvPicPr>
          <p:cNvPr id="8" name="Изображение" descr="Изображение">
            <a:extLst>
              <a:ext uri="{FF2B5EF4-FFF2-40B4-BE49-F238E27FC236}">
                <a16:creationId xmlns:a16="http://schemas.microsoft.com/office/drawing/2014/main" id="{54D7C4F6-07A2-47D2-AD2D-6E0A6BDC2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808" y="257870"/>
            <a:ext cx="1181101" cy="2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F55333-002F-42BA-ABBC-E8ABADC4C0A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167" y="279076"/>
            <a:ext cx="965175" cy="243277"/>
          </a:xfrm>
          <a:prstGeom prst="rect">
            <a:avLst/>
          </a:prstGeom>
        </p:spPr>
      </p:pic>
      <p:sp>
        <p:nvSpPr>
          <p:cNvPr id="10" name="Прямоугольник">
            <a:extLst>
              <a:ext uri="{FF2B5EF4-FFF2-40B4-BE49-F238E27FC236}">
                <a16:creationId xmlns:a16="http://schemas.microsoft.com/office/drawing/2014/main" id="{D1971E7A-97D2-4BF9-A2F5-023396EA2431}"/>
              </a:ext>
            </a:extLst>
          </p:cNvPr>
          <p:cNvSpPr/>
          <p:nvPr/>
        </p:nvSpPr>
        <p:spPr>
          <a:xfrm>
            <a:off x="373858" y="634660"/>
            <a:ext cx="720000" cy="45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Helvetica Neue Medium"/>
              <a:cs typeface="Helvetica Neue Medium"/>
              <a:sym typeface="Helvetica Neue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AC1B06D6-C545-44B7-9069-D09FF430D623}"/>
              </a:ext>
            </a:extLst>
          </p:cNvPr>
          <p:cNvSpPr/>
          <p:nvPr/>
        </p:nvSpPr>
        <p:spPr>
          <a:xfrm>
            <a:off x="7389159" y="1508228"/>
            <a:ext cx="4393056" cy="4935697"/>
          </a:xfrm>
          <a:prstGeom prst="roundRect">
            <a:avLst>
              <a:gd name="adj" fmla="val 3586"/>
            </a:avLst>
          </a:prstGeom>
          <a:solidFill>
            <a:schemeClr val="accent2">
              <a:lumMod val="20000"/>
              <a:lumOff val="80000"/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верхние углы 11">
            <a:extLst>
              <a:ext uri="{FF2B5EF4-FFF2-40B4-BE49-F238E27FC236}">
                <a16:creationId xmlns:a16="http://schemas.microsoft.com/office/drawing/2014/main" id="{237F95FC-18AB-42B2-B6F8-B1559674192F}"/>
              </a:ext>
            </a:extLst>
          </p:cNvPr>
          <p:cNvSpPr/>
          <p:nvPr/>
        </p:nvSpPr>
        <p:spPr>
          <a:xfrm>
            <a:off x="7389159" y="947054"/>
            <a:ext cx="4393058" cy="663407"/>
          </a:xfrm>
          <a:prstGeom prst="round2SameRect">
            <a:avLst/>
          </a:prstGeom>
          <a:solidFill>
            <a:srgbClr val="1E77BC"/>
          </a:solidFill>
          <a:ln w="3175">
            <a:noFill/>
            <a:miter lim="400000"/>
          </a:ln>
        </p:spPr>
        <p:txBody>
          <a:bodyPr lIns="0" tIns="0" rIns="0" bIns="0" rtlCol="0" anchor="ctr"/>
          <a:lstStyle/>
          <a:p>
            <a:pPr algn="ctr"/>
            <a:endParaRPr lang="ru-RU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9" name="Заголовок 2">
            <a:extLst>
              <a:ext uri="{FF2B5EF4-FFF2-40B4-BE49-F238E27FC236}">
                <a16:creationId xmlns:a16="http://schemas.microsoft.com/office/drawing/2014/main" id="{BB87B415-86A9-44B1-897F-47971BE1CC5D}"/>
              </a:ext>
            </a:extLst>
          </p:cNvPr>
          <p:cNvSpPr txBox="1">
            <a:spLocks/>
          </p:cNvSpPr>
          <p:nvPr/>
        </p:nvSpPr>
        <p:spPr>
          <a:xfrm>
            <a:off x="7637928" y="1063939"/>
            <a:ext cx="2749925" cy="4442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914400" rtl="0" eaLnBrk="1" latinLnBrk="0" hangingPunct="1">
              <a:lnSpc>
                <a:spcPts val="332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 SemiBold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1600" dirty="0">
                <a:solidFill>
                  <a:schemeClr val="bg1"/>
                </a:solidFill>
                <a:latin typeface="+mn-lt"/>
              </a:rPr>
              <a:t>Рекомендуемый источник информации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77AB03D9-96E0-424F-B252-D25DF4556AAD}"/>
              </a:ext>
            </a:extLst>
          </p:cNvPr>
          <p:cNvCxnSpPr>
            <a:cxnSpLocks/>
          </p:cNvCxnSpPr>
          <p:nvPr/>
        </p:nvCxnSpPr>
        <p:spPr>
          <a:xfrm>
            <a:off x="452689" y="1611196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">
            <a:extLst>
              <a:ext uri="{FF2B5EF4-FFF2-40B4-BE49-F238E27FC236}">
                <a16:creationId xmlns:a16="http://schemas.microsoft.com/office/drawing/2014/main" id="{D0CA4EF1-4E45-40ED-B4DC-408D9451BCEE}"/>
              </a:ext>
            </a:extLst>
          </p:cNvPr>
          <p:cNvSpPr txBox="1">
            <a:spLocks/>
          </p:cNvSpPr>
          <p:nvPr/>
        </p:nvSpPr>
        <p:spPr>
          <a:xfrm>
            <a:off x="535606" y="1091793"/>
            <a:ext cx="396504" cy="2278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914400" rtl="0" eaLnBrk="1" latinLnBrk="0" hangingPunct="1">
              <a:lnSpc>
                <a:spcPts val="332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 SemiBold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1600" dirty="0">
                <a:latin typeface="+mn-lt"/>
              </a:rPr>
              <a:t>№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06DA4599-060E-CF74-1B54-CE85F07F65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525041"/>
              </p:ext>
            </p:extLst>
          </p:nvPr>
        </p:nvGraphicFramePr>
        <p:xfrm>
          <a:off x="260139" y="1731753"/>
          <a:ext cx="11522075" cy="4420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2361">
                  <a:extLst>
                    <a:ext uri="{9D8B030D-6E8A-4147-A177-3AD203B41FA5}">
                      <a16:colId xmlns:a16="http://schemas.microsoft.com/office/drawing/2014/main" val="1681118093"/>
                    </a:ext>
                  </a:extLst>
                </a:gridCol>
                <a:gridCol w="6611471">
                  <a:extLst>
                    <a:ext uri="{9D8B030D-6E8A-4147-A177-3AD203B41FA5}">
                      <a16:colId xmlns:a16="http://schemas.microsoft.com/office/drawing/2014/main" val="606105778"/>
                    </a:ext>
                  </a:extLst>
                </a:gridCol>
                <a:gridCol w="4218243">
                  <a:extLst>
                    <a:ext uri="{9D8B030D-6E8A-4147-A177-3AD203B41FA5}">
                      <a16:colId xmlns:a16="http://schemas.microsoft.com/office/drawing/2014/main" val="2556319204"/>
                    </a:ext>
                  </a:extLst>
                </a:gridCol>
              </a:tblGrid>
              <a:tr h="1137199">
                <a:tc>
                  <a:txBody>
                    <a:bodyPr/>
                    <a:lstStyle/>
                    <a:p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3.2.1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Наличие размещенного в Федеральной государственной информационной системе территориального планирования (далее – ФГИС ТП) документа территориального планирования муниципального образования, соответствующего законодательству о градостроительной деятельности, с учетом периодичности обновления </a:t>
                      </a:r>
                      <a:br>
                        <a:rPr lang="ru-RU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(не реже 1 раза в 5 лет)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Активная ссылка на ФГИС ТП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9463917"/>
                  </a:ext>
                </a:extLst>
              </a:tr>
              <a:tr h="443185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3.2.2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Средний темп роста налоговой базы по налогу на имущество организаций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Форма № 5-НИО: сумма значений строк 1400 и 2400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339104"/>
                  </a:ext>
                </a:extLst>
              </a:tr>
              <a:tr h="521993">
                <a:tc>
                  <a:txBody>
                    <a:bodyPr/>
                    <a:lstStyle/>
                    <a:p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3.2.3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Сокращение доли площадей неиспользованного муниципального имущества </a:t>
                      </a:r>
                      <a:br>
                        <a:rPr lang="ru-RU" b="0" i="0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за отчетный год по сравнению с уровнем года, предшествующего отчетному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По оценке администрации муниципального образования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0207396"/>
                  </a:ext>
                </a:extLst>
              </a:tr>
              <a:tr h="1342268">
                <a:tc>
                  <a:txBody>
                    <a:bodyPr/>
                    <a:lstStyle/>
                    <a:p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3.2.4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Средний темп роста внебюджетных инвестиций в сфере жилищно-коммунального </a:t>
                      </a:r>
                      <a:br>
                        <a:rPr lang="ru-RU" b="0" i="0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хозяйства (ЖКХ) (под сферой ЖКХ подразумеваются разделы D и E ОКВЭД)</a:t>
                      </a:r>
                    </a:p>
                  </a:txBody>
                  <a:tcPr marL="144000" marT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БД ПМО Росстат: с 2022 г. показатель Инвестиции в основной капитал, осуществляемые организациями, находящимися на территории муниципального образования (без субъектов малого предпринимательства) публикуется по источникам финансирования и ОКВЭД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833328"/>
                  </a:ext>
                </a:extLst>
              </a:tr>
              <a:tr h="521993">
                <a:tc>
                  <a:txBody>
                    <a:bodyPr/>
                    <a:lstStyle/>
                    <a:p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3.2.5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Доля аварийного муниципального имущества от общей площади муниципального </a:t>
                      </a:r>
                      <a:br>
                        <a:rPr lang="ru-RU" b="0" i="0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имущества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1275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По оценке администрации муниципального образования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4259794"/>
                  </a:ext>
                </a:extLst>
              </a:tr>
              <a:tr h="453637">
                <a:tc>
                  <a:txBody>
                    <a:bodyPr/>
                    <a:lstStyle/>
                    <a:p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3.2.6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Средний темп роста налоговой базы по земельному налогу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0" i="0" dirty="0">
                          <a:solidFill>
                            <a:schemeClr val="tx1"/>
                          </a:solidFill>
                        </a:rPr>
                        <a:t>Форма № 5-МН: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сумма значений строк 1400 и 2400</a:t>
                      </a:r>
                      <a:endParaRPr lang="ru-RU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4361515"/>
                  </a:ext>
                </a:extLst>
              </a:tr>
            </a:tbl>
          </a:graphicData>
        </a:graphic>
      </p:graphicFrame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0CA9437F-76D0-4ED0-9F28-FF4640CA6D72}"/>
              </a:ext>
            </a:extLst>
          </p:cNvPr>
          <p:cNvCxnSpPr>
            <a:cxnSpLocks/>
          </p:cNvCxnSpPr>
          <p:nvPr/>
        </p:nvCxnSpPr>
        <p:spPr>
          <a:xfrm>
            <a:off x="452689" y="2828155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60537762-43FD-485C-A739-6791AB718694}"/>
              </a:ext>
            </a:extLst>
          </p:cNvPr>
          <p:cNvCxnSpPr>
            <a:cxnSpLocks/>
          </p:cNvCxnSpPr>
          <p:nvPr/>
        </p:nvCxnSpPr>
        <p:spPr>
          <a:xfrm>
            <a:off x="452689" y="3298802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3390C7F7-225F-4E98-BE4C-3934B6CA3777}"/>
              </a:ext>
            </a:extLst>
          </p:cNvPr>
          <p:cNvCxnSpPr>
            <a:cxnSpLocks/>
          </p:cNvCxnSpPr>
          <p:nvPr/>
        </p:nvCxnSpPr>
        <p:spPr>
          <a:xfrm>
            <a:off x="452689" y="3803067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A60AF6A6-15F1-4FFC-8094-B681C90B5A08}"/>
              </a:ext>
            </a:extLst>
          </p:cNvPr>
          <p:cNvCxnSpPr>
            <a:cxnSpLocks/>
          </p:cNvCxnSpPr>
          <p:nvPr/>
        </p:nvCxnSpPr>
        <p:spPr>
          <a:xfrm>
            <a:off x="452689" y="5114155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1559C194-9512-48DF-93FB-A5F78B7ADBCA}"/>
              </a:ext>
            </a:extLst>
          </p:cNvPr>
          <p:cNvSpPr/>
          <p:nvPr/>
        </p:nvSpPr>
        <p:spPr>
          <a:xfrm>
            <a:off x="6620219" y="916164"/>
            <a:ext cx="673796" cy="673796"/>
          </a:xfrm>
          <a:prstGeom prst="roundRect">
            <a:avLst>
              <a:gd name="adj" fmla="val 378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7D22D6BD-79C5-45D7-9BDE-7F93A3153E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793806" y="1063939"/>
            <a:ext cx="360000" cy="360000"/>
          </a:xfrm>
          <a:prstGeom prst="rect">
            <a:avLst/>
          </a:prstGeom>
        </p:spPr>
      </p:pic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C2B9D5C2-5106-4E12-849B-49923B09E51A}"/>
              </a:ext>
            </a:extLst>
          </p:cNvPr>
          <p:cNvSpPr/>
          <p:nvPr/>
        </p:nvSpPr>
        <p:spPr>
          <a:xfrm>
            <a:off x="11183356" y="922653"/>
            <a:ext cx="673796" cy="673796"/>
          </a:xfrm>
          <a:prstGeom prst="roundRect">
            <a:avLst>
              <a:gd name="adj" fmla="val 378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B71AE829-993A-4CBD-9FD9-B11D1B9A77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1338074" y="1051559"/>
            <a:ext cx="378869" cy="378869"/>
          </a:xfrm>
          <a:prstGeom prst="rect">
            <a:avLst/>
          </a:prstGeom>
        </p:spPr>
      </p:pic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29F0DAA9-9423-4DFD-B6E9-C7EE6349D502}"/>
              </a:ext>
            </a:extLst>
          </p:cNvPr>
          <p:cNvCxnSpPr>
            <a:cxnSpLocks/>
          </p:cNvCxnSpPr>
          <p:nvPr/>
        </p:nvCxnSpPr>
        <p:spPr>
          <a:xfrm>
            <a:off x="452689" y="5671107"/>
            <a:ext cx="11340000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86359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МИНЭК">
      <a:dk1>
        <a:srgbClr val="262626"/>
      </a:dk1>
      <a:lt1>
        <a:sysClr val="window" lastClr="FFFFFF"/>
      </a:lt1>
      <a:dk2>
        <a:srgbClr val="404EA1"/>
      </a:dk2>
      <a:lt2>
        <a:srgbClr val="FFFFFF"/>
      </a:lt2>
      <a:accent1>
        <a:srgbClr val="0895C5"/>
      </a:accent1>
      <a:accent2>
        <a:srgbClr val="1E77BC"/>
      </a:accent2>
      <a:accent3>
        <a:srgbClr val="5C2C83"/>
      </a:accent3>
      <a:accent4>
        <a:srgbClr val="FBCA62"/>
      </a:accent4>
      <a:accent5>
        <a:srgbClr val="00B2A8"/>
      </a:accent5>
      <a:accent6>
        <a:srgbClr val="92D050"/>
      </a:accent6>
      <a:hlink>
        <a:srgbClr val="0563C1"/>
      </a:hlink>
      <a:folHlink>
        <a:srgbClr val="954F72"/>
      </a:folHlink>
    </a:clrScheme>
    <a:fontScheme name="Другая 257">
      <a:majorFont>
        <a:latin typeface="Stem"/>
        <a:ea typeface="Helvetica Neue Medium"/>
        <a:cs typeface="Helvetica Neue Medium"/>
      </a:majorFont>
      <a:minorFont>
        <a:latin typeface="Ste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B3A8"/>
        </a:solidFill>
        <a:ln w="3175">
          <a:solidFill>
            <a:srgbClr val="00B3A8"/>
          </a:solidFill>
          <a:miter lim="400000"/>
        </a:ln>
      </a:spPr>
      <a:bodyPr lIns="0" tIns="0" rIns="0" bIns="0" anchor="ctr"/>
      <a:lstStyle>
        <a:defPPr>
          <a:defRPr sz="3000" b="0">
            <a:solidFill>
              <a:srgbClr val="FFFFFF"/>
            </a:solidFill>
            <a:latin typeface="+mn-lt"/>
            <a:ea typeface="+mn-ea"/>
            <a:cs typeface="+mn-cs"/>
            <a:sym typeface="Helvetica Neue Medium"/>
          </a:defRPr>
        </a:defPPr>
      </a:lst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40419" tIns="40419" rIns="40419" bIns="40419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8187</TotalTime>
  <Words>4302</Words>
  <Application>Microsoft Office PowerPoint</Application>
  <PresentationFormat>Широкоэкранный</PresentationFormat>
  <Paragraphs>443</Paragraphs>
  <Slides>31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43" baseType="lpstr">
      <vt:lpstr>Aptos</vt:lpstr>
      <vt:lpstr>Calibri</vt:lpstr>
      <vt:lpstr>Helvetica Neue</vt:lpstr>
      <vt:lpstr>Helvetica Neue Medium</vt:lpstr>
      <vt:lpstr>Montserrat</vt:lpstr>
      <vt:lpstr>Montserrat SemiBold</vt:lpstr>
      <vt:lpstr>Stem</vt:lpstr>
      <vt:lpstr>Stem (Основной текст)</vt:lpstr>
      <vt:lpstr>Stem Med</vt:lpstr>
      <vt:lpstr>Stem Medium</vt:lpstr>
      <vt:lpstr>Verdana</vt:lpstr>
      <vt:lpstr>White</vt:lpstr>
      <vt:lpstr>Презентация PowerPoint</vt:lpstr>
      <vt:lpstr>Презентация PowerPoint</vt:lpstr>
      <vt:lpstr>Презентация PowerPoint</vt:lpstr>
      <vt:lpstr>Номинация  «Повышение эффективности управления территорией»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Трещёва Анна Валерьевна</dc:creator>
  <cp:lastModifiedBy>Фонд ЦСР</cp:lastModifiedBy>
  <cp:revision>282</cp:revision>
  <cp:lastPrinted>2023-04-19T12:59:30Z</cp:lastPrinted>
  <dcterms:created xsi:type="dcterms:W3CDTF">2023-04-18T06:52:51Z</dcterms:created>
  <dcterms:modified xsi:type="dcterms:W3CDTF">2025-07-15T07:25:06Z</dcterms:modified>
</cp:coreProperties>
</file>